
<file path=[Content_Types].xml><?xml version="1.0" encoding="utf-8"?>
<Types xmlns="http://schemas.openxmlformats.org/package/2006/content-types">
  <Default Extension="gif" ContentType="image/gi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303" r:id="rId15"/>
    <p:sldId id="304" r:id="rId16"/>
    <p:sldId id="305" r:id="rId17"/>
    <p:sldId id="306" r:id="rId18"/>
    <p:sldId id="307" r:id="rId19"/>
    <p:sldId id="308" r:id="rId20"/>
    <p:sldId id="309" r:id="rId21"/>
    <p:sldId id="310" r:id="rId22"/>
    <p:sldId id="311" r:id="rId23"/>
    <p:sldId id="273" r:id="rId24"/>
    <p:sldId id="274" r:id="rId25"/>
    <p:sldId id="275" r:id="rId26"/>
    <p:sldId id="276" r:id="rId27"/>
    <p:sldId id="279" r:id="rId28"/>
    <p:sldId id="280" r:id="rId29"/>
  </p:sldIdLst>
  <p:sldSz cx="18288000" cy="10287000"/>
  <p:notesSz cx="6858000" cy="9144000"/>
  <p:embeddedFontLst>
    <p:embeddedFont>
      <p:font typeface="Calibri" panose="020F0502020204030204"/>
      <p:regular r:id="rId33"/>
      <p:bold r:id="rId34"/>
      <p:italic r:id="rId35"/>
      <p:boldItalic r:id="rId36"/>
    </p:embeddedFont>
    <p:embeddedFont>
      <p:font typeface="Arial Black" panose="020B0A04020102020204"/>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0" y="52"/>
      </p:cViewPr>
      <p:guideLst>
        <p:guide orient="horz" pos="2180"/>
        <p:guide pos="2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151c7734bdb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1c7734bdb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2" name="Google Shape;302;g151c7734bdb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33rd</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910" y="3602990"/>
            <a:ext cx="6052185" cy="4154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He went on to say, </a:t>
            </a:r>
            <a:endParaRPr lang="en-US" sz="45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5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“Countries will fight each other; kingdoms will attack one another.</a:t>
            </a:r>
            <a:endParaRPr lang="en-US" sz="4500" b="1" dirty="0">
              <a:solidFill>
                <a:schemeClr val="lt1"/>
              </a:solidFill>
            </a:endParaRPr>
          </a:p>
        </p:txBody>
      </p:sp>
      <p:sp>
        <p:nvSpPr>
          <p:cNvPr id="180" name="Google Shape;180;g151c7734bdb_0_214"/>
          <p:cNvSpPr txBox="1"/>
          <p:nvPr/>
        </p:nvSpPr>
        <p:spPr>
          <a:xfrm>
            <a:off x="930810" y="1900084"/>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10</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496810" y="1574165"/>
            <a:ext cx="9379585" cy="7139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372749" y="1745931"/>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372870" y="3102610"/>
            <a:ext cx="5792470" cy="484759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There will be terrible earthquakes, famines, and plagues everywhere; there will be strange and terrifying things coming from the sky. </a:t>
            </a:r>
            <a:endParaRPr lang="en-US" sz="4500" b="1" dirty="0">
              <a:solidFill>
                <a:schemeClr val="lt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earthquake-12731170"/>
          <p:cNvPicPr>
            <a:picLocks noChangeAspect="1"/>
          </p:cNvPicPr>
          <p:nvPr/>
        </p:nvPicPr>
        <p:blipFill>
          <a:blip r:embed="rId1"/>
          <a:stretch>
            <a:fillRect/>
          </a:stretch>
        </p:blipFill>
        <p:spPr>
          <a:xfrm>
            <a:off x="9112885" y="1290955"/>
            <a:ext cx="8094980" cy="7705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1104555"/>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2370455"/>
            <a:ext cx="6622415" cy="6232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sym typeface="+mn-ea"/>
              </a:rPr>
              <a:t>Before all these things take place, however, you will be arrested and persecuted; you will be handed over to be tried in synagogues and be put in prison; you will be brought before kings and rulers for my sake. </a:t>
            </a:r>
            <a:endParaRPr lang="en-US" sz="4500" b="1" dirty="0">
              <a:solidFill>
                <a:schemeClr val="lt1"/>
              </a:solidFill>
              <a:sym typeface="+mn-ea"/>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image_processing20200914-13093-eja8xh"/>
          <p:cNvPicPr>
            <a:picLocks noChangeAspect="1"/>
          </p:cNvPicPr>
          <p:nvPr/>
        </p:nvPicPr>
        <p:blipFill>
          <a:blip r:embed="rId1"/>
          <a:stretch>
            <a:fillRect/>
          </a:stretch>
        </p:blipFill>
        <p:spPr>
          <a:xfrm>
            <a:off x="8991600" y="1330960"/>
            <a:ext cx="8521700" cy="76244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1204555" y="2201048"/>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13</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04595" y="3481070"/>
            <a:ext cx="5233670" cy="2077085"/>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This will be your chance to tell the Good News. </a:t>
            </a:r>
            <a:endParaRPr lang="en-US" sz="4500" b="1" dirty="0">
              <a:solidFill>
                <a:schemeClr val="lt1"/>
              </a:solidFill>
            </a:endParaRPr>
          </a:p>
        </p:txBody>
      </p:sp>
      <p:pic>
        <p:nvPicPr>
          <p:cNvPr id="2" name="Picture 1" descr="lll8-03"/>
          <p:cNvPicPr>
            <a:picLocks noChangeAspect="1"/>
          </p:cNvPicPr>
          <p:nvPr/>
        </p:nvPicPr>
        <p:blipFill>
          <a:blip r:embed="rId1"/>
          <a:stretch>
            <a:fillRect/>
          </a:stretch>
        </p:blipFill>
        <p:spPr>
          <a:xfrm>
            <a:off x="7227570" y="1203960"/>
            <a:ext cx="9588500" cy="78790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072740" y="1820211"/>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72515" y="3376295"/>
            <a:ext cx="4803775" cy="4154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Make up your minds ahead of time not to worry about how you will defend yourselves,</a:t>
            </a:r>
            <a:endParaRPr lang="en-US" sz="4500" b="1" dirty="0">
              <a:solidFill>
                <a:schemeClr val="lt1"/>
              </a:solidFill>
            </a:endParaRPr>
          </a:p>
        </p:txBody>
      </p:sp>
      <p:pic>
        <p:nvPicPr>
          <p:cNvPr id="2" name="Picture 1" descr="istockphoto-1217001526-612x612"/>
          <p:cNvPicPr>
            <a:picLocks noChangeAspect="1"/>
          </p:cNvPicPr>
          <p:nvPr/>
        </p:nvPicPr>
        <p:blipFill>
          <a:blip r:embed="rId1"/>
          <a:stretch>
            <a:fillRect/>
          </a:stretch>
        </p:blipFill>
        <p:spPr>
          <a:xfrm>
            <a:off x="7075170" y="1076325"/>
            <a:ext cx="9578340" cy="81337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68"/>
        <p:cNvGrpSpPr/>
        <p:nvPr/>
      </p:nvGrpSpPr>
      <p:grpSpPr>
        <a:xfrm>
          <a:off x="0" y="0"/>
          <a:ext cx="0" cy="0"/>
          <a:chOff x="0" y="0"/>
          <a:chExt cx="0" cy="0"/>
        </a:xfrm>
      </p:grpSpPr>
      <p:sp>
        <p:nvSpPr>
          <p:cNvPr id="169" name="Google Shape;169;g151c7734bdb_0_197"/>
          <p:cNvSpPr/>
          <p:nvPr/>
        </p:nvSpPr>
        <p:spPr>
          <a:xfrm>
            <a:off x="0" y="0"/>
            <a:ext cx="18532500" cy="10418700"/>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86770" y="171242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149350" y="2951480"/>
            <a:ext cx="5177790"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because I will give you such words and wisdom that none of your enemies will be able to refute or contradict what you say. </a:t>
            </a:r>
            <a:endParaRPr lang="en-US" sz="4500" b="1" dirty="0">
              <a:solidFill>
                <a:schemeClr val="lt1"/>
              </a:solidFill>
            </a:endParaRPr>
          </a:p>
        </p:txBody>
      </p:sp>
      <p:pic>
        <p:nvPicPr>
          <p:cNvPr id="2" name="Picture 1" descr="es013"/>
          <p:cNvPicPr>
            <a:picLocks noChangeAspect="1"/>
          </p:cNvPicPr>
          <p:nvPr/>
        </p:nvPicPr>
        <p:blipFill>
          <a:blip r:embed="rId1"/>
          <a:stretch>
            <a:fillRect/>
          </a:stretch>
        </p:blipFill>
        <p:spPr>
          <a:xfrm>
            <a:off x="7470140" y="1475740"/>
            <a:ext cx="9848850" cy="74669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77"/>
        <p:cNvGrpSpPr/>
        <p:nvPr/>
      </p:nvGrpSpPr>
      <p:grpSpPr>
        <a:xfrm>
          <a:off x="0" y="0"/>
          <a:ext cx="0" cy="0"/>
          <a:chOff x="0" y="0"/>
          <a:chExt cx="0" cy="0"/>
        </a:xfrm>
      </p:grpSpPr>
      <p:sp>
        <p:nvSpPr>
          <p:cNvPr id="178" name="Google Shape;178;g151c7734bdb_0_214"/>
          <p:cNvSpPr/>
          <p:nvPr/>
        </p:nvSpPr>
        <p:spPr>
          <a:xfrm>
            <a:off x="-244500" y="-66295"/>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341755" y="2903220"/>
            <a:ext cx="5139055"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You will be handed over by your parents, your brothers, your relatives, and your friends; and some of you will be put to death.</a:t>
            </a:r>
            <a:endParaRPr lang="en-US" sz="4500" b="1" dirty="0">
              <a:solidFill>
                <a:schemeClr val="lt1"/>
              </a:solidFill>
            </a:endParaRPr>
          </a:p>
        </p:txBody>
      </p:sp>
      <p:sp>
        <p:nvSpPr>
          <p:cNvPr id="180" name="Google Shape;180;g151c7734bdb_0_214"/>
          <p:cNvSpPr txBox="1"/>
          <p:nvPr/>
        </p:nvSpPr>
        <p:spPr>
          <a:xfrm>
            <a:off x="1341655" y="1595919"/>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16</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635240" y="1381125"/>
            <a:ext cx="9168130" cy="75234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812804" y="1121091"/>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3335020" y="1198245"/>
            <a:ext cx="12600940" cy="69215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 Everyone will hate you because of me.</a:t>
            </a:r>
            <a:endParaRPr lang="en-US" sz="4500" b="1" dirty="0">
              <a:solidFill>
                <a:schemeClr val="lt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1_pauls-1st-journey-lystra"/>
          <p:cNvPicPr>
            <a:picLocks noChangeAspect="1"/>
          </p:cNvPicPr>
          <p:nvPr/>
        </p:nvPicPr>
        <p:blipFill>
          <a:blip r:embed="rId1"/>
          <a:stretch>
            <a:fillRect/>
          </a:stretch>
        </p:blipFill>
        <p:spPr>
          <a:xfrm>
            <a:off x="3121660" y="2132330"/>
            <a:ext cx="12140565" cy="81546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635"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250846" y="1209965"/>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18</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2573655" y="1286510"/>
            <a:ext cx="15066010" cy="6921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sym typeface="+mn-ea"/>
              </a:rPr>
              <a:t> But not a single hair from your heads will be lost. </a:t>
            </a:r>
            <a:endParaRPr lang="en-US" sz="4500" b="1" dirty="0">
              <a:solidFill>
                <a:schemeClr val="lt1"/>
              </a:solidFill>
              <a:sym typeface="+mn-ea"/>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can-stress-cause-hair-loss----picture"/>
          <p:cNvPicPr>
            <a:picLocks noChangeAspect="1"/>
          </p:cNvPicPr>
          <p:nvPr/>
        </p:nvPicPr>
        <p:blipFill>
          <a:blip r:embed="rId1"/>
          <a:stretch>
            <a:fillRect/>
          </a:stretch>
        </p:blipFill>
        <p:spPr>
          <a:xfrm>
            <a:off x="1929765" y="2670175"/>
            <a:ext cx="14429105" cy="66586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0"/>
        <p:cNvGrpSpPr/>
        <p:nvPr/>
      </p:nvGrpSpPr>
      <p:grpSpPr>
        <a:xfrm>
          <a:off x="0" y="0"/>
          <a:ext cx="0" cy="0"/>
          <a:chOff x="0" y="0"/>
          <a:chExt cx="0" cy="0"/>
        </a:xfrm>
      </p:grpSpPr>
      <p:sp>
        <p:nvSpPr>
          <p:cNvPr id="152" name="Google Shape;152;p7"/>
          <p:cNvSpPr/>
          <p:nvPr/>
        </p:nvSpPr>
        <p:spPr>
          <a:xfrm>
            <a:off x="1386800" y="3129418"/>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alt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19</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96035" y="4408805"/>
            <a:ext cx="4321175" cy="2077085"/>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Stand firm, and you will save yourselves.</a:t>
            </a:r>
            <a:endParaRPr lang="en-US" sz="4500" b="1" dirty="0">
              <a:solidFill>
                <a:schemeClr val="lt1"/>
              </a:solidFill>
            </a:endParaRPr>
          </a:p>
        </p:txBody>
      </p:sp>
      <p:pic>
        <p:nvPicPr>
          <p:cNvPr id="3" name="Picture 2" descr="standfirm"/>
          <p:cNvPicPr>
            <a:picLocks noChangeAspect="1"/>
          </p:cNvPicPr>
          <p:nvPr/>
        </p:nvPicPr>
        <p:blipFill>
          <a:blip r:embed="rId1"/>
          <a:stretch>
            <a:fillRect/>
          </a:stretch>
        </p:blipFill>
        <p:spPr>
          <a:xfrm>
            <a:off x="7074535" y="1240155"/>
            <a:ext cx="9831070" cy="7807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782320" y="1795145"/>
            <a:ext cx="16451580" cy="78479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000" dirty="0">
                <a:solidFill>
                  <a:schemeClr val="lt1"/>
                </a:solidFill>
              </a:rPr>
              <a:t>In today’s scripture story, Jesus and his disciples are in Jerusalem where the Temple was located. And the disciples are excited about seeing the Temple. They think the Temple is a pretty amazing building. But even though the Temple was much prettier and better built than my little building, Jesus tells the disciples in today’s story that it was going to fall over.</a:t>
            </a:r>
            <a:endParaRPr lang="en-US" sz="30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0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000" dirty="0">
                <a:solidFill>
                  <a:schemeClr val="lt1"/>
                </a:solidFill>
              </a:rPr>
              <a:t>This must have sounded pretty scary to the disciples because when we are told things that we think will last for a really long time (like buildings) will be gone much sooner than expected, then that can make us feel afraid. But what Jesus then teaches the disciples is that even though things like my little building and big buildings like the Temple do not last forever. God DOES last forever.</a:t>
            </a:r>
            <a:endParaRPr lang="en-US" sz="30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0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000" dirty="0">
                <a:solidFill>
                  <a:schemeClr val="lt1"/>
                </a:solidFill>
              </a:rPr>
              <a:t>Which means when things are falling down or falling apart, God is and always will be with us while it happens. One of the ways that Jesus tells the disciples how God is always with us is by giving us words to share with others as well as wisdom about how to respond in the moment. Even in really scary situations when it feels like everything is falling apart, in today’s story, Jesus reminds his disciples (and us) that God is with us. And, because God is with us in those scary moments, then God can help us know what to do and how to respond. This is the Good News for today.</a:t>
            </a:r>
            <a:endParaRPr lang="en-US" sz="3000" dirty="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66245"/>
            <a:ext cx="18532500" cy="1041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047750" y="1311275"/>
            <a:ext cx="6614795" cy="18154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rPr>
              <a:t>Activity: </a:t>
            </a:r>
            <a:endPar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rPr>
              <a:t>Shape House</a:t>
            </a:r>
            <a:endPar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041400" y="3827780"/>
            <a:ext cx="6621145" cy="4431665"/>
          </a:xfrm>
          <a:prstGeom prst="rect">
            <a:avLst/>
          </a:prstGeom>
          <a:noFill/>
          <a:ln>
            <a:noFill/>
          </a:ln>
        </p:spPr>
        <p:txBody>
          <a:bodyPr spcFirstLastPara="1" wrap="square" lIns="0" tIns="0" rIns="0" bIns="0" anchor="t" anchorCtr="0">
            <a:spAutoFit/>
          </a:bodyPr>
          <a:lstStyle/>
          <a:p>
            <a:pPr marL="685800" indent="-685800" algn="l">
              <a:buClr>
                <a:srgbClr val="000000"/>
              </a:buClr>
              <a:buSzPts val="3700"/>
              <a:buFont typeface="Arial" panose="020B0604020202020204" pitchFamily="34" charset="0"/>
              <a:buChar char="•"/>
            </a:pPr>
            <a:r>
              <a:rPr lang="en-US" sz="4800" b="1" cap="none" dirty="0">
                <a:latin typeface="Arial" panose="020B0604020202020204"/>
                <a:ea typeface="Arial" panose="020B0604020202020204"/>
                <a:cs typeface="Arial" panose="020B0604020202020204"/>
                <a:sym typeface="Arial" panose="020B0604020202020204"/>
              </a:rPr>
              <a:t>Multiple colors of construction paper</a:t>
            </a:r>
            <a:endParaRPr lang="en-US" sz="4800" b="1" cap="none" dirty="0">
              <a:latin typeface="Arial" panose="020B0604020202020204"/>
              <a:ea typeface="Arial" panose="020B0604020202020204"/>
              <a:cs typeface="Arial" panose="020B0604020202020204"/>
              <a:sym typeface="Arial" panose="020B0604020202020204"/>
            </a:endParaRPr>
          </a:p>
          <a:p>
            <a:pPr marL="685800" indent="-685800" algn="l">
              <a:buClr>
                <a:srgbClr val="000000"/>
              </a:buClr>
              <a:buSzPts val="3700"/>
              <a:buFont typeface="Arial" panose="020B0604020202020204" pitchFamily="34" charset="0"/>
              <a:buChar char="•"/>
            </a:pPr>
            <a:r>
              <a:rPr lang="en-US" sz="4800" b="1" cap="none" dirty="0">
                <a:latin typeface="Arial" panose="020B0604020202020204"/>
                <a:ea typeface="Arial" panose="020B0604020202020204"/>
                <a:cs typeface="Arial" panose="020B0604020202020204"/>
                <a:sym typeface="Arial" panose="020B0604020202020204"/>
              </a:rPr>
              <a:t>Scissors</a:t>
            </a:r>
            <a:endParaRPr lang="en-US" sz="4800" b="1" cap="none" dirty="0">
              <a:latin typeface="Arial" panose="020B0604020202020204"/>
              <a:ea typeface="Arial" panose="020B0604020202020204"/>
              <a:cs typeface="Arial" panose="020B0604020202020204"/>
              <a:sym typeface="Arial" panose="020B0604020202020204"/>
            </a:endParaRPr>
          </a:p>
          <a:p>
            <a:pPr marL="685800" indent="-685800" algn="l">
              <a:buClr>
                <a:srgbClr val="000000"/>
              </a:buClr>
              <a:buSzPts val="3700"/>
              <a:buFont typeface="Arial" panose="020B0604020202020204" pitchFamily="34" charset="0"/>
              <a:buChar char="•"/>
            </a:pPr>
            <a:r>
              <a:rPr lang="en-US" sz="4800" b="1" cap="none" dirty="0">
                <a:latin typeface="Arial" panose="020B0604020202020204"/>
                <a:ea typeface="Arial" panose="020B0604020202020204"/>
                <a:cs typeface="Arial" panose="020B0604020202020204"/>
                <a:sym typeface="Arial" panose="020B0604020202020204"/>
              </a:rPr>
              <a:t>White pom poms or Cotton balls</a:t>
            </a:r>
            <a:endParaRPr lang="en-US" sz="4800" b="1" cap="none" dirty="0">
              <a:latin typeface="Arial" panose="020B0604020202020204"/>
              <a:ea typeface="Arial" panose="020B0604020202020204"/>
              <a:cs typeface="Arial" panose="020B0604020202020204"/>
              <a:sym typeface="Arial" panose="020B0604020202020204"/>
            </a:endParaRPr>
          </a:p>
          <a:p>
            <a:pPr marL="685800" indent="-685800" algn="l">
              <a:buClr>
                <a:srgbClr val="000000"/>
              </a:buClr>
              <a:buSzPts val="3700"/>
              <a:buFont typeface="Arial" panose="020B0604020202020204" pitchFamily="34" charset="0"/>
              <a:buChar char="•"/>
            </a:pPr>
            <a:r>
              <a:rPr lang="en-US" sz="4800" b="1" cap="none" dirty="0">
                <a:latin typeface="Arial" panose="020B0604020202020204"/>
                <a:ea typeface="Arial" panose="020B0604020202020204"/>
                <a:cs typeface="Arial" panose="020B0604020202020204"/>
                <a:sym typeface="Arial" panose="020B0604020202020204"/>
              </a:rPr>
              <a:t>Glue</a:t>
            </a:r>
            <a:endParaRPr lang="en-US" sz="4800" b="1" cap="none" dirty="0">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a:blip r:embed="rId1"/>
          <a:stretch>
            <a:fillRect/>
          </a:stretch>
        </p:blipFill>
        <p:spPr>
          <a:xfrm>
            <a:off x="8733790" y="826135"/>
            <a:ext cx="8420100" cy="86347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844287"/>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274;g1582d76b34a_0_57"/>
          <p:cNvSpPr txBox="1"/>
          <p:nvPr/>
        </p:nvSpPr>
        <p:spPr>
          <a:xfrm>
            <a:off x="7751445" y="2362200"/>
            <a:ext cx="9360535" cy="7617460"/>
          </a:xfrm>
          <a:prstGeom prst="rect">
            <a:avLst/>
          </a:prstGeom>
          <a:noFill/>
          <a:ln>
            <a:noFill/>
          </a:ln>
        </p:spPr>
        <p:txBody>
          <a:bodyPr spcFirstLastPara="1" wrap="square" lIns="0" tIns="0" rIns="0" bIns="0" anchor="t" anchorCtr="0">
            <a:spAutoFit/>
          </a:bodyPr>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300" dirty="0"/>
              <a:t>Cut the construction paper into 1 large triangle for the roof, 1 rectangle for the door, 1 smaller rectangle for the chimney, two squares for the window and multiple long rectangles in different colors. </a:t>
            </a:r>
            <a:endParaRPr lang="en-US" sz="3300" dirty="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300" dirty="0"/>
              <a:t>Make sure those strips of paper are slightly smaller than the length of the roof.</a:t>
            </a:r>
            <a:endParaRPr lang="en-US" sz="3300" dirty="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endParaRPr lang="en-US" sz="3300" dirty="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300" dirty="0"/>
              <a:t>Glue the long colorful rectangles together to make your house. Each child can choose whatever colors they want and they can decide if they want a short or tall house. Glue on the roof, door, windows and chimney. Add some puffs of smoke out of the chimney using the pom poms.</a:t>
            </a:r>
            <a:endParaRPr lang="en-US" sz="3300" dirty="0"/>
          </a:p>
        </p:txBody>
      </p:sp>
      <p:pic>
        <p:nvPicPr>
          <p:cNvPr id="3" name="Picture 2"/>
          <p:cNvPicPr>
            <a:picLocks noChangeAspect="1"/>
          </p:cNvPicPr>
          <p:nvPr/>
        </p:nvPicPr>
        <p:blipFill>
          <a:blip r:embed="rId1"/>
          <a:stretch>
            <a:fillRect/>
          </a:stretch>
        </p:blipFill>
        <p:spPr>
          <a:xfrm>
            <a:off x="926465" y="1895475"/>
            <a:ext cx="6365240" cy="70681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45" y="1751330"/>
            <a:ext cx="8866505" cy="763333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a:solidFill>
                  <a:schemeClr val="lt1"/>
                </a:solidFill>
              </a:rPr>
              <a:t>Thank you for your promises. And for being present in our lives. Thank you that we can put our hope in you even when life is scary or uncertain. Help us remember that every day.  Thank you for your love. We love you, God!</a:t>
            </a:r>
            <a:endParaRPr lang="en-US"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3"/>
        <p:cNvGrpSpPr/>
        <p:nvPr/>
      </p:nvGrpSpPr>
      <p:grpSpPr>
        <a:xfrm>
          <a:off x="0" y="0"/>
          <a:ext cx="0" cy="0"/>
          <a:chOff x="0" y="0"/>
          <a:chExt cx="0" cy="0"/>
        </a:xfrm>
      </p:grpSpPr>
      <p:sp>
        <p:nvSpPr>
          <p:cNvPr id="304" name="Google Shape;304;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g151c7734bdb_0_236"/>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151c7734bdb_0_236"/>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33rd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8" name="Google Shape;308;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572770" y="7784465"/>
            <a:ext cx="19048095" cy="26974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122555" y="8334728"/>
            <a:ext cx="18288000" cy="8616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Troubles and Persecutions</a:t>
            </a:r>
            <a:endPar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335110" y="9196545"/>
            <a:ext cx="11231700"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dirty="0">
                <a:solidFill>
                  <a:schemeClr val="dk1"/>
                </a:solidFill>
                <a:latin typeface="Arial Black" panose="020B0A04020102020204"/>
                <a:ea typeface="Arial Black" panose="020B0A04020102020204"/>
                <a:cs typeface="Arial Black" panose="020B0A04020102020204"/>
                <a:sym typeface="Arial Black" panose="020B0A04020102020204"/>
              </a:rPr>
              <a:t>Luke 21:5-19 </a:t>
            </a:r>
            <a:endParaRPr lang="en-US" sz="50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386080" y="-131445"/>
            <a:ext cx="18674080" cy="8296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485144" y="1494471"/>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485265" y="2898140"/>
            <a:ext cx="5224780" cy="553974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Some of the disciples were talking about the Temple, how beautiful it looked with its fine stones and the gifts offered to God. </a:t>
            </a:r>
            <a:endParaRPr lang="en-US" sz="4500" b="1" dirty="0">
              <a:solidFill>
                <a:schemeClr val="lt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8348980" y="1494155"/>
            <a:ext cx="8681085" cy="729805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1484920"/>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2827020"/>
            <a:ext cx="6272530"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sym typeface="+mn-ea"/>
              </a:rPr>
              <a:t>Jesus said,</a:t>
            </a:r>
            <a:endParaRPr lang="en-US" sz="4500" b="1" dirty="0">
              <a:solidFill>
                <a:schemeClr val="lt1"/>
              </a:solidFill>
            </a:endParaRPr>
          </a:p>
          <a:p>
            <a:pPr marL="0" marR="0" lvl="0" indent="0" algn="l" rtl="0">
              <a:lnSpc>
                <a:spcPct val="100000"/>
              </a:lnSpc>
              <a:spcBef>
                <a:spcPts val="0"/>
              </a:spcBef>
              <a:spcAft>
                <a:spcPts val="0"/>
              </a:spcAft>
              <a:buClr>
                <a:srgbClr val="000000"/>
              </a:buClr>
              <a:buSzPts val="4800"/>
              <a:buFont typeface="Arial" panose="020B0604020202020204"/>
              <a:buNone/>
            </a:pPr>
            <a:endParaRPr lang="en-US" sz="4500" b="1" dirty="0">
              <a:solidFill>
                <a:schemeClr val="lt1"/>
              </a:solidFill>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rPr>
              <a:t>“All this you see—the time will come when not a single stone here will be left in its place; every one will be thrown down.”</a:t>
            </a:r>
            <a:endParaRPr lang="en-US" sz="4500" b="1" dirty="0">
              <a:solidFill>
                <a:schemeClr val="lt1"/>
              </a:solidFill>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15522303627_4eab9ea700_b"/>
          <p:cNvPicPr>
            <a:picLocks noChangeAspect="1"/>
          </p:cNvPicPr>
          <p:nvPr/>
        </p:nvPicPr>
        <p:blipFill>
          <a:blip r:embed="rId1"/>
          <a:stretch>
            <a:fillRect/>
          </a:stretch>
        </p:blipFill>
        <p:spPr>
          <a:xfrm>
            <a:off x="8248650" y="1518285"/>
            <a:ext cx="8883015" cy="72504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1204555" y="2201048"/>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04595" y="3481070"/>
            <a:ext cx="5445125" cy="484759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“Teacher,” they asked, “when will this be? And what will happen in order to show that the time has come for it to take place?”</a:t>
            </a:r>
            <a:endParaRPr lang="en-US" sz="4500" b="1" dirty="0">
              <a:solidFill>
                <a:schemeClr val="lt1"/>
              </a:solidFill>
            </a:endParaRPr>
          </a:p>
        </p:txBody>
      </p:sp>
      <p:pic>
        <p:nvPicPr>
          <p:cNvPr id="2" name="Picture 1" descr="I_18 (N)"/>
          <p:cNvPicPr>
            <a:picLocks noChangeAspect="1"/>
          </p:cNvPicPr>
          <p:nvPr/>
        </p:nvPicPr>
        <p:blipFill>
          <a:blip r:embed="rId1"/>
          <a:stretch>
            <a:fillRect/>
          </a:stretch>
        </p:blipFill>
        <p:spPr>
          <a:xfrm>
            <a:off x="7987665" y="1325880"/>
            <a:ext cx="9032875" cy="76352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072740" y="1242361"/>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8</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72515" y="2585085"/>
            <a:ext cx="6020435" cy="6232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Jesus said, </a:t>
            </a:r>
            <a:endParaRPr lang="en-US" sz="45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5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“Watch out; don't be fooled. Many men, claiming to speak for me, will come and say, ‘I am he!’ and, ‘The time has come!’ But don't follow them. </a:t>
            </a:r>
            <a:endParaRPr lang="en-US" sz="4500" b="1" dirty="0">
              <a:solidFill>
                <a:schemeClr val="lt1"/>
              </a:solidFill>
            </a:endParaRPr>
          </a:p>
        </p:txBody>
      </p:sp>
      <p:pic>
        <p:nvPicPr>
          <p:cNvPr id="2" name="Picture 1" descr="rich-fool"/>
          <p:cNvPicPr>
            <a:picLocks noChangeAspect="1"/>
          </p:cNvPicPr>
          <p:nvPr/>
        </p:nvPicPr>
        <p:blipFill>
          <a:blip r:embed="rId1"/>
          <a:stretch>
            <a:fillRect/>
          </a:stretch>
        </p:blipFill>
        <p:spPr>
          <a:xfrm>
            <a:off x="7940040" y="1578610"/>
            <a:ext cx="8989695" cy="71297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68"/>
        <p:cNvGrpSpPr/>
        <p:nvPr/>
      </p:nvGrpSpPr>
      <p:grpSpPr>
        <a:xfrm>
          <a:off x="0" y="0"/>
          <a:ext cx="0" cy="0"/>
          <a:chOff x="0" y="0"/>
          <a:chExt cx="0" cy="0"/>
        </a:xfrm>
      </p:grpSpPr>
      <p:sp>
        <p:nvSpPr>
          <p:cNvPr id="169" name="Google Shape;169;g151c7734bdb_0_197"/>
          <p:cNvSpPr/>
          <p:nvPr/>
        </p:nvSpPr>
        <p:spPr>
          <a:xfrm>
            <a:off x="0" y="0"/>
            <a:ext cx="18532500" cy="10418700"/>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41050" y="192578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rPr>
              <a:t>9</a:t>
            </a:r>
            <a:endPar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134110" y="3118485"/>
            <a:ext cx="6195695" cy="48475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Don't be afraid when you hear of wars and revolutions; such things must happen first, but they do not mean that the end is near.”</a:t>
            </a:r>
            <a:endParaRPr lang="en-US" sz="4500" b="1" dirty="0">
              <a:solidFill>
                <a:schemeClr val="lt1"/>
              </a:solidFill>
            </a:endParaRPr>
          </a:p>
        </p:txBody>
      </p:sp>
      <p:pic>
        <p:nvPicPr>
          <p:cNvPr id="2" name="Picture 1" descr="istockphoto-131723828-612x612"/>
          <p:cNvPicPr>
            <a:picLocks noChangeAspect="1"/>
          </p:cNvPicPr>
          <p:nvPr/>
        </p:nvPicPr>
        <p:blipFill>
          <a:blip r:embed="rId1"/>
          <a:stretch>
            <a:fillRect/>
          </a:stretch>
        </p:blipFill>
        <p:spPr>
          <a:xfrm>
            <a:off x="7865110" y="1397635"/>
            <a:ext cx="9457690" cy="76231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4279</Words>
  <Application>WPS Presentation</Application>
  <PresentationFormat>Custom</PresentationFormat>
  <Paragraphs>122</Paragraphs>
  <Slides>25</Slides>
  <Notes>20</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18</cp:revision>
  <dcterms:created xsi:type="dcterms:W3CDTF">2022-09-22T06:53:00Z</dcterms:created>
  <dcterms:modified xsi:type="dcterms:W3CDTF">2022-11-09T07:47:26Z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E061F59BFF3C4DABB9A36A6332E9A6DF</vt:lpwstr>
  </property>
  <property fmtid="{D5CDD505-2E9C-101B-9397-08002B2CF9AE}" pid="3" name="KSOProductBuildVer">
    <vt:lpwstr>1033-11.2.0.11380</vt:lpwstr>
  </property>
</Properties>
</file>