
<file path=[Content_Types].xml><?xml version="1.0" encoding="utf-8"?>
<Types xmlns="http://schemas.openxmlformats.org/package/2006/content-types">
  <Default Extension="gif" ContentType="image/gif"/>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73" r:id="rId15"/>
    <p:sldId id="274" r:id="rId16"/>
    <p:sldId id="275" r:id="rId17"/>
    <p:sldId id="276" r:id="rId18"/>
    <p:sldId id="292" r:id="rId19"/>
    <p:sldId id="293" r:id="rId20"/>
    <p:sldId id="279" r:id="rId21"/>
    <p:sldId id="280" r:id="rId22"/>
  </p:sldIdLst>
  <p:sldSz cx="18288000" cy="10287000"/>
  <p:notesSz cx="6858000" cy="9144000"/>
  <p:embeddedFontLst>
    <p:embeddedFont>
      <p:font typeface="Calibri" panose="020F0502020204030204"/>
      <p:regular r:id="rId26"/>
      <p:bold r:id="rId27"/>
      <p:italic r:id="rId28"/>
      <p:boldItalic r:id="rId29"/>
    </p:embeddedFont>
    <p:embeddedFont>
      <p:font typeface="Arial Black" panose="020B0A04020102020204"/>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37"/>
    <a:srgbClr val="8A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780" y="52"/>
      </p:cViewPr>
      <p:guideLst>
        <p:guide orient="horz" pos="215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Processing: Let us be like Angels here on earth by doing good deeds to others, by being loving and by being faitful to God always. </a:t>
            </a:r>
            <a:endParaRPr lang="en-US"/>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endParaRPr lang="en-US"/>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9"/>
        <p:cNvGrpSpPr/>
        <p:nvPr/>
      </p:nvGrpSpPr>
      <p:grpSpPr>
        <a:xfrm>
          <a:off x="0" y="0"/>
          <a:ext cx="0" cy="0"/>
          <a:chOff x="0" y="0"/>
          <a:chExt cx="0" cy="0"/>
        </a:xfrm>
      </p:grpSpPr>
      <p:sp>
        <p:nvSpPr>
          <p:cNvPr id="300" name="Google Shape;300;g151c7734bdb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51c7734bdb_0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02" name="Google Shape;302;g151c7734bdb_0_2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151c7734bdb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51c7734bdb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7" name="Google Shape;167;g151c7734bdb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61150" y="6721825"/>
            <a:ext cx="70104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32nd</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in Ordinary |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 name="Shape 177"/>
        <p:cNvGrpSpPr/>
        <p:nvPr/>
      </p:nvGrpSpPr>
      <p:grpSpPr>
        <a:xfrm>
          <a:off x="0" y="0"/>
          <a:ext cx="0" cy="0"/>
          <a:chOff x="0" y="0"/>
          <a:chExt cx="0" cy="0"/>
        </a:xfrm>
      </p:grpSpPr>
      <p:sp>
        <p:nvSpPr>
          <p:cNvPr id="178" name="Google Shape;178;g151c7734bdb_0_214"/>
          <p:cNvSpPr/>
          <p:nvPr/>
        </p:nvSpPr>
        <p:spPr>
          <a:xfrm>
            <a:off x="-366420" y="-13170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910" y="4105275"/>
            <a:ext cx="6143625" cy="20770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dirty="0">
                <a:solidFill>
                  <a:schemeClr val="lt1"/>
                </a:solidFill>
              </a:rPr>
              <a:t>He is the God of the living, not of the dead, for to him all are alive.”</a:t>
            </a:r>
            <a:endParaRPr lang="en-US" sz="4500" b="1" dirty="0">
              <a:solidFill>
                <a:schemeClr val="lt1"/>
              </a:solidFill>
            </a:endParaRPr>
          </a:p>
        </p:txBody>
      </p:sp>
      <p:sp>
        <p:nvSpPr>
          <p:cNvPr id="180" name="Google Shape;180;g151c7734bdb_0_214"/>
          <p:cNvSpPr txBox="1"/>
          <p:nvPr/>
        </p:nvSpPr>
        <p:spPr>
          <a:xfrm>
            <a:off x="930810" y="2660814"/>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38</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p:cNvPicPr>
            <a:picLocks noChangeAspect="1"/>
          </p:cNvPicPr>
          <p:nvPr/>
        </p:nvPicPr>
        <p:blipFill>
          <a:blip r:embed="rId1"/>
          <a:stretch>
            <a:fillRect/>
          </a:stretch>
        </p:blipFill>
        <p:spPr>
          <a:xfrm>
            <a:off x="8207375" y="1089025"/>
            <a:ext cx="8321675" cy="81095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254"/>
        <p:cNvGrpSpPr/>
        <p:nvPr/>
      </p:nvGrpSpPr>
      <p:grpSpPr>
        <a:xfrm>
          <a:off x="0" y="0"/>
          <a:ext cx="0" cy="0"/>
          <a:chOff x="0" y="0"/>
          <a:chExt cx="0" cy="0"/>
        </a:xfrm>
      </p:grpSpPr>
      <p:sp>
        <p:nvSpPr>
          <p:cNvPr id="255" name="Google Shape;255;p23"/>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6" name="Google Shape;256;p23"/>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61"/>
        <p:cNvGrpSpPr/>
        <p:nvPr/>
      </p:nvGrpSpPr>
      <p:grpSpPr>
        <a:xfrm>
          <a:off x="0" y="0"/>
          <a:ext cx="0" cy="0"/>
          <a:chOff x="0" y="0"/>
          <a:chExt cx="0" cy="0"/>
        </a:xfrm>
      </p:grpSpPr>
      <p:sp>
        <p:nvSpPr>
          <p:cNvPr id="262" name="Google Shape;262;p22"/>
          <p:cNvSpPr/>
          <p:nvPr/>
        </p:nvSpPr>
        <p:spPr>
          <a:xfrm>
            <a:off x="-244475" y="-85930"/>
            <a:ext cx="18532500" cy="104187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22"/>
          <p:cNvSpPr/>
          <p:nvPr/>
        </p:nvSpPr>
        <p:spPr>
          <a:xfrm>
            <a:off x="2652395" y="847725"/>
            <a:ext cx="12982575" cy="9271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5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rPr>
              <a:t>Activity: Paper Plate Angel</a:t>
            </a:r>
            <a:endParaRPr lang="en-US" sz="5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endParaRPr>
          </a:p>
        </p:txBody>
      </p:sp>
      <p:sp>
        <p:nvSpPr>
          <p:cNvPr id="264" name="Google Shape;26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5" name="Google Shape;265;p22"/>
          <p:cNvSpPr txBox="1"/>
          <p:nvPr/>
        </p:nvSpPr>
        <p:spPr>
          <a:xfrm>
            <a:off x="1240575" y="2919815"/>
            <a:ext cx="6168000" cy="5170805"/>
          </a:xfrm>
          <a:prstGeom prst="rect">
            <a:avLst/>
          </a:prstGeom>
          <a:noFill/>
          <a:ln>
            <a:noFill/>
          </a:ln>
        </p:spPr>
        <p:txBody>
          <a:bodyPr spcFirstLastPara="1" wrap="square" lIns="0" tIns="0" rIns="0" bIns="0" anchor="t" anchorCtr="0">
            <a:spAutoFit/>
          </a:bodyPr>
          <a:lstStyle/>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Paper plate</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Scissors</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Hole punch</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Yellow and pink yarns</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Glue stick</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Markers</a:t>
            </a:r>
            <a:endParaRPr lang="en-US" sz="4800" b="1" cap="none" dirty="0">
              <a:latin typeface="Arial" panose="020B0604020202020204"/>
              <a:ea typeface="Arial" panose="020B0604020202020204"/>
              <a:cs typeface="Arial" panose="020B0604020202020204"/>
              <a:sym typeface="Arial" panose="020B0604020202020204"/>
            </a:endParaRPr>
          </a:p>
        </p:txBody>
      </p:sp>
      <p:pic>
        <p:nvPicPr>
          <p:cNvPr id="2" name="Picture 1"/>
          <p:cNvPicPr>
            <a:picLocks noChangeAspect="1"/>
          </p:cNvPicPr>
          <p:nvPr/>
        </p:nvPicPr>
        <p:blipFill>
          <a:blip r:embed="rId1"/>
          <a:stretch>
            <a:fillRect/>
          </a:stretch>
        </p:blipFill>
        <p:spPr>
          <a:xfrm>
            <a:off x="8764270" y="2299970"/>
            <a:ext cx="8117840" cy="72015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271"/>
        <p:cNvGrpSpPr/>
        <p:nvPr/>
      </p:nvGrpSpPr>
      <p:grpSpPr>
        <a:xfrm>
          <a:off x="0" y="0"/>
          <a:ext cx="0" cy="0"/>
          <a:chOff x="0" y="0"/>
          <a:chExt cx="0" cy="0"/>
        </a:xfrm>
      </p:grpSpPr>
      <p:sp>
        <p:nvSpPr>
          <p:cNvPr id="272" name="Google Shape;272;g1582d76b34a_0_57"/>
          <p:cNvSpPr txBox="1"/>
          <p:nvPr/>
        </p:nvSpPr>
        <p:spPr>
          <a:xfrm>
            <a:off x="707785" y="844287"/>
            <a:ext cx="8976600"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g1582d76b34a_0_57"/>
          <p:cNvSpPr txBox="1"/>
          <p:nvPr/>
        </p:nvSpPr>
        <p:spPr>
          <a:xfrm>
            <a:off x="708025" y="8566150"/>
            <a:ext cx="6365875" cy="1015365"/>
          </a:xfrm>
          <a:prstGeom prst="rect">
            <a:avLst/>
          </a:prstGeom>
          <a:noFill/>
          <a:ln>
            <a:noFill/>
          </a:ln>
        </p:spPr>
        <p:txBody>
          <a:bodyPr spcFirstLastPara="1" wrap="square" lIns="0" tIns="0" rIns="0" bIns="0" anchor="t" anchorCtr="0">
            <a:spAutoFit/>
          </a:bodyPr>
          <a:lstStyle/>
          <a:p>
            <a:pPr marL="31750" marR="0" lvl="0" indent="0" algn="ctr" rtl="0">
              <a:lnSpc>
                <a:spcPct val="100000"/>
              </a:lnSpc>
              <a:spcBef>
                <a:spcPts val="0"/>
              </a:spcBef>
              <a:spcAft>
                <a:spcPts val="0"/>
              </a:spcAft>
              <a:buClr>
                <a:srgbClr val="000000"/>
              </a:buClr>
              <a:buSzPts val="3100"/>
              <a:buFont typeface="Arial" panose="020B0604020202020204"/>
              <a:buNone/>
            </a:pPr>
            <a:r>
              <a:rPr lang="en-US" sz="3300" dirty="0"/>
              <a:t>A. Cut the plate into four even sections as seen above.</a:t>
            </a:r>
            <a:endParaRPr lang="en-US" sz="3300" dirty="0"/>
          </a:p>
        </p:txBody>
      </p:sp>
      <p:pic>
        <p:nvPicPr>
          <p:cNvPr id="2" name="Picture 1"/>
          <p:cNvPicPr>
            <a:picLocks noChangeAspect="1"/>
          </p:cNvPicPr>
          <p:nvPr/>
        </p:nvPicPr>
        <p:blipFill>
          <a:blip r:embed="rId1"/>
          <a:stretch>
            <a:fillRect/>
          </a:stretch>
        </p:blipFill>
        <p:spPr>
          <a:xfrm>
            <a:off x="1093470" y="2059305"/>
            <a:ext cx="6016625" cy="6259195"/>
          </a:xfrm>
          <a:prstGeom prst="rect">
            <a:avLst/>
          </a:prstGeom>
        </p:spPr>
      </p:pic>
      <p:pic>
        <p:nvPicPr>
          <p:cNvPr id="4" name="Picture 3"/>
          <p:cNvPicPr>
            <a:picLocks noChangeAspect="1"/>
          </p:cNvPicPr>
          <p:nvPr/>
        </p:nvPicPr>
        <p:blipFill>
          <a:blip r:embed="rId2"/>
          <a:stretch>
            <a:fillRect/>
          </a:stretch>
        </p:blipFill>
        <p:spPr>
          <a:xfrm>
            <a:off x="7699375" y="2059305"/>
            <a:ext cx="5688330" cy="6254115"/>
          </a:xfrm>
          <a:prstGeom prst="rect">
            <a:avLst/>
          </a:prstGeom>
        </p:spPr>
      </p:pic>
      <p:sp>
        <p:nvSpPr>
          <p:cNvPr id="5" name="Google Shape;274;g1582d76b34a_0_57"/>
          <p:cNvSpPr txBox="1"/>
          <p:nvPr/>
        </p:nvSpPr>
        <p:spPr>
          <a:xfrm>
            <a:off x="14083030" y="4078605"/>
            <a:ext cx="3535680" cy="3554730"/>
          </a:xfrm>
          <a:prstGeom prst="rect">
            <a:avLst/>
          </a:prstGeom>
          <a:noFill/>
          <a:ln>
            <a:noFill/>
          </a:ln>
        </p:spPr>
        <p:txBody>
          <a:bodyPr spcFirstLastPara="1" wrap="square" lIns="0" tIns="0" rIns="0" bIns="0" anchor="t" anchorCtr="0">
            <a:spAutoFit/>
          </a:bodyPr>
          <a:p>
            <a:pPr marL="31750" marR="0" lvl="0" indent="0" algn="ctr" rtl="0">
              <a:lnSpc>
                <a:spcPct val="100000"/>
              </a:lnSpc>
              <a:spcBef>
                <a:spcPts val="0"/>
              </a:spcBef>
              <a:spcAft>
                <a:spcPts val="0"/>
              </a:spcAft>
              <a:buClr>
                <a:srgbClr val="000000"/>
              </a:buClr>
              <a:buSzPts val="3100"/>
              <a:buFont typeface="Arial" panose="020B0604020202020204"/>
              <a:buNone/>
            </a:pPr>
            <a:r>
              <a:rPr lang="en-US" sz="3300" dirty="0"/>
              <a:t> C. Then, trim the bottom section a little at each end for the body. The remaining pieces will be the Angel's wings.</a:t>
            </a:r>
            <a:endParaRPr lang="en-US" sz="3300" dirty="0"/>
          </a:p>
        </p:txBody>
      </p:sp>
      <p:sp>
        <p:nvSpPr>
          <p:cNvPr id="6" name="Google Shape;274;g1582d76b34a_0_57"/>
          <p:cNvSpPr txBox="1"/>
          <p:nvPr/>
        </p:nvSpPr>
        <p:spPr>
          <a:xfrm>
            <a:off x="7132955" y="8566150"/>
            <a:ext cx="6593840" cy="1015365"/>
          </a:xfrm>
          <a:prstGeom prst="rect">
            <a:avLst/>
          </a:prstGeom>
          <a:noFill/>
          <a:ln>
            <a:noFill/>
          </a:ln>
        </p:spPr>
        <p:txBody>
          <a:bodyPr spcFirstLastPara="1" wrap="square" lIns="0" tIns="0" rIns="0" bIns="0" anchor="t" anchorCtr="0">
            <a:spAutoFit/>
          </a:bodyPr>
          <a:p>
            <a:pPr marL="31750" marR="0" lvl="0" indent="0" algn="ctr" rtl="0">
              <a:lnSpc>
                <a:spcPct val="100000"/>
              </a:lnSpc>
              <a:spcBef>
                <a:spcPts val="0"/>
              </a:spcBef>
              <a:spcAft>
                <a:spcPts val="0"/>
              </a:spcAft>
              <a:buClr>
                <a:srgbClr val="000000"/>
              </a:buClr>
              <a:buSzPts val="3100"/>
              <a:buFont typeface="Arial" panose="020B0604020202020204"/>
              <a:buNone/>
            </a:pPr>
            <a:r>
              <a:rPr lang="en-US" sz="3300" dirty="0"/>
              <a:t> B. Cut a circle out of the top section to make the angel's head. </a:t>
            </a:r>
            <a:endParaRPr lang="en-US" sz="3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271"/>
        <p:cNvGrpSpPr/>
        <p:nvPr/>
      </p:nvGrpSpPr>
      <p:grpSpPr>
        <a:xfrm>
          <a:off x="0" y="0"/>
          <a:ext cx="0" cy="0"/>
          <a:chOff x="0" y="0"/>
          <a:chExt cx="0" cy="0"/>
        </a:xfrm>
      </p:grpSpPr>
      <p:sp>
        <p:nvSpPr>
          <p:cNvPr id="272" name="Google Shape;272;g1582d76b34a_0_57"/>
          <p:cNvSpPr txBox="1"/>
          <p:nvPr/>
        </p:nvSpPr>
        <p:spPr>
          <a:xfrm>
            <a:off x="707785" y="844287"/>
            <a:ext cx="8976600"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g1582d76b34a_0_57"/>
          <p:cNvSpPr txBox="1"/>
          <p:nvPr/>
        </p:nvSpPr>
        <p:spPr>
          <a:xfrm>
            <a:off x="1316990" y="8174990"/>
            <a:ext cx="7674610" cy="1384935"/>
          </a:xfrm>
          <a:prstGeom prst="rect">
            <a:avLst/>
          </a:prstGeom>
          <a:noFill/>
          <a:ln>
            <a:noFill/>
          </a:ln>
        </p:spPr>
        <p:txBody>
          <a:bodyPr spcFirstLastPara="1" wrap="square" lIns="0" tIns="0" rIns="0" bIns="0" anchor="t" anchorCtr="0">
            <a:spAutoFit/>
          </a:bodyPr>
          <a:lstStyle/>
          <a:p>
            <a:pPr marL="31750" marR="0" lvl="0" indent="0" algn="l" rtl="0">
              <a:lnSpc>
                <a:spcPct val="100000"/>
              </a:lnSpc>
              <a:spcBef>
                <a:spcPts val="0"/>
              </a:spcBef>
              <a:spcAft>
                <a:spcPts val="0"/>
              </a:spcAft>
              <a:buClr>
                <a:srgbClr val="000000"/>
              </a:buClr>
              <a:buSzPts val="3100"/>
              <a:buFont typeface="Arial" panose="020B0604020202020204"/>
              <a:buNone/>
            </a:pPr>
            <a:r>
              <a:rPr lang="en-US" sz="3000" dirty="0"/>
              <a:t>D.  Use a hole punch to make holes along the outer edges as seen above, and punch one hole at each center point.</a:t>
            </a:r>
            <a:endParaRPr lang="en-US" sz="3000" dirty="0"/>
          </a:p>
        </p:txBody>
      </p:sp>
      <p:sp>
        <p:nvSpPr>
          <p:cNvPr id="6" name="Google Shape;274;g1582d76b34a_0_57"/>
          <p:cNvSpPr txBox="1"/>
          <p:nvPr/>
        </p:nvSpPr>
        <p:spPr>
          <a:xfrm>
            <a:off x="9296400" y="7515860"/>
            <a:ext cx="8354695" cy="2308225"/>
          </a:xfrm>
          <a:prstGeom prst="rect">
            <a:avLst/>
          </a:prstGeom>
          <a:noFill/>
          <a:ln>
            <a:noFill/>
          </a:ln>
        </p:spPr>
        <p:txBody>
          <a:bodyPr spcFirstLastPara="1" wrap="square" lIns="0" tIns="0" rIns="0" bIns="0" anchor="t" anchorCtr="0">
            <a:spAutoFit/>
          </a:bodyPr>
          <a:p>
            <a:pPr marL="31750" marR="0" lvl="0" indent="0" algn="l" rtl="0">
              <a:lnSpc>
                <a:spcPct val="100000"/>
              </a:lnSpc>
              <a:spcBef>
                <a:spcPts val="0"/>
              </a:spcBef>
              <a:spcAft>
                <a:spcPts val="0"/>
              </a:spcAft>
              <a:buClr>
                <a:srgbClr val="000000"/>
              </a:buClr>
              <a:buSzPts val="3100"/>
              <a:buFont typeface="Arial" panose="020B0604020202020204"/>
              <a:buNone/>
            </a:pPr>
            <a:r>
              <a:rPr lang="en-US" sz="3000" dirty="0"/>
              <a:t>E. Thread the pink yarn through the top hole and into one of the bottom holes and then back through the top. Continue this pattern until you've completed the Angel's dress. Tie the loose ends together at the back.</a:t>
            </a:r>
            <a:endParaRPr lang="en-US" sz="3000" dirty="0"/>
          </a:p>
        </p:txBody>
      </p:sp>
      <p:pic>
        <p:nvPicPr>
          <p:cNvPr id="3" name="Picture 2"/>
          <p:cNvPicPr>
            <a:picLocks noChangeAspect="1"/>
          </p:cNvPicPr>
          <p:nvPr/>
        </p:nvPicPr>
        <p:blipFill>
          <a:blip r:embed="rId1"/>
          <a:stretch>
            <a:fillRect/>
          </a:stretch>
        </p:blipFill>
        <p:spPr>
          <a:xfrm>
            <a:off x="1372235" y="1831340"/>
            <a:ext cx="7231380" cy="6254115"/>
          </a:xfrm>
          <a:prstGeom prst="rect">
            <a:avLst/>
          </a:prstGeom>
        </p:spPr>
      </p:pic>
      <p:pic>
        <p:nvPicPr>
          <p:cNvPr id="7" name="Picture 6"/>
          <p:cNvPicPr>
            <a:picLocks noChangeAspect="1"/>
          </p:cNvPicPr>
          <p:nvPr/>
        </p:nvPicPr>
        <p:blipFill>
          <a:blip r:embed="rId2"/>
          <a:stretch>
            <a:fillRect/>
          </a:stretch>
        </p:blipFill>
        <p:spPr>
          <a:xfrm>
            <a:off x="9356090" y="844550"/>
            <a:ext cx="8033385" cy="62496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271"/>
        <p:cNvGrpSpPr/>
        <p:nvPr/>
      </p:nvGrpSpPr>
      <p:grpSpPr>
        <a:xfrm>
          <a:off x="0" y="0"/>
          <a:ext cx="0" cy="0"/>
          <a:chOff x="0" y="0"/>
          <a:chExt cx="0" cy="0"/>
        </a:xfrm>
      </p:grpSpPr>
      <p:sp>
        <p:nvSpPr>
          <p:cNvPr id="272" name="Google Shape;272;g1582d76b34a_0_57"/>
          <p:cNvSpPr txBox="1"/>
          <p:nvPr/>
        </p:nvSpPr>
        <p:spPr>
          <a:xfrm>
            <a:off x="707785" y="844287"/>
            <a:ext cx="8976600"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g1582d76b34a_0_57"/>
          <p:cNvSpPr txBox="1"/>
          <p:nvPr/>
        </p:nvSpPr>
        <p:spPr>
          <a:xfrm>
            <a:off x="1146810" y="8738235"/>
            <a:ext cx="7674610" cy="923290"/>
          </a:xfrm>
          <a:prstGeom prst="rect">
            <a:avLst/>
          </a:prstGeom>
          <a:noFill/>
          <a:ln>
            <a:noFill/>
          </a:ln>
        </p:spPr>
        <p:txBody>
          <a:bodyPr spcFirstLastPara="1" wrap="square" lIns="0" tIns="0" rIns="0" bIns="0" anchor="t" anchorCtr="0">
            <a:spAutoFit/>
          </a:bodyPr>
          <a:lstStyle/>
          <a:p>
            <a:pPr marL="31750" marR="0" lvl="0" indent="0" algn="l" rtl="0">
              <a:lnSpc>
                <a:spcPct val="100000"/>
              </a:lnSpc>
              <a:spcBef>
                <a:spcPts val="0"/>
              </a:spcBef>
              <a:spcAft>
                <a:spcPts val="0"/>
              </a:spcAft>
              <a:buClr>
                <a:srgbClr val="000000"/>
              </a:buClr>
              <a:buSzPts val="3100"/>
              <a:buFont typeface="Arial" panose="020B0604020202020204"/>
              <a:buNone/>
            </a:pPr>
            <a:r>
              <a:rPr lang="en-US" sz="3000" dirty="0"/>
              <a:t>F. Repeat the same process with the yellow yarn on the wings.</a:t>
            </a:r>
            <a:endParaRPr lang="en-US" sz="3000" dirty="0"/>
          </a:p>
        </p:txBody>
      </p:sp>
      <p:sp>
        <p:nvSpPr>
          <p:cNvPr id="6" name="Google Shape;274;g1582d76b34a_0_57"/>
          <p:cNvSpPr txBox="1"/>
          <p:nvPr/>
        </p:nvSpPr>
        <p:spPr>
          <a:xfrm>
            <a:off x="9684385" y="7814945"/>
            <a:ext cx="7719060" cy="1846580"/>
          </a:xfrm>
          <a:prstGeom prst="rect">
            <a:avLst/>
          </a:prstGeom>
          <a:noFill/>
          <a:ln>
            <a:noFill/>
          </a:ln>
        </p:spPr>
        <p:txBody>
          <a:bodyPr spcFirstLastPara="1" wrap="square" lIns="0" tIns="0" rIns="0" bIns="0" anchor="t" anchorCtr="0">
            <a:spAutoFit/>
          </a:bodyPr>
          <a:p>
            <a:pPr marL="31750" marR="0" lvl="0" indent="0" algn="l" rtl="0">
              <a:lnSpc>
                <a:spcPct val="100000"/>
              </a:lnSpc>
              <a:spcBef>
                <a:spcPts val="0"/>
              </a:spcBef>
              <a:spcAft>
                <a:spcPts val="0"/>
              </a:spcAft>
              <a:buClr>
                <a:srgbClr val="000000"/>
              </a:buClr>
              <a:buSzPts val="3100"/>
              <a:buFont typeface="Arial" panose="020B0604020202020204"/>
              <a:buNone/>
            </a:pPr>
            <a:r>
              <a:rPr lang="en-US" sz="3000" dirty="0"/>
              <a:t>G. Draw a cute face and hair onto the circle piece for the Angel's head. Attach it to the body using glue or tape to complete the lacing craft. </a:t>
            </a:r>
            <a:endParaRPr lang="en-US" sz="3000" dirty="0"/>
          </a:p>
        </p:txBody>
      </p:sp>
      <p:pic>
        <p:nvPicPr>
          <p:cNvPr id="2" name="Picture 1"/>
          <p:cNvPicPr>
            <a:picLocks noChangeAspect="1"/>
          </p:cNvPicPr>
          <p:nvPr/>
        </p:nvPicPr>
        <p:blipFill>
          <a:blip r:embed="rId1"/>
          <a:stretch>
            <a:fillRect/>
          </a:stretch>
        </p:blipFill>
        <p:spPr>
          <a:xfrm>
            <a:off x="1146810" y="1969135"/>
            <a:ext cx="7456805" cy="6566535"/>
          </a:xfrm>
          <a:prstGeom prst="rect">
            <a:avLst/>
          </a:prstGeom>
        </p:spPr>
      </p:pic>
      <p:pic>
        <p:nvPicPr>
          <p:cNvPr id="4" name="Picture 3"/>
          <p:cNvPicPr>
            <a:picLocks noChangeAspect="1"/>
          </p:cNvPicPr>
          <p:nvPr/>
        </p:nvPicPr>
        <p:blipFill>
          <a:blip r:embed="rId2"/>
          <a:srcRect b="15839"/>
          <a:stretch>
            <a:fillRect/>
          </a:stretch>
        </p:blipFill>
        <p:spPr>
          <a:xfrm>
            <a:off x="9684385" y="844550"/>
            <a:ext cx="7604760" cy="67919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95"/>
        <p:cNvGrpSpPr/>
        <p:nvPr/>
      </p:nvGrpSpPr>
      <p:grpSpPr>
        <a:xfrm>
          <a:off x="0" y="0"/>
          <a:ext cx="0" cy="0"/>
          <a:chOff x="0" y="0"/>
          <a:chExt cx="0" cy="0"/>
        </a:xfrm>
      </p:grpSpPr>
      <p:sp>
        <p:nvSpPr>
          <p:cNvPr id="296" name="Google Shape;296;gf7e905350f_0_52"/>
          <p:cNvSpPr/>
          <p:nvPr/>
        </p:nvSpPr>
        <p:spPr>
          <a:xfrm>
            <a:off x="1083950" y="90217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83950" y="1751329"/>
            <a:ext cx="9238200" cy="76335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PH"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dirty="0">
                <a:solidFill>
                  <a:schemeClr val="lt1"/>
                </a:solidFill>
              </a:rPr>
              <a:t>Thank you for being the God of the living, for loving us, and for being with us right here and now. Help us to share your love and mercy to those around us. </a:t>
            </a:r>
            <a:endParaRPr lang="en-US"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In Jesus' name we pray. </a:t>
            </a: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Amen.</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3"/>
        <p:cNvGrpSpPr/>
        <p:nvPr/>
      </p:nvGrpSpPr>
      <p:grpSpPr>
        <a:xfrm>
          <a:off x="0" y="0"/>
          <a:ext cx="0" cy="0"/>
          <a:chOff x="0" y="0"/>
          <a:chExt cx="0" cy="0"/>
        </a:xfrm>
      </p:grpSpPr>
      <p:sp>
        <p:nvSpPr>
          <p:cNvPr id="304" name="Google Shape;304;g151c7734bdb_0_236"/>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5" name="Google Shape;305;g151c7734bdb_0_236"/>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6" name="Google Shape;306;g151c7734bdb_0_236"/>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7" name="Google Shape;307;g151c7734bdb_0_236"/>
          <p:cNvSpPr txBox="1"/>
          <p:nvPr/>
        </p:nvSpPr>
        <p:spPr>
          <a:xfrm>
            <a:off x="1661150" y="6721825"/>
            <a:ext cx="70104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32nd Sunday in Ordinary | Year C</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08" name="Google Shape;308;g151c7734bdb_0_236"/>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66092"/>
        </a:solidFill>
        <a:effectLst/>
      </p:bgPr>
    </p:bg>
    <p:spTree>
      <p:nvGrpSpPr>
        <p:cNvPr id="1" name="Shape 108"/>
        <p:cNvGrpSpPr/>
        <p:nvPr/>
      </p:nvGrpSpPr>
      <p:grpSpPr>
        <a:xfrm>
          <a:off x="0" y="0"/>
          <a:ext cx="0" cy="0"/>
          <a:chOff x="0" y="0"/>
          <a:chExt cx="0" cy="0"/>
        </a:xfrm>
      </p:grpSpPr>
      <p:sp>
        <p:nvSpPr>
          <p:cNvPr id="109" name="Google Shape;109;p2"/>
          <p:cNvSpPr txBox="1"/>
          <p:nvPr/>
        </p:nvSpPr>
        <p:spPr>
          <a:xfrm>
            <a:off x="782320" y="1795145"/>
            <a:ext cx="15525115" cy="75406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500" dirty="0">
                <a:solidFill>
                  <a:schemeClr val="lt1"/>
                </a:solidFill>
              </a:rPr>
              <a:t>In our Gospel this coming Sunday, we hear about a group of religious leaders, called the Sadducees, who were trying to trick Jesus in a very mean way – and they were trying to trick him with a question. They were asking him a question about what happens after we die. If Jesus gave a yes or a no answer, then they could make fun of him and then tell other people that they shouldn’t listen to Jesus because he wrongly answered their question. But Jesus knew they were up to no good and did not fall for their trick</a:t>
            </a:r>
            <a:endParaRPr lang="en-US" sz="35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endParaRPr lang="en-US" sz="35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500" dirty="0">
                <a:solidFill>
                  <a:schemeClr val="lt1"/>
                </a:solidFill>
              </a:rPr>
              <a:t>Instead of talking about what happens after we die, Jesus talked about how God is with us and loves us right now because God is the God of the living, not of the dead. Jesus’ answer is important because it helps us to remember that God cares for each of us very much right now. So, instead of waiting until we die to experience God’s kingdom, we can experience God’s kingdom right now and  share it with those around us – just like Jesus did!</a:t>
            </a:r>
            <a:endParaRPr lang="en-US" sz="3500" dirty="0">
              <a:solidFill>
                <a:schemeClr val="lt1"/>
              </a:solidFill>
            </a:endParaRPr>
          </a:p>
        </p:txBody>
      </p:sp>
      <p:sp>
        <p:nvSpPr>
          <p:cNvPr id="110" name="Google Shape;110;p2"/>
          <p:cNvSpPr txBox="1"/>
          <p:nvPr/>
        </p:nvSpPr>
        <p:spPr>
          <a:xfrm>
            <a:off x="782226" y="704606"/>
            <a:ext cx="12321900" cy="677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5"/>
        <p:cNvGrpSpPr/>
        <p:nvPr/>
      </p:nvGrpSpPr>
      <p:grpSpPr>
        <a:xfrm>
          <a:off x="0" y="0"/>
          <a:ext cx="0" cy="0"/>
          <a:chOff x="0" y="0"/>
          <a:chExt cx="0" cy="0"/>
        </a:xfrm>
      </p:grpSpPr>
      <p:sp>
        <p:nvSpPr>
          <p:cNvPr id="116" name="Google Shape;116;p3"/>
          <p:cNvSpPr/>
          <p:nvPr/>
        </p:nvSpPr>
        <p:spPr>
          <a:xfrm>
            <a:off x="-244475" y="-13165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 name="Google Shape;117;p3"/>
          <p:cNvSpPr/>
          <p:nvPr/>
        </p:nvSpPr>
        <p:spPr>
          <a:xfrm>
            <a:off x="0" y="8146052"/>
            <a:ext cx="18288000" cy="269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0" y="8443313"/>
            <a:ext cx="18288000" cy="8616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600" b="0" i="0" u="none" strike="noStrike" cap="none"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rPr>
              <a:t>The Question about Rising from Death</a:t>
            </a:r>
            <a:endParaRPr lang="en-US" sz="5600" b="0" i="0" u="none" strike="noStrike" cap="none"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528150" y="9366725"/>
            <a:ext cx="11231700" cy="7689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dirty="0">
                <a:solidFill>
                  <a:schemeClr val="dk1"/>
                </a:solidFill>
                <a:latin typeface="Arial Black" panose="020B0A04020102020204"/>
                <a:ea typeface="Arial Black" panose="020B0A04020102020204"/>
                <a:cs typeface="Arial Black" panose="020B0A04020102020204"/>
                <a:sym typeface="Arial Black" panose="020B0A04020102020204"/>
              </a:rPr>
              <a:t>Lk 20:27, 34-38</a:t>
            </a:r>
            <a:endParaRPr lang="en-US" sz="50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2" descr="When Jesus got to the tree, He looked up and said, ‘Zacchaeus, hurry down. Today is my day to be a guest in your home.’ – Slid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27876" y="135535"/>
            <a:ext cx="10459270" cy="7844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Luke.</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Google Shape;133;p6"/>
          <p:cNvSpPr txBox="1"/>
          <p:nvPr/>
        </p:nvSpPr>
        <p:spPr>
          <a:xfrm>
            <a:off x="1113034" y="1778951"/>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27</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113034" y="3070661"/>
            <a:ext cx="5920500" cy="4986020"/>
          </a:xfrm>
          <a:prstGeom prst="rect">
            <a:avLst/>
          </a:prstGeom>
          <a:noFill/>
          <a:ln>
            <a:noFill/>
          </a:ln>
        </p:spPr>
        <p:txBody>
          <a:bodyPr spcFirstLastPara="1" wrap="square" lIns="0" tIns="0" rIns="0" bIns="0" anchor="t" anchorCtr="0">
            <a:spAutoFit/>
          </a:bodyPr>
          <a:lstStyle/>
          <a:p>
            <a:pPr marL="0" indent="0">
              <a:buClr>
                <a:srgbClr val="000000"/>
              </a:buClr>
              <a:buSzPts val="5400"/>
              <a:buFont typeface="Arial" panose="020B0604020202020204"/>
              <a:buNone/>
            </a:pPr>
            <a:r>
              <a:rPr lang="en-US" sz="5400" b="1" dirty="0">
                <a:solidFill>
                  <a:schemeClr val="lt1"/>
                </a:solidFill>
              </a:rPr>
              <a:t>Then some Sadducees, who say that people will not rise from death, came to Jesus.  </a:t>
            </a:r>
            <a:endParaRPr lang="en-US" sz="5400" b="1" dirty="0">
              <a:solidFill>
                <a:schemeClr val="lt1"/>
              </a:solidFill>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0" name="Picture 99"/>
          <p:cNvPicPr/>
          <p:nvPr/>
        </p:nvPicPr>
        <p:blipFill>
          <a:blip r:embed="rId1"/>
          <a:stretch>
            <a:fillRect/>
          </a:stretch>
        </p:blipFill>
        <p:spPr>
          <a:xfrm>
            <a:off x="8242300" y="1448435"/>
            <a:ext cx="8921115" cy="739076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Shape 141"/>
        <p:cNvGrpSpPr/>
        <p:nvPr/>
      </p:nvGrpSpPr>
      <p:grpSpPr>
        <a:xfrm>
          <a:off x="0" y="0"/>
          <a:ext cx="0" cy="0"/>
          <a:chOff x="0" y="0"/>
          <a:chExt cx="0" cy="0"/>
        </a:xfrm>
      </p:grpSpPr>
      <p:sp>
        <p:nvSpPr>
          <p:cNvPr id="4" name="Rectangle 3"/>
          <p:cNvSpPr/>
          <p:nvPr/>
        </p:nvSpPr>
        <p:spPr>
          <a:xfrm>
            <a:off x="0" y="0"/>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accent3">
                  <a:lumMod val="75000"/>
                </a:schemeClr>
              </a:solidFill>
            </a:endParaRPr>
          </a:p>
        </p:txBody>
      </p:sp>
      <p:sp>
        <p:nvSpPr>
          <p:cNvPr id="142" name="Google Shape;142;p12"/>
          <p:cNvSpPr txBox="1"/>
          <p:nvPr/>
        </p:nvSpPr>
        <p:spPr>
          <a:xfrm>
            <a:off x="1113686" y="2032290"/>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34</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1113790" y="3420110"/>
            <a:ext cx="5116195" cy="41548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500" b="1" dirty="0">
                <a:solidFill>
                  <a:schemeClr val="lt1"/>
                </a:solidFill>
              </a:rPr>
              <a:t>Jesus said to them, </a:t>
            </a:r>
            <a:endParaRPr lang="en-US" sz="4500" b="1" dirty="0">
              <a:solidFill>
                <a:schemeClr val="lt1"/>
              </a:solidFill>
            </a:endParaRPr>
          </a:p>
          <a:p>
            <a:pPr marL="0" marR="0" lvl="0" indent="0" algn="l" rtl="0">
              <a:lnSpc>
                <a:spcPct val="100000"/>
              </a:lnSpc>
              <a:spcBef>
                <a:spcPts val="0"/>
              </a:spcBef>
              <a:spcAft>
                <a:spcPts val="0"/>
              </a:spcAft>
              <a:buClr>
                <a:srgbClr val="000000"/>
              </a:buClr>
              <a:buSzPts val="4800"/>
              <a:buFont typeface="Arial" panose="020B0604020202020204"/>
              <a:buNone/>
            </a:pPr>
            <a:endParaRPr lang="en-US" sz="4500" b="1" dirty="0">
              <a:solidFill>
                <a:schemeClr val="lt1"/>
              </a:solidFill>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4500" b="1" dirty="0">
                <a:solidFill>
                  <a:schemeClr val="lt1"/>
                </a:solidFill>
              </a:rPr>
              <a:t>“The men and women of this age marry, </a:t>
            </a:r>
            <a:endParaRPr lang="en-US" sz="4500" b="1" dirty="0">
              <a:solidFill>
                <a:schemeClr val="lt1"/>
              </a:solidFill>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descr="669-6698736_get-married-clipart-hd-png-download"/>
          <p:cNvPicPr>
            <a:picLocks noChangeAspect="1"/>
          </p:cNvPicPr>
          <p:nvPr/>
        </p:nvPicPr>
        <p:blipFill>
          <a:blip r:embed="rId1"/>
          <a:stretch>
            <a:fillRect/>
          </a:stretch>
        </p:blipFill>
        <p:spPr>
          <a:xfrm>
            <a:off x="7066915" y="1132205"/>
            <a:ext cx="9857105" cy="80232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0"/>
        <p:cNvGrpSpPr/>
        <p:nvPr/>
      </p:nvGrpSpPr>
      <p:grpSpPr>
        <a:xfrm>
          <a:off x="0" y="0"/>
          <a:ext cx="0" cy="0"/>
          <a:chOff x="0" y="0"/>
          <a:chExt cx="0" cy="0"/>
        </a:xfrm>
      </p:grpSpPr>
      <p:sp>
        <p:nvSpPr>
          <p:cNvPr id="152" name="Google Shape;152;p7"/>
          <p:cNvSpPr/>
          <p:nvPr/>
        </p:nvSpPr>
        <p:spPr>
          <a:xfrm>
            <a:off x="1204555" y="2201048"/>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35</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204555" y="3603020"/>
            <a:ext cx="6040200" cy="4154805"/>
          </a:xfrm>
          <a:prstGeom prst="rect">
            <a:avLst/>
          </a:prstGeom>
          <a:noFill/>
          <a:ln>
            <a:noFill/>
          </a:ln>
        </p:spPr>
        <p:txBody>
          <a:bodyPr spcFirstLastPara="1" wrap="square" lIns="0" tIns="0" rIns="0" bIns="0" anchor="t" anchorCtr="0">
            <a:spAutoFit/>
          </a:bodyPr>
          <a:lstStyle/>
          <a:p>
            <a:pPr marL="0" indent="0">
              <a:buClr>
                <a:srgbClr val="000000"/>
              </a:buClr>
              <a:buSzPts val="5400"/>
              <a:buFont typeface="Arial" panose="020B0604020202020204"/>
              <a:buNone/>
            </a:pPr>
            <a:r>
              <a:rPr lang="en-US" sz="4500" b="1" dirty="0">
                <a:solidFill>
                  <a:schemeClr val="lt1"/>
                </a:solidFill>
              </a:rPr>
              <a:t>but the men and women who are worthy to rise from death and live in the age to come will not then marry.</a:t>
            </a:r>
            <a:endParaRPr lang="en-US" sz="4500" b="1" dirty="0">
              <a:solidFill>
                <a:schemeClr val="lt1"/>
              </a:solidFill>
            </a:endParaRPr>
          </a:p>
        </p:txBody>
      </p:sp>
      <p:pic>
        <p:nvPicPr>
          <p:cNvPr id="101" name="Picture 100"/>
          <p:cNvPicPr/>
          <p:nvPr/>
        </p:nvPicPr>
        <p:blipFill>
          <a:blip r:embed="rId1"/>
          <a:stretch>
            <a:fillRect/>
          </a:stretch>
        </p:blipFill>
        <p:spPr>
          <a:xfrm>
            <a:off x="7896225" y="988695"/>
            <a:ext cx="8856980" cy="830961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9"/>
        <p:cNvGrpSpPr/>
        <p:nvPr/>
      </p:nvGrpSpPr>
      <p:grpSpPr>
        <a:xfrm>
          <a:off x="0" y="0"/>
          <a:ext cx="0" cy="0"/>
          <a:chOff x="0" y="0"/>
          <a:chExt cx="0" cy="0"/>
        </a:xfrm>
      </p:grpSpPr>
      <p:sp>
        <p:nvSpPr>
          <p:cNvPr id="160" name="Google Shape;160;g151c7734bdb_0_190"/>
          <p:cNvSpPr/>
          <p:nvPr/>
        </p:nvSpPr>
        <p:spPr>
          <a:xfrm>
            <a:off x="-244475" y="-13165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g151c7734bdb_0_190"/>
          <p:cNvSpPr/>
          <p:nvPr/>
        </p:nvSpPr>
        <p:spPr>
          <a:xfrm>
            <a:off x="1072740" y="2109771"/>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36</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072610" y="3238825"/>
            <a:ext cx="5670600" cy="41548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dirty="0">
                <a:solidFill>
                  <a:schemeClr val="lt1"/>
                </a:solidFill>
              </a:rPr>
              <a:t>They will be like angels and cannot die. They are the children of God, because they have risen from death.</a:t>
            </a:r>
            <a:endParaRPr lang="en-US" sz="4500" b="1" dirty="0">
              <a:solidFill>
                <a:schemeClr val="lt1"/>
              </a:solidFill>
            </a:endParaRPr>
          </a:p>
        </p:txBody>
      </p:sp>
      <p:pic>
        <p:nvPicPr>
          <p:cNvPr id="3" name="Picture 2" descr="Angels"/>
          <p:cNvPicPr>
            <a:picLocks noChangeAspect="1"/>
          </p:cNvPicPr>
          <p:nvPr/>
        </p:nvPicPr>
        <p:blipFill>
          <a:blip r:embed="rId1"/>
          <a:stretch>
            <a:fillRect/>
          </a:stretch>
        </p:blipFill>
        <p:spPr>
          <a:xfrm>
            <a:off x="7349490" y="1478280"/>
            <a:ext cx="9488170" cy="71989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68"/>
        <p:cNvGrpSpPr/>
        <p:nvPr/>
      </p:nvGrpSpPr>
      <p:grpSpPr>
        <a:xfrm>
          <a:off x="0" y="0"/>
          <a:ext cx="0" cy="0"/>
          <a:chOff x="0" y="0"/>
          <a:chExt cx="0" cy="0"/>
        </a:xfrm>
      </p:grpSpPr>
      <p:sp>
        <p:nvSpPr>
          <p:cNvPr id="169" name="Google Shape;169;g151c7734bdb_0_197"/>
          <p:cNvSpPr/>
          <p:nvPr/>
        </p:nvSpPr>
        <p:spPr>
          <a:xfrm>
            <a:off x="15240" y="-22860"/>
            <a:ext cx="18532500" cy="10418700"/>
          </a:xfrm>
          <a:prstGeom prst="rect">
            <a:avLst/>
          </a:prstGeom>
          <a:solidFill>
            <a:schemeClr val="accent4">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g151c7734bdb_0_197"/>
          <p:cNvSpPr/>
          <p:nvPr/>
        </p:nvSpPr>
        <p:spPr>
          <a:xfrm>
            <a:off x="1241050" y="1424135"/>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rPr>
              <a:t>37</a:t>
            </a:r>
            <a:endParaRPr lang="en-US"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1" name="Google Shape;171;g151c7734bdb_0_197"/>
          <p:cNvSpPr txBox="1"/>
          <p:nvPr/>
        </p:nvSpPr>
        <p:spPr>
          <a:xfrm>
            <a:off x="1240790" y="2494280"/>
            <a:ext cx="6058535" cy="62325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dirty="0">
                <a:solidFill>
                  <a:schemeClr val="lt1"/>
                </a:solidFill>
              </a:rPr>
              <a:t>And Moses clearly proves that the dead are raised to life. In the passage about the burning bush he speaks of the Lord as ‘the God of Abraham, the God of Isaac, and the God of Jacob.’ </a:t>
            </a:r>
            <a:endParaRPr lang="en-US" sz="4500" b="1" dirty="0">
              <a:solidFill>
                <a:schemeClr val="lt1"/>
              </a:solidFill>
            </a:endParaRPr>
          </a:p>
        </p:txBody>
      </p:sp>
      <p:pic>
        <p:nvPicPr>
          <p:cNvPr id="2" name="Picture 1" descr="burning-bush"/>
          <p:cNvPicPr>
            <a:picLocks noChangeAspect="1"/>
          </p:cNvPicPr>
          <p:nvPr/>
        </p:nvPicPr>
        <p:blipFill>
          <a:blip r:embed="rId1"/>
          <a:stretch>
            <a:fillRect/>
          </a:stretch>
        </p:blipFill>
        <p:spPr>
          <a:xfrm>
            <a:off x="8702675" y="1542415"/>
            <a:ext cx="8115300" cy="75742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3048</Words>
  <Application>WPS Presentation</Application>
  <PresentationFormat>Custom</PresentationFormat>
  <Paragraphs>95</Paragraphs>
  <Slides>18</Slides>
  <Notes>20</Notes>
  <HiddenSlides>1</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18</vt:i4>
      </vt:variant>
    </vt:vector>
  </HeadingPairs>
  <TitlesOfParts>
    <vt:vector size="28"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ASUS</cp:lastModifiedBy>
  <cp:revision>15</cp:revision>
  <dcterms:created xsi:type="dcterms:W3CDTF">2022-09-22T06:53:00Z</dcterms:created>
  <dcterms:modified xsi:type="dcterms:W3CDTF">2022-11-03T04:13:12Z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D3F09A97F4D440B6908874B8E41670A0</vt:lpwstr>
  </property>
  <property fmtid="{D5CDD505-2E9C-101B-9397-08002B2CF9AE}" pid="3" name="KSOProductBuildVer">
    <vt:lpwstr>1033-11.2.0.11380</vt:lpwstr>
  </property>
</Properties>
</file>