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312" r:id="rId4"/>
    <p:sldId id="323" r:id="rId6"/>
    <p:sldId id="258" r:id="rId7"/>
    <p:sldId id="259" r:id="rId8"/>
    <p:sldId id="261" r:id="rId9"/>
    <p:sldId id="287" r:id="rId10"/>
    <p:sldId id="260" r:id="rId11"/>
    <p:sldId id="262" r:id="rId12"/>
    <p:sldId id="263" r:id="rId13"/>
    <p:sldId id="321" r:id="rId14"/>
    <p:sldId id="322" r:id="rId15"/>
    <p:sldId id="324" r:id="rId16"/>
    <p:sldId id="267" r:id="rId17"/>
    <p:sldId id="270" r:id="rId18"/>
    <p:sldId id="319" r:id="rId19"/>
    <p:sldId id="316" r:id="rId20"/>
    <p:sldId id="325" r:id="rId21"/>
    <p:sldId id="326" r:id="rId22"/>
    <p:sldId id="271" r:id="rId23"/>
    <p:sldId id="317" r:id="rId24"/>
  </p:sldIdLst>
  <p:sldSz cx="18288000" cy="10287000"/>
  <p:notesSz cx="6858000" cy="9144000"/>
  <p:embeddedFontLst>
    <p:embeddedFont>
      <p:font typeface="Calibri" panose="020F0502020204030204"/>
      <p:regular r:id="rId28"/>
      <p:bold r:id="rId29"/>
      <p:italic r:id="rId30"/>
      <p:boldItalic r:id="rId31"/>
    </p:embeddedFont>
    <p:embeddedFont>
      <p:font typeface="Arial Black" panose="020B0A04020102020204"/>
      <p:bold r:id="rId32"/>
    </p:embeddedFont>
    <p:embeddedFont>
      <p:font typeface="Arial Black" panose="020B0A04020102020204" pitchFamily="3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200"/>
    <a:srgbClr val="C4A300"/>
    <a:srgbClr val="FFD700"/>
    <a:srgbClr val="BF696F"/>
    <a:srgbClr val="FF8F79"/>
    <a:srgbClr val="D79491"/>
    <a:srgbClr val="EBA3A3"/>
    <a:srgbClr val="DDB1B4"/>
    <a:srgbClr val="12A6B6"/>
    <a:srgbClr val="16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057" autoAdjust="0"/>
  </p:normalViewPr>
  <p:slideViewPr>
    <p:cSldViewPr snapToGrid="0">
      <p:cViewPr varScale="1">
        <p:scale>
          <a:sx n="53" d="100"/>
          <a:sy n="53" d="100"/>
        </p:scale>
        <p:origin x="69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Master" Target="slideMasters/slideMaster2.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7</a:t>
            </a:r>
            <a:r>
              <a:rPr lang="en-US" sz="3000" b="1" baseline="30000" dirty="0">
                <a:solidFill>
                  <a:srgbClr val="FFFFFF"/>
                </a:solidFill>
              </a:rPr>
              <a:t>th</a:t>
            </a:r>
            <a:r>
              <a:rPr lang="en-US" sz="3000" b="1" dirty="0">
                <a:solidFill>
                  <a:srgbClr val="FFFFFF"/>
                </a:solidFill>
              </a:rPr>
              <a:t> Sunday of Easter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Cycle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612579" y="163830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612579" y="2793120"/>
            <a:ext cx="5281708" cy="3693319"/>
          </a:xfrm>
          <a:prstGeom prst="rect">
            <a:avLst/>
          </a:prstGeom>
          <a:noFill/>
          <a:ln>
            <a:noFill/>
          </a:ln>
        </p:spPr>
        <p:txBody>
          <a:bodyPr spcFirstLastPara="1" wrap="square" lIns="0" tIns="0" rIns="0" bIns="0" anchor="t" anchorCtr="0">
            <a:spAutoFit/>
          </a:bodyPr>
          <a:lstStyle/>
          <a:p>
            <a:pPr lvl="0">
              <a:buSzPts val="4000"/>
            </a:pPr>
            <a:r>
              <a:rPr lang="en-US" sz="4000" b="1" dirty="0">
                <a:solidFill>
                  <a:schemeClr val="bg1"/>
                </a:solidFill>
                <a:latin typeface="Arial Black" panose="020B0A04020102020204" pitchFamily="34" charset="0"/>
              </a:rPr>
              <a:t>As he was blessing them, he departed from them and was taken up into heaven.</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2" descr="Christ's Church Kids ar Twitter: &quot;Ask your kids about how Jesus Ascended to  Heaven in Acts 1:4-14. Bottom Line: Jesus is coming back. Memory Verse: 1  Corinthians 15:3-4 NIrV https://t.co/2wT3ly6on8&quot; / Twitt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91673" y="1314407"/>
            <a:ext cx="9862613" cy="7623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3898" y="2276929"/>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563898" y="3572610"/>
            <a:ext cx="5112673" cy="3077766"/>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They worshiped him and went back into Jerusalem, filled with great joy, </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7170" name="Picture 2" descr="Catholic Kids Media - What is the Ascension?! Solemnity of the Ascension  cycle A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52228" y="1206613"/>
            <a:ext cx="8824686" cy="8178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3377746" y="862086"/>
            <a:ext cx="12687484" cy="1231106"/>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and spent all their time in the Temple giving thanks to God.</a:t>
            </a:r>
            <a:endParaRPr lang="en-US" sz="4000" b="0" i="0" u="none" strike="noStrike" cap="none"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31" name="Google Shape;131;p5"/>
          <p:cNvSpPr txBox="1"/>
          <p:nvPr/>
        </p:nvSpPr>
        <p:spPr>
          <a:xfrm>
            <a:off x="1928403" y="862086"/>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4800" b="1" dirty="0">
                <a:solidFill>
                  <a:srgbClr val="FFFFFF"/>
                </a:solidFill>
                <a:latin typeface="Arial Black" panose="020B0A04020102020204"/>
                <a:ea typeface="Arial Black" panose="020B0A04020102020204"/>
                <a:cs typeface="Arial Black" panose="020B0A04020102020204"/>
                <a:sym typeface="Arial Black" panose="020B0A04020102020204"/>
              </a:rPr>
              <a:t>53</a:t>
            </a:r>
            <a:endParaRPr sz="48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8198" name="Picture 6" descr="Judas Betrays Jesus Clipart"/>
          <p:cNvPicPr>
            <a:picLocks noChangeAspect="1" noChangeArrowheads="1"/>
          </p:cNvPicPr>
          <p:nvPr/>
        </p:nvPicPr>
        <p:blipFill rotWithShape="1">
          <a:blip r:embed="rId1">
            <a:extLst>
              <a:ext uri="{28A0092B-C50C-407E-A947-70E740481C1C}">
                <a14:useLocalDpi xmlns:a14="http://schemas.microsoft.com/office/drawing/2010/main" val="0"/>
              </a:ext>
            </a:extLst>
          </a:blip>
          <a:srcRect l="127" t="19895" r="-127" b="18927"/>
          <a:stretch>
            <a:fillRect/>
          </a:stretch>
        </p:blipFill>
        <p:spPr bwMode="auto">
          <a:xfrm>
            <a:off x="1928403" y="2307771"/>
            <a:ext cx="14385654" cy="7286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75"/>
        <p:cNvGrpSpPr/>
        <p:nvPr/>
      </p:nvGrpSpPr>
      <p:grpSpPr>
        <a:xfrm>
          <a:off x="0" y="0"/>
          <a:ext cx="0" cy="0"/>
          <a:chOff x="0" y="0"/>
          <a:chExt cx="0" cy="0"/>
        </a:xfrm>
      </p:grpSpPr>
      <p:sp>
        <p:nvSpPr>
          <p:cNvPr id="176" name="Google Shape;176;p11"/>
          <p:cNvSpPr/>
          <p:nvPr/>
        </p:nvSpPr>
        <p:spPr>
          <a:xfrm>
            <a:off x="1049084" y="1548873"/>
            <a:ext cx="8051373" cy="144016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panose="020B0A04020102020204"/>
                <a:ea typeface="Arial Black" panose="020B0A04020102020204"/>
                <a:cs typeface="Arial Black" panose="020B0A04020102020204"/>
                <a:sym typeface="Arial Black" panose="020B0A04020102020204"/>
              </a:rPr>
              <a:t>Activity: </a:t>
            </a:r>
            <a:endParaRPr dirty="0">
              <a:solidFill>
                <a:srgbClr val="CA2200"/>
              </a:solidFill>
            </a:endParaRPr>
          </a:p>
          <a:p>
            <a:pPr marL="0" marR="0" lvl="0" indent="0" algn="ctr" rtl="0">
              <a:spcBef>
                <a:spcPts val="0"/>
              </a:spcBef>
              <a:spcAft>
                <a:spcPts val="0"/>
              </a:spcAft>
              <a:buNone/>
            </a:pPr>
            <a:r>
              <a:rPr lang="en-US" sz="4000" dirty="0">
                <a:solidFill>
                  <a:srgbClr val="CA2200"/>
                </a:solidFill>
                <a:latin typeface="Arial Black" panose="020B0A04020102020204"/>
                <a:ea typeface="Arial Black" panose="020B0A04020102020204"/>
                <a:cs typeface="Arial Black" panose="020B0A04020102020204"/>
                <a:sym typeface="Arial Black" panose="020B0A04020102020204"/>
              </a:rPr>
              <a:t>JESUS’ ASCENSION CRAFT</a:t>
            </a:r>
            <a:endParaRPr sz="4000" dirty="0">
              <a:solidFill>
                <a:srgbClr val="CA2200"/>
              </a:solidFill>
              <a:latin typeface="Arial Black" panose="020B0A04020102020204"/>
              <a:ea typeface="Arial Black" panose="020B0A04020102020204"/>
              <a:cs typeface="Arial Black" panose="020B0A04020102020204"/>
              <a:sym typeface="Arial Black" panose="020B0A04020102020204"/>
            </a:endParaRPr>
          </a:p>
        </p:txBody>
      </p:sp>
      <p:sp>
        <p:nvSpPr>
          <p:cNvPr id="177" name="Google Shape;177;p11"/>
          <p:cNvSpPr txBox="1"/>
          <p:nvPr/>
        </p:nvSpPr>
        <p:spPr>
          <a:xfrm>
            <a:off x="1049084" y="3590223"/>
            <a:ext cx="7560839" cy="5262939"/>
          </a:xfrm>
          <a:prstGeom prst="rect">
            <a:avLst/>
          </a:prstGeom>
          <a:noFill/>
          <a:ln>
            <a:noFill/>
          </a:ln>
        </p:spPr>
        <p:txBody>
          <a:bodyPr spcFirstLastPara="1" wrap="square" lIns="91425" tIns="45700" rIns="91425" bIns="45700" anchor="t" anchorCtr="0">
            <a:spAutoFit/>
          </a:bodyPr>
          <a:lstStyle/>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1 Blue construction paper</a:t>
            </a:r>
            <a:endParaRPr lang="en-US" sz="4800" b="1" dirty="0">
              <a:solidFill>
                <a:schemeClr val="lt1"/>
              </a:solidFill>
              <a:latin typeface="Calibri" panose="020F0502020204030204"/>
              <a:ea typeface="Calibri" panose="020F0502020204030204"/>
              <a:cs typeface="Calibri" panose="020F0502020204030204"/>
              <a:sym typeface="Calibri" panose="020F0502020204030204"/>
            </a:endParaRPr>
          </a:p>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1 Bond paper</a:t>
            </a:r>
            <a:endParaRPr lang="en-US" sz="4800" b="1" dirty="0">
              <a:solidFill>
                <a:schemeClr val="lt1"/>
              </a:solidFill>
              <a:latin typeface="Calibri" panose="020F0502020204030204"/>
              <a:ea typeface="Calibri" panose="020F0502020204030204"/>
              <a:cs typeface="Calibri" panose="020F0502020204030204"/>
              <a:sym typeface="Calibri" panose="020F0502020204030204"/>
            </a:endParaRPr>
          </a:p>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1 ½ foot ribbon or yarn</a:t>
            </a:r>
            <a:endParaRPr lang="en-US" sz="4800" b="1" dirty="0">
              <a:solidFill>
                <a:schemeClr val="lt1"/>
              </a:solidFill>
              <a:latin typeface="Calibri" panose="020F0502020204030204"/>
              <a:ea typeface="Calibri" panose="020F0502020204030204"/>
              <a:cs typeface="Calibri" panose="020F0502020204030204"/>
              <a:sym typeface="Calibri" panose="020F0502020204030204"/>
            </a:endParaRPr>
          </a:p>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Paper Cup</a:t>
            </a:r>
            <a:endParaRPr lang="en-US" sz="4800" b="1" dirty="0">
              <a:solidFill>
                <a:schemeClr val="lt1"/>
              </a:solidFill>
              <a:latin typeface="Calibri" panose="020F0502020204030204"/>
              <a:ea typeface="Calibri" panose="020F0502020204030204"/>
              <a:cs typeface="Calibri" panose="020F0502020204030204"/>
              <a:sym typeface="Calibri" panose="020F0502020204030204"/>
            </a:endParaRPr>
          </a:p>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Scissor</a:t>
            </a:r>
            <a:endParaRPr lang="en-US" sz="4800" b="1" dirty="0">
              <a:solidFill>
                <a:schemeClr val="lt1"/>
              </a:solidFill>
              <a:latin typeface="Calibri" panose="020F0502020204030204"/>
              <a:ea typeface="Calibri" panose="020F0502020204030204"/>
              <a:cs typeface="Calibri" panose="020F0502020204030204"/>
              <a:sym typeface="Calibri" panose="020F0502020204030204"/>
            </a:endParaRPr>
          </a:p>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Glue</a:t>
            </a:r>
            <a:endParaRPr lang="en-US" sz="4800" b="1" dirty="0">
              <a:solidFill>
                <a:schemeClr val="lt1"/>
              </a:solidFill>
              <a:latin typeface="Calibri" panose="020F0502020204030204"/>
              <a:ea typeface="Calibri" panose="020F0502020204030204"/>
              <a:cs typeface="Calibri" panose="020F0502020204030204"/>
              <a:sym typeface="Calibri" panose="020F0502020204030204"/>
            </a:endParaRPr>
          </a:p>
          <a:p>
            <a:pPr marL="685800" indent="-685800">
              <a:buClr>
                <a:schemeClr val="lt1"/>
              </a:buClr>
              <a:buSzPts val="4800"/>
              <a:buFont typeface="Arial" panose="020B0604020202020204"/>
              <a:buChar char="•"/>
            </a:pPr>
            <a:r>
              <a:rPr lang="en-US" sz="4800" b="1" dirty="0">
                <a:solidFill>
                  <a:schemeClr val="lt1"/>
                </a:solidFill>
                <a:latin typeface="Calibri" panose="020F0502020204030204"/>
                <a:ea typeface="Calibri" panose="020F0502020204030204"/>
                <a:cs typeface="Calibri" panose="020F0502020204030204"/>
                <a:sym typeface="Calibri" panose="020F0502020204030204"/>
              </a:rPr>
              <a:t>Coloring Materials</a:t>
            </a:r>
            <a:endParaRPr sz="48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42" name="Picture 2" descr="http://2.bp.blogspot.com/-cAqKdn0FHjo/TecOEu2OZ7I/AAAAAAAAAjU/jMRP85OSS2g/s400/April%2527s%2Bphotos%2B03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99460" y="1349828"/>
            <a:ext cx="7377340" cy="8210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4090283" y="881730"/>
            <a:ext cx="10629947" cy="881663"/>
          </a:xfrm>
          <a:prstGeom prst="rect">
            <a:avLst/>
          </a:prstGeom>
          <a:solidFill>
            <a:schemeClr val="bg1"/>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000" dirty="0">
                <a:solidFill>
                  <a:srgbClr val="CA2200"/>
                </a:solidFill>
                <a:latin typeface="Arial Black" panose="020B0A04020102020204"/>
                <a:ea typeface="Arial Black" panose="020B0A04020102020204"/>
                <a:cs typeface="Arial Black" panose="020B0A04020102020204"/>
                <a:sym typeface="Arial Black" panose="020B0A04020102020204"/>
              </a:rPr>
              <a:t>Activity: JESUS’ ASCENSION CRAFT</a:t>
            </a:r>
            <a:endParaRPr sz="4000" dirty="0">
              <a:solidFill>
                <a:srgbClr val="CA2200"/>
              </a:solidFill>
              <a:latin typeface="Arial Black" panose="020B0A04020102020204"/>
              <a:ea typeface="Arial Black" panose="020B0A04020102020204"/>
              <a:cs typeface="Arial Black" panose="020B0A04020102020204"/>
              <a:sym typeface="Arial Black" panose="020B0A04020102020204"/>
            </a:endParaRPr>
          </a:p>
        </p:txBody>
      </p:sp>
      <p:sp>
        <p:nvSpPr>
          <p:cNvPr id="185" name="Google Shape;185;p12"/>
          <p:cNvSpPr txBox="1"/>
          <p:nvPr/>
        </p:nvSpPr>
        <p:spPr>
          <a:xfrm>
            <a:off x="807310" y="2010136"/>
            <a:ext cx="8394748" cy="8094483"/>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Cut into the bottom of a cup a small slit for the ribbon.</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Flip the cup upside down, then glue blue paper on the outside of the cup.</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Cut out cloud shapes from white construction paper, and glue them around the cup to represent the sky with clouds.</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Then print out or draw a picture of Jesus that will fit inside the cup - used a fairly large cup.</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lvl="0" indent="-571500">
              <a:buClr>
                <a:schemeClr val="lt1"/>
              </a:buClr>
              <a:buSzPts val="4800"/>
              <a:buFont typeface="Arial" panose="020B0604020202020204" pitchFamily="34" charset="0"/>
              <a:buChar char="•"/>
            </a:pP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9220" name="Picture 4" descr="http://1.bp.blogspot.com/-3AP1ubk-n0I/TecOFt4xskI/AAAAAAAAAjk/2FUy7mwU1K0/s1600/April%2527s%2Bphotos%2B05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14858" y="2220685"/>
            <a:ext cx="7257142" cy="7252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3843540" y="736587"/>
            <a:ext cx="10629947" cy="881663"/>
          </a:xfrm>
          <a:prstGeom prst="rect">
            <a:avLst/>
          </a:prstGeom>
          <a:solidFill>
            <a:schemeClr val="bg1"/>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000" dirty="0">
                <a:solidFill>
                  <a:srgbClr val="CA2200"/>
                </a:solidFill>
                <a:latin typeface="Arial Black" panose="020B0A04020102020204"/>
                <a:ea typeface="Arial Black" panose="020B0A04020102020204"/>
                <a:cs typeface="Arial Black" panose="020B0A04020102020204"/>
                <a:sym typeface="Arial Black" panose="020B0A04020102020204"/>
              </a:rPr>
              <a:t>Activity: JESUS’ ASCENSION CRAFT</a:t>
            </a:r>
            <a:endParaRPr sz="4000" dirty="0">
              <a:solidFill>
                <a:srgbClr val="CA2200"/>
              </a:solidFill>
              <a:latin typeface="Arial Black" panose="020B0A04020102020204"/>
              <a:ea typeface="Arial Black" panose="020B0A04020102020204"/>
              <a:cs typeface="Arial Black" panose="020B0A04020102020204"/>
              <a:sym typeface="Arial Black" panose="020B0A04020102020204"/>
            </a:endParaRPr>
          </a:p>
        </p:txBody>
      </p:sp>
      <p:sp>
        <p:nvSpPr>
          <p:cNvPr id="185" name="Google Shape;185;p12"/>
          <p:cNvSpPr txBox="1"/>
          <p:nvPr/>
        </p:nvSpPr>
        <p:spPr>
          <a:xfrm>
            <a:off x="589594" y="1824018"/>
            <a:ext cx="9352692" cy="7478930"/>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Cut out the picture, then put the picture on top of the blue construction paper and cut around the picture shape so you have a backing paper for Jesus' picture.</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Cut out a cloud for the top piece and a slightly larger copy of the cloud in blue construction paper.</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Lay the bottom end of the ribbon or yarn on the blue paper, and then glue the picture of Jesus on top of the blue paper, sandwiching the ribbon in between the two papers.</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290" name="Picture 2" descr="http://1.bp.blogspot.com/-Y48-ARIjl3s/TecOExRsGNI/AAAAAAAAAjc/Z_p5j8CNPe0/s400/April%2527s%2Bphotos%2B04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043886" y="1988455"/>
            <a:ext cx="7300686" cy="76423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3843540" y="736587"/>
            <a:ext cx="10629947" cy="881663"/>
          </a:xfrm>
          <a:prstGeom prst="rect">
            <a:avLst/>
          </a:prstGeom>
          <a:solidFill>
            <a:schemeClr val="bg1"/>
          </a:solid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4000" dirty="0">
                <a:solidFill>
                  <a:srgbClr val="CA2200"/>
                </a:solidFill>
                <a:latin typeface="Arial Black" panose="020B0A04020102020204"/>
                <a:ea typeface="Arial Black" panose="020B0A04020102020204"/>
                <a:cs typeface="Arial Black" panose="020B0A04020102020204"/>
                <a:sym typeface="Arial Black" panose="020B0A04020102020204"/>
              </a:rPr>
              <a:t>Activity: JESUS’ ASCENSION CRAFT</a:t>
            </a:r>
            <a:endParaRPr sz="4000" dirty="0">
              <a:solidFill>
                <a:srgbClr val="CA2200"/>
              </a:solidFill>
              <a:latin typeface="Arial Black" panose="020B0A04020102020204"/>
              <a:ea typeface="Arial Black" panose="020B0A04020102020204"/>
              <a:cs typeface="Arial Black" panose="020B0A04020102020204"/>
              <a:sym typeface="Arial Black" panose="020B0A04020102020204"/>
            </a:endParaRPr>
          </a:p>
        </p:txBody>
      </p:sp>
      <p:sp>
        <p:nvSpPr>
          <p:cNvPr id="185" name="Google Shape;185;p12"/>
          <p:cNvSpPr txBox="1"/>
          <p:nvPr/>
        </p:nvSpPr>
        <p:spPr>
          <a:xfrm>
            <a:off x="1097594" y="2404589"/>
            <a:ext cx="7712577" cy="3170058"/>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Thread the ribbon through the hole in the bottom of the cup, so that by pulling the ribbon, you can pull Jesus up into the cup.</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a:p>
            <a:pPr marL="571500" lvl="0" indent="-571500">
              <a:buClr>
                <a:schemeClr val="lt1"/>
              </a:buClr>
              <a:buSzPts val="4800"/>
              <a:buFont typeface="Arial" panose="020B0604020202020204" pitchFamily="34" charset="0"/>
              <a:buChar char="•"/>
            </a:pPr>
            <a:r>
              <a:rPr lang="en-US" sz="4000" b="1" dirty="0">
                <a:solidFill>
                  <a:schemeClr val="lt1"/>
                </a:solidFill>
                <a:latin typeface="Calibri" panose="020F0502020204030204"/>
                <a:ea typeface="Calibri" panose="020F0502020204030204"/>
                <a:cs typeface="Calibri" panose="020F0502020204030204"/>
                <a:sym typeface="Calibri" panose="020F0502020204030204"/>
              </a:rPr>
              <a:t>Write on the cloud- He Lives! </a:t>
            </a:r>
            <a:endParaRPr lang="en-US" sz="4000" b="1" dirty="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9218" name="Picture 2" descr="http://2.bp.blogspot.com/-cAqKdn0FHjo/TecOEu2OZ7I/AAAAAAAAAjU/jMRP85OSS2g/s400/April%2527s%2Bphotos%2B03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89029" y="1959428"/>
            <a:ext cx="7300684" cy="76490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33646" y="1423266"/>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19" name="Google Shape;219;gf7e905350f_0_52"/>
          <p:cNvSpPr/>
          <p:nvPr/>
        </p:nvSpPr>
        <p:spPr>
          <a:xfrm>
            <a:off x="1119132" y="3225248"/>
            <a:ext cx="8199040" cy="5009322"/>
          </a:xfrm>
          <a:prstGeom prst="rect">
            <a:avLst/>
          </a:prstGeom>
          <a:noFill/>
          <a:ln>
            <a:noFill/>
          </a:ln>
        </p:spPr>
        <p:txBody>
          <a:bodyPr spcFirstLastPara="1" wrap="square" lIns="91425" tIns="45700" rIns="91425" bIns="45700" anchor="ctr" anchorCtr="0">
            <a:noAutofit/>
          </a:bodyPr>
          <a:lstStyle/>
          <a:p>
            <a:pPr fontAlgn="base"/>
            <a:r>
              <a:rPr lang="en-US" sz="4000" b="1" i="1" dirty="0">
                <a:solidFill>
                  <a:schemeClr val="bg1"/>
                </a:solidFill>
                <a:latin typeface="+mj-lt"/>
              </a:rPr>
              <a:t>Dear God, thank you for who you are. Thank you for resurrection joy. Help us to be excited about your story so we can share the good news with others. Thank you for loving us always. </a:t>
            </a:r>
            <a:endParaRPr lang="en-US" sz="4000" b="1" i="1" dirty="0">
              <a:solidFill>
                <a:schemeClr val="bg1"/>
              </a:solidFill>
              <a:latin typeface="+mj-lt"/>
            </a:endParaRPr>
          </a:p>
          <a:p>
            <a:pPr fontAlgn="base"/>
            <a:endParaRPr lang="en-US" sz="4000" b="1" dirty="0">
              <a:solidFill>
                <a:schemeClr val="bg1"/>
              </a:solidFill>
              <a:latin typeface="+mj-lt"/>
            </a:endParaRPr>
          </a:p>
          <a:p>
            <a:pPr fontAlgn="base"/>
            <a:r>
              <a:rPr lang="en-US" sz="4000" b="1" dirty="0">
                <a:solidFill>
                  <a:schemeClr val="bg1"/>
                </a:solidFill>
                <a:latin typeface="+mj-lt"/>
              </a:rPr>
              <a:t>In Jesus’ name, we pray. Amen.</a:t>
            </a:r>
            <a:endParaRPr lang="en-US" sz="4000" b="1" dirty="0">
              <a:solidFill>
                <a:schemeClr val="bg1"/>
              </a:solidFill>
              <a:latin typeface="+mj-lt"/>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40695"/>
            <a:ext cx="16597086" cy="1143000"/>
          </a:xfrm>
        </p:spPr>
        <p:txBody>
          <a:bodyPr>
            <a:noAutofit/>
          </a:bodyPr>
          <a:lstStyle/>
          <a:p>
            <a:pPr lvl="0" algn="l"/>
            <a:r>
              <a:rPr lang="en-US" b="1" dirty="0">
                <a:solidFill>
                  <a:schemeClr val="accent6">
                    <a:lumMod val="75000"/>
                  </a:schemeClr>
                </a:solidFill>
                <a:latin typeface="Open Sans" pitchFamily="2" charset="0"/>
                <a:ea typeface="Open Sans" pitchFamily="2" charset="0"/>
                <a:cs typeface="Open Sans" pitchFamily="2" charset="0"/>
              </a:rPr>
              <a:t>USEFUL NOTES TO THE FACILITATOR</a:t>
            </a:r>
            <a:br>
              <a:rPr lang="en-US" b="1" dirty="0">
                <a:solidFill>
                  <a:schemeClr val="accent6">
                    <a:lumMod val="75000"/>
                  </a:schemeClr>
                </a:solidFill>
                <a:latin typeface="Open Sans" pitchFamily="2" charset="0"/>
                <a:ea typeface="Open Sans" pitchFamily="2" charset="0"/>
                <a:cs typeface="Open Sans" pitchFamily="2" charset="0"/>
              </a:rPr>
            </a:br>
            <a:r>
              <a:rPr lang="en-US" sz="3200" dirty="0">
                <a:solidFill>
                  <a:schemeClr val="accent6">
                    <a:lumMod val="75000"/>
                  </a:schemeClr>
                </a:solidFill>
                <a:latin typeface="Open Sans" pitchFamily="2" charset="0"/>
                <a:ea typeface="Open Sans" pitchFamily="2" charset="0"/>
                <a:cs typeface="Open Sans" pitchFamily="2" charset="0"/>
              </a:rPr>
              <a:t>(Don’t include this slide when you start your bible study with the kids)</a:t>
            </a:r>
            <a:br>
              <a:rPr lang="en-US" sz="3200" dirty="0">
                <a:solidFill>
                  <a:schemeClr val="accent6">
                    <a:lumMod val="75000"/>
                  </a:schemeClr>
                </a:solidFill>
                <a:latin typeface="Open Sans" pitchFamily="2" charset="0"/>
                <a:ea typeface="Open Sans" pitchFamily="2" charset="0"/>
                <a:cs typeface="Open Sans" pitchFamily="2" charset="0"/>
              </a:rPr>
            </a:br>
            <a:endParaRPr lang="en-PH" sz="3200" dirty="0"/>
          </a:p>
        </p:txBody>
      </p:sp>
      <p:sp>
        <p:nvSpPr>
          <p:cNvPr id="3" name="Text Placeholder 2"/>
          <p:cNvSpPr>
            <a:spLocks noGrp="1"/>
          </p:cNvSpPr>
          <p:nvPr>
            <p:ph type="body" idx="1"/>
          </p:nvPr>
        </p:nvSpPr>
        <p:spPr>
          <a:xfrm>
            <a:off x="718456" y="2267856"/>
            <a:ext cx="16074571" cy="4525963"/>
          </a:xfrm>
        </p:spPr>
        <p:txBody>
          <a:bodyPr>
            <a:noAutofit/>
          </a:bodyPr>
          <a:lstStyle/>
          <a:p>
            <a:pPr marL="114300" indent="0">
              <a:buNone/>
            </a:pPr>
            <a:r>
              <a:rPr lang="en-US" dirty="0"/>
              <a:t>The gospel talks about hope of the resurrection and the joy that is coming. The ascension of the Lord was a new beginning of His presence and for His disciples. Before He departed, He promised that he would always be with them and send the Holy Spirit who would anoint them. The disciples were not left in sorrow, but they were filled with joy and great anticipation for the coming of the Holy Spirit. </a:t>
            </a:r>
            <a:endParaRPr lang="en-US" dirty="0"/>
          </a:p>
          <a:p>
            <a:pPr marL="114300" indent="0">
              <a:buNone/>
            </a:pPr>
            <a:endParaRPr lang="en-US" dirty="0"/>
          </a:p>
          <a:p>
            <a:pPr marL="114300" indent="0">
              <a:buNone/>
            </a:pPr>
            <a:r>
              <a:rPr lang="en-US" dirty="0"/>
              <a:t>The gospel also talks about the power of God, to forgive a sinner and the power to heal, restore and make us whole again. It is to proclaim the good news of salvation. God’s love and gift of salvation was for everyone who will accept it. </a:t>
            </a:r>
            <a:endParaRPr lang="en-US" dirty="0"/>
          </a:p>
          <a:p>
            <a:pPr marL="114300" indent="0">
              <a:buNone/>
            </a:pPr>
            <a:endParaRPr lang="en-US" dirty="0"/>
          </a:p>
          <a:p>
            <a:pPr marL="114300" indent="0">
              <a:buNone/>
            </a:pPr>
            <a:r>
              <a:rPr lang="en-US" dirty="0"/>
              <a:t>The Lord ascends with a smile on His face. He smiled because of His love for us. The Lord accomplished his earthly mission and had conquered death. It is our mission to spread the good news and to proclaim that Jesus never abandoned and left us in this task, for the risen Lord is always with us through the power of Holy Spirit.</a:t>
            </a:r>
            <a:endParaRPr lang="en-PH" sz="36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a:solidFill>
                  <a:srgbClr val="FFFFFF"/>
                </a:solidFill>
              </a:rPr>
              <a:t>7th Sunday of Easter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 Cycle C</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603853"/>
            <a:ext cx="18288000" cy="830997"/>
          </a:xfrm>
          <a:prstGeom prst="rect">
            <a:avLst/>
          </a:prstGeom>
          <a:noFill/>
          <a:ln>
            <a:noFill/>
          </a:ln>
        </p:spPr>
        <p:txBody>
          <a:bodyPr spcFirstLastPara="1" wrap="square" lIns="0" tIns="0" rIns="0" bIns="0" anchor="t" anchorCtr="0">
            <a:spAutoFit/>
          </a:bodyPr>
          <a:lstStyle/>
          <a:p>
            <a:pPr lvl="0" algn="ctr">
              <a:buSzPts val="6600"/>
            </a:pPr>
            <a:r>
              <a:rPr lang="en-US" sz="5400" b="1" dirty="0">
                <a:solidFill>
                  <a:srgbClr val="C4A300"/>
                </a:solidFill>
                <a:latin typeface="Arial Black" panose="020B0A04020102020204"/>
                <a:ea typeface="Arial Black" panose="020B0A04020102020204"/>
                <a:cs typeface="Arial Black" panose="020B0A04020102020204"/>
                <a:sym typeface="Arial Black" panose="020B0A04020102020204"/>
              </a:rPr>
              <a:t>JESUS IS TAKEN UP TO HEAVEN</a:t>
            </a:r>
            <a:endParaRPr lang="en-US" sz="5400" b="1" i="0" u="none" strike="noStrike" cap="none" dirty="0">
              <a:solidFill>
                <a:srgbClr val="C4A300"/>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321772"/>
            <a:ext cx="18288000" cy="615553"/>
          </a:xfrm>
          <a:prstGeom prst="rect">
            <a:avLst/>
          </a:prstGeom>
          <a:noFill/>
          <a:ln>
            <a:noFill/>
          </a:ln>
        </p:spPr>
        <p:txBody>
          <a:bodyPr spcFirstLastPara="1" wrap="square" lIns="0" tIns="0" rIns="0" bIns="0" anchor="t" anchorCtr="0">
            <a:spAutoFit/>
          </a:bodyPr>
          <a:lstStyle/>
          <a:p>
            <a:pPr lvl="0" algn="ctr">
              <a:buSzPts val="5000"/>
            </a:pPr>
            <a:r>
              <a:rPr lang="en-US" sz="4000" dirty="0">
                <a:solidFill>
                  <a:srgbClr val="7030A0"/>
                </a:solidFill>
                <a:latin typeface="Arial Black" panose="020B0A04020102020204"/>
                <a:ea typeface="Arial Black" panose="020B0A04020102020204"/>
                <a:cs typeface="Arial Black" panose="020B0A04020102020204"/>
                <a:sym typeface="Arial Black" panose="020B0A04020102020204"/>
              </a:rPr>
              <a:t>Luke 24:46-53</a:t>
            </a:r>
            <a:endParaRPr lang="en-US" sz="4000" dirty="0">
              <a:solidFill>
                <a:srgbClr val="7030A0"/>
              </a:solidFill>
              <a:latin typeface="Arial Black" panose="020B0A04020102020204"/>
              <a:ea typeface="Arial Black" panose="020B0A04020102020204"/>
              <a:cs typeface="Arial Black" panose="020B0A04020102020204"/>
              <a:sym typeface="Arial Black" panose="020B0A04020102020204"/>
            </a:endParaRPr>
          </a:p>
        </p:txBody>
      </p:sp>
      <p:pic>
        <p:nvPicPr>
          <p:cNvPr id="1026" name="Picture 2" descr="Flat design ascension day illustration with jesus christ Free Vector -  Nohat - Free for design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8288000" cy="845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Luke</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51321" y="163830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351321" y="2691520"/>
            <a:ext cx="6038944" cy="4924425"/>
          </a:xfrm>
          <a:prstGeom prst="rect">
            <a:avLst/>
          </a:prstGeom>
          <a:noFill/>
          <a:ln>
            <a:noFill/>
          </a:ln>
        </p:spPr>
        <p:txBody>
          <a:bodyPr spcFirstLastPara="1" wrap="square" lIns="0" tIns="0" rIns="0" bIns="0" anchor="t" anchorCtr="0">
            <a:spAutoFit/>
          </a:bodyPr>
          <a:lstStyle/>
          <a:p>
            <a:pPr lvl="0">
              <a:buSzPts val="4000"/>
            </a:pPr>
            <a:r>
              <a:rPr lang="en-US" sz="4000" b="1" dirty="0">
                <a:solidFill>
                  <a:schemeClr val="bg1"/>
                </a:solidFill>
                <a:latin typeface="Arial Black" panose="020B0A04020102020204" pitchFamily="34" charset="0"/>
              </a:rPr>
              <a:t>Jesus said to his disciples:</a:t>
            </a:r>
            <a:endParaRPr lang="en-US" sz="4000" b="1" dirty="0">
              <a:solidFill>
                <a:schemeClr val="bg1"/>
              </a:solidFill>
              <a:latin typeface="Arial Black" panose="020B0A04020102020204" pitchFamily="34" charset="0"/>
            </a:endParaRPr>
          </a:p>
          <a:p>
            <a:pPr lvl="0">
              <a:buSzPts val="4000"/>
            </a:pPr>
            <a:endParaRPr lang="en-US" sz="4000" b="1" dirty="0">
              <a:solidFill>
                <a:schemeClr val="bg1"/>
              </a:solidFill>
              <a:latin typeface="Arial Black" panose="020B0A04020102020204" pitchFamily="34" charset="0"/>
            </a:endParaRPr>
          </a:p>
          <a:p>
            <a:pPr lvl="0">
              <a:buSzPts val="4000"/>
            </a:pPr>
            <a:r>
              <a:rPr lang="en-US" sz="4000" b="1" dirty="0">
                <a:solidFill>
                  <a:schemeClr val="bg1"/>
                </a:solidFill>
                <a:latin typeface="Arial Black" panose="020B0A04020102020204" pitchFamily="34" charset="0"/>
              </a:rPr>
              <a:t>“This is what is written: the Messiah must suffer and must rise from death three days later,</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50" name="Picture 2" descr="IntoTheClouds_Scene3_V3 - YouVersio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98971" y="1638300"/>
            <a:ext cx="8723085" cy="71500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3898" y="1667329"/>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47</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563897" y="2833687"/>
            <a:ext cx="5112673" cy="5539978"/>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and in his name the message about repentance and the forgiveness of sins must be preached to all nations, beginning in Jerusalem.</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074" name="Picture 2" descr="Jesus gives a sermon on the mount - Catholic Courie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40914" y="1260929"/>
            <a:ext cx="8548915" cy="7737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2927802" y="1094844"/>
            <a:ext cx="12687484" cy="615553"/>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You are witnesses of these things. </a:t>
            </a:r>
            <a:endParaRPr lang="en-US" sz="4000" b="0" i="0" u="none" strike="noStrike" cap="none"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31" name="Google Shape;131;p5"/>
          <p:cNvSpPr txBox="1"/>
          <p:nvPr/>
        </p:nvSpPr>
        <p:spPr>
          <a:xfrm>
            <a:off x="1812286" y="1033289"/>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4800" b="1" dirty="0">
                <a:solidFill>
                  <a:srgbClr val="FFFFFF"/>
                </a:solidFill>
                <a:latin typeface="Arial Black" panose="020B0A04020102020204"/>
                <a:ea typeface="Arial Black" panose="020B0A04020102020204"/>
                <a:cs typeface="Arial Black" panose="020B0A04020102020204"/>
                <a:sym typeface="Arial Black" panose="020B0A04020102020204"/>
              </a:rPr>
              <a:t>48</a:t>
            </a:r>
            <a:endParaRPr sz="48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5122" name="Picture 2" descr="Pin on Feeding the 5,0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2286" y="2126343"/>
            <a:ext cx="14908171"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239603" y="1666503"/>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49</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239603" y="2902829"/>
            <a:ext cx="5219597" cy="5539978"/>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dirty="0">
                <a:solidFill>
                  <a:schemeClr val="bg1"/>
                </a:solidFill>
                <a:latin typeface="Arial Black" panose="020B0A04020102020204" pitchFamily="34" charset="0"/>
              </a:rPr>
              <a:t>And I myself will send upon you what my Father has promised. But you must wait in the city until the power from above comes down upon you.”</a:t>
            </a:r>
            <a:endParaRPr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pic>
        <p:nvPicPr>
          <p:cNvPr id="6146" name="Picture 2" descr="Catholic Kids Media - What is Pentecost? Cycle A - YouTub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60261" y="1179512"/>
            <a:ext cx="8944882" cy="8269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363947" y="3705053"/>
            <a:ext cx="5056934" cy="3693319"/>
          </a:xfrm>
          <a:prstGeom prst="rect">
            <a:avLst/>
          </a:prstGeom>
          <a:noFill/>
          <a:ln>
            <a:noFill/>
          </a:ln>
        </p:spPr>
        <p:txBody>
          <a:bodyPr spcFirstLastPara="1" wrap="square" lIns="0" tIns="0" rIns="0" bIns="0" anchor="t" anchorCtr="0">
            <a:spAutoFit/>
          </a:bodyPr>
          <a:lstStyle/>
          <a:p>
            <a:pPr lvl="0">
              <a:buSzPts val="4400"/>
            </a:pPr>
            <a:r>
              <a:rPr lang="en-US" sz="4000" dirty="0">
                <a:solidFill>
                  <a:schemeClr val="bg1"/>
                </a:solidFill>
                <a:latin typeface="Arial Black" panose="020B0A04020102020204" pitchFamily="34" charset="0"/>
              </a:rPr>
              <a:t>Then he led them out of the city as far as Bethany, where he raised his hands and blessed them.</a:t>
            </a:r>
            <a:endParaRPr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363947" y="2613833"/>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50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a:picLocks noChangeAspect="1"/>
          </p:cNvPicPr>
          <p:nvPr/>
        </p:nvPicPr>
        <p:blipFill>
          <a:blip r:embed="rId1"/>
          <a:stretch>
            <a:fillRect/>
          </a:stretch>
        </p:blipFill>
        <p:spPr>
          <a:xfrm>
            <a:off x="7402287" y="1146628"/>
            <a:ext cx="9318170" cy="80554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3533</Words>
  <Application>WPS Presentation</Application>
  <PresentationFormat>Custom</PresentationFormat>
  <Paragraphs>103</Paragraphs>
  <Slides>20</Slides>
  <Notes>19</Notes>
  <HiddenSlides>1</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20</vt:i4>
      </vt:variant>
    </vt:vector>
  </HeadingPairs>
  <TitlesOfParts>
    <vt:vector size="33" baseType="lpstr">
      <vt:lpstr>Arial</vt:lpstr>
      <vt:lpstr>SimSun</vt:lpstr>
      <vt:lpstr>Wingdings</vt:lpstr>
      <vt:lpstr>Arial</vt:lpstr>
      <vt:lpstr>Calibri</vt:lpstr>
      <vt:lpstr>Open Sans</vt:lpstr>
      <vt:lpstr>Segoe Print</vt:lpstr>
      <vt:lpstr>Arial Black</vt:lpstr>
      <vt:lpstr>Arial Black</vt:lpstr>
      <vt:lpstr>Microsoft YaHei</vt:lpstr>
      <vt:lpstr>Arial Unicode MS</vt:lpstr>
      <vt:lpstr>Office Theme</vt:lpstr>
      <vt:lpstr>Office Theme</vt:lpstr>
      <vt:lpstr>PowerPoint 演示文稿</vt:lpstr>
      <vt:lpstr>USEFUL NOTES TO THE FACILITATOR (Don’t include this slide when you start your bible study with the kids)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231</cp:revision>
  <dcterms:created xsi:type="dcterms:W3CDTF">2020-09-06T06:27:00Z</dcterms:created>
  <dcterms:modified xsi:type="dcterms:W3CDTF">2022-05-26T02:01:31Z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3DFE3FE362DC4E3CB68F086B5E00D995</vt:lpwstr>
  </property>
  <property fmtid="{D5CDD505-2E9C-101B-9397-08002B2CF9AE}" pid="3" name="KSOProductBuildVer">
    <vt:lpwstr>1033-11.2.0.11130</vt:lpwstr>
  </property>
</Properties>
</file>