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0"/>
  </p:notesMasterIdLst>
  <p:sldIdLst>
    <p:sldId id="312" r:id="rId3"/>
    <p:sldId id="323" r:id="rId4"/>
    <p:sldId id="258" r:id="rId5"/>
    <p:sldId id="259" r:id="rId6"/>
    <p:sldId id="261" r:id="rId7"/>
    <p:sldId id="287" r:id="rId8"/>
    <p:sldId id="260" r:id="rId9"/>
    <p:sldId id="262" r:id="rId10"/>
    <p:sldId id="263" r:id="rId11"/>
    <p:sldId id="321" r:id="rId12"/>
    <p:sldId id="322" r:id="rId13"/>
    <p:sldId id="267" r:id="rId14"/>
    <p:sldId id="270" r:id="rId15"/>
    <p:sldId id="319" r:id="rId16"/>
    <p:sldId id="316" r:id="rId17"/>
    <p:sldId id="271" r:id="rId18"/>
    <p:sldId id="317"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Arial Black" panose="020B0A04020102020204" pitchFamily="34" charset="0"/>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200"/>
    <a:srgbClr val="C4A300"/>
    <a:srgbClr val="FFD700"/>
    <a:srgbClr val="BF696F"/>
    <a:srgbClr val="FF8F79"/>
    <a:srgbClr val="D79491"/>
    <a:srgbClr val="EBA3A3"/>
    <a:srgbClr val="DDB1B4"/>
    <a:srgbClr val="12A6B6"/>
    <a:srgbClr val="16D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1057" autoAdjust="0"/>
  </p:normalViewPr>
  <p:slideViewPr>
    <p:cSldViewPr snapToGrid="0">
      <p:cViewPr varScale="1">
        <p:scale>
          <a:sx n="53" d="100"/>
          <a:sy n="53" d="100"/>
        </p:scale>
        <p:origin x="69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6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342101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753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302955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9476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dove represent the</a:t>
            </a:r>
            <a:r>
              <a:rPr lang="en-US" baseline="0" dirty="0"/>
              <a:t> very special gift the Jesus gives us – the Holy Spirit. </a:t>
            </a:r>
            <a:r>
              <a:rPr lang="en-US" sz="1200" b="0" i="0" u="none" strike="noStrike" cap="none" baseline="0" dirty="0">
                <a:solidFill>
                  <a:schemeClr val="dk1"/>
                </a:solidFill>
                <a:effectLst/>
                <a:latin typeface="Calibri"/>
                <a:cs typeface="Calibri"/>
                <a:sym typeface="Calibri"/>
              </a:rPr>
              <a:t>Y</a:t>
            </a:r>
            <a:r>
              <a:rPr lang="en-US" sz="1200" b="0" i="0" u="none" strike="noStrike" cap="none" dirty="0">
                <a:solidFill>
                  <a:schemeClr val="dk1"/>
                </a:solidFill>
                <a:effectLst/>
                <a:latin typeface="Calibri"/>
                <a:ea typeface="Calibri"/>
                <a:cs typeface="Calibri"/>
                <a:sym typeface="Calibri"/>
              </a:rPr>
              <a:t>ou and I have a friend. A very, very special friend. Our best friend — the Holy Spirit. The Holy Spirit is</a:t>
            </a:r>
            <a:r>
              <a:rPr lang="en-US" sz="1200" b="0" i="0" u="none" strike="noStrike" cap="none" baseline="0" dirty="0">
                <a:solidFill>
                  <a:schemeClr val="dk1"/>
                </a:solidFill>
                <a:effectLst/>
                <a:latin typeface="Calibri"/>
                <a:ea typeface="Calibri"/>
                <a:cs typeface="Calibri"/>
                <a:sym typeface="Calibri"/>
              </a:rPr>
              <a:t> there to </a:t>
            </a:r>
            <a:r>
              <a:rPr lang="en-US" sz="1200" b="0" i="0" u="none" strike="noStrike" cap="none" dirty="0">
                <a:solidFill>
                  <a:schemeClr val="dk1"/>
                </a:solidFill>
                <a:effectLst/>
                <a:latin typeface="Calibri"/>
                <a:ea typeface="Calibri"/>
                <a:cs typeface="Calibri"/>
                <a:sym typeface="Calibri"/>
              </a:rPr>
              <a:t>guide you, defend you, protect you and remind you that Jesus lived and taught “God is love.” If</a:t>
            </a:r>
            <a:r>
              <a:rPr lang="en-US" sz="1200" b="0" i="0" u="none" strike="noStrike" cap="none" baseline="0" dirty="0">
                <a:solidFill>
                  <a:schemeClr val="dk1"/>
                </a:solidFill>
                <a:effectLst/>
                <a:latin typeface="Calibri"/>
                <a:ea typeface="Calibri"/>
                <a:cs typeface="Calibri"/>
                <a:sym typeface="Calibri"/>
              </a:rPr>
              <a:t> the Holy Spirit is alive in our lives then peace will never be taken away from us. </a:t>
            </a:r>
            <a:endParaRPr dirty="0"/>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1417882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213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148839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819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356662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7987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193094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232878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220998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338880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6</a:t>
            </a:r>
            <a:r>
              <a:rPr lang="en-US" sz="3000" b="1" baseline="30000" dirty="0">
                <a:solidFill>
                  <a:srgbClr val="FFFFFF"/>
                </a:solidFill>
              </a:rPr>
              <a:t>th</a:t>
            </a:r>
            <a:r>
              <a:rPr lang="en-US" sz="3000" b="1" dirty="0">
                <a:solidFill>
                  <a:srgbClr val="FFFFFF"/>
                </a:solidFill>
              </a:rPr>
              <a:t> Sunday of Easter </a:t>
            </a:r>
            <a:r>
              <a:rPr lang="en-US" sz="3000" b="1" i="0" u="none" strike="noStrike" cap="none" dirty="0">
                <a:solidFill>
                  <a:srgbClr val="FFFFFF"/>
                </a:solidFill>
                <a:latin typeface="Arial"/>
                <a:ea typeface="Arial"/>
                <a:cs typeface="Arial"/>
                <a:sym typeface="Arial"/>
              </a:rPr>
              <a:t>|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151083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612579" y="1638300"/>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28</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612579" y="2793120"/>
            <a:ext cx="5281708" cy="5539978"/>
          </a:xfrm>
          <a:prstGeom prst="rect">
            <a:avLst/>
          </a:prstGeom>
          <a:noFill/>
          <a:ln>
            <a:noFill/>
          </a:ln>
        </p:spPr>
        <p:txBody>
          <a:bodyPr spcFirstLastPara="1" wrap="square" lIns="0" tIns="0" rIns="0" bIns="0" anchor="t" anchorCtr="0">
            <a:spAutoFit/>
          </a:bodyPr>
          <a:lstStyle/>
          <a:p>
            <a:pPr lvl="0">
              <a:buSzPts val="4000"/>
            </a:pPr>
            <a:r>
              <a:rPr lang="en-US" sz="4000" b="1" dirty="0">
                <a:solidFill>
                  <a:schemeClr val="bg1"/>
                </a:solidFill>
                <a:latin typeface="Arial Black" panose="020B0A04020102020204" pitchFamily="34" charset="0"/>
              </a:rPr>
              <a:t>You heard me say to you, ‘I am leaving, but I will come back to you.’ If you loved me, you would be glad that I am going to the Father; for he is greater than I. </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98" name="Picture 2" descr="https://i.pinimg.com/564x/ef/ef/3a/efef3abce19ef4171abcc265c8f607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629" y="1357498"/>
            <a:ext cx="8244113" cy="764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8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63898" y="2276929"/>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29</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563898" y="3572610"/>
            <a:ext cx="5112673" cy="3693319"/>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I have told you this now before it all happens, so that when it does happen, you will believe. </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122" name="Picture 2" descr="https://i.pinimg.com/564x/22/09/2f/22092f682131ef3d846f8203bbc518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789" y="1264897"/>
            <a:ext cx="8640561" cy="775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7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75"/>
        <p:cNvGrpSpPr/>
        <p:nvPr/>
      </p:nvGrpSpPr>
      <p:grpSpPr>
        <a:xfrm>
          <a:off x="0" y="0"/>
          <a:ext cx="0" cy="0"/>
          <a:chOff x="0" y="0"/>
          <a:chExt cx="0" cy="0"/>
        </a:xfrm>
      </p:grpSpPr>
      <p:sp>
        <p:nvSpPr>
          <p:cNvPr id="176" name="Google Shape;176;p11"/>
          <p:cNvSpPr/>
          <p:nvPr/>
        </p:nvSpPr>
        <p:spPr>
          <a:xfrm>
            <a:off x="1049084" y="1548873"/>
            <a:ext cx="7712815" cy="144016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Activity: </a:t>
            </a:r>
            <a:endParaRPr dirty="0">
              <a:solidFill>
                <a:srgbClr val="CA2200"/>
              </a:solidFill>
            </a:endParaRPr>
          </a:p>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PEACE DOVE</a:t>
            </a:r>
            <a:endParaRPr sz="4000" dirty="0">
              <a:solidFill>
                <a:srgbClr val="CA2200"/>
              </a:solidFill>
              <a:latin typeface="Arial Black"/>
              <a:ea typeface="Arial Black"/>
              <a:cs typeface="Arial Black"/>
              <a:sym typeface="Arial Black"/>
            </a:endParaRPr>
          </a:p>
        </p:txBody>
      </p:sp>
      <p:sp>
        <p:nvSpPr>
          <p:cNvPr id="177" name="Google Shape;177;p11"/>
          <p:cNvSpPr txBox="1"/>
          <p:nvPr/>
        </p:nvSpPr>
        <p:spPr>
          <a:xfrm>
            <a:off x="1049084" y="3590223"/>
            <a:ext cx="7560839" cy="3785611"/>
          </a:xfrm>
          <a:prstGeom prst="rect">
            <a:avLst/>
          </a:prstGeom>
          <a:noFill/>
          <a:ln>
            <a:noFill/>
          </a:ln>
        </p:spPr>
        <p:txBody>
          <a:bodyPr spcFirstLastPara="1" wrap="square" lIns="91425" tIns="45700" rIns="91425" bIns="45700" anchor="t" anchorCtr="0">
            <a:spAutoFit/>
          </a:bodyPr>
          <a:lstStyle/>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1 Blue construction paper</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1 Bond paper</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Scissor</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Glue</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Coloring Materials</a:t>
            </a:r>
            <a:endParaRPr sz="4800" b="1" dirty="0">
              <a:solidFill>
                <a:schemeClr val="lt1"/>
              </a:solidFill>
              <a:latin typeface="Calibri"/>
              <a:ea typeface="Calibri"/>
              <a:cs typeface="Calibri"/>
              <a:sym typeface="Calibri"/>
            </a:endParaRPr>
          </a:p>
        </p:txBody>
      </p:sp>
      <p:pic>
        <p:nvPicPr>
          <p:cNvPr id="1026" name="Picture 2" descr="peacedove"/>
          <p:cNvPicPr>
            <a:picLocks noChangeAspect="1" noChangeArrowheads="1"/>
          </p:cNvPicPr>
          <p:nvPr/>
        </p:nvPicPr>
        <p:blipFill rotWithShape="1">
          <a:blip r:embed="rId3">
            <a:extLst>
              <a:ext uri="{28A0092B-C50C-407E-A947-70E740481C1C}">
                <a14:useLocalDpi xmlns:a14="http://schemas.microsoft.com/office/drawing/2010/main" val="0"/>
              </a:ext>
            </a:extLst>
          </a:blip>
          <a:srcRect l="-1" r="-1846" b="26288"/>
          <a:stretch/>
        </p:blipFill>
        <p:spPr bwMode="auto">
          <a:xfrm>
            <a:off x="10794547" y="1548873"/>
            <a:ext cx="6404882" cy="733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4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83"/>
        <p:cNvGrpSpPr/>
        <p:nvPr/>
      </p:nvGrpSpPr>
      <p:grpSpPr>
        <a:xfrm>
          <a:off x="0" y="0"/>
          <a:ext cx="0" cy="0"/>
          <a:chOff x="0" y="0"/>
          <a:chExt cx="0" cy="0"/>
        </a:xfrm>
      </p:grpSpPr>
      <p:sp>
        <p:nvSpPr>
          <p:cNvPr id="184" name="Google Shape;184;p12"/>
          <p:cNvSpPr/>
          <p:nvPr/>
        </p:nvSpPr>
        <p:spPr>
          <a:xfrm>
            <a:off x="1344340" y="939788"/>
            <a:ext cx="6493376" cy="568172"/>
          </a:xfrm>
          <a:prstGeom prst="rect">
            <a:avLst/>
          </a:prstGeom>
          <a:solidFill>
            <a:schemeClr val="bg1"/>
          </a:solid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4000" dirty="0">
                <a:solidFill>
                  <a:srgbClr val="CA2200"/>
                </a:solidFill>
                <a:latin typeface="Arial Black"/>
                <a:ea typeface="Arial Black"/>
                <a:cs typeface="Arial Black"/>
                <a:sym typeface="Arial Black"/>
              </a:rPr>
              <a:t>Activity: PEACE DOVE</a:t>
            </a:r>
            <a:endParaRPr sz="4000" dirty="0">
              <a:solidFill>
                <a:srgbClr val="CA2200"/>
              </a:solidFill>
              <a:latin typeface="Arial Black"/>
              <a:ea typeface="Arial Black"/>
              <a:cs typeface="Arial Black"/>
              <a:sym typeface="Arial Black"/>
            </a:endParaRPr>
          </a:p>
        </p:txBody>
      </p:sp>
      <p:sp>
        <p:nvSpPr>
          <p:cNvPr id="185" name="Google Shape;185;p12"/>
          <p:cNvSpPr txBox="1"/>
          <p:nvPr/>
        </p:nvSpPr>
        <p:spPr>
          <a:xfrm>
            <a:off x="908910" y="1833728"/>
            <a:ext cx="8118976" cy="7540485"/>
          </a:xfrm>
          <a:prstGeom prst="rect">
            <a:avLst/>
          </a:prstGeom>
          <a:noFill/>
          <a:ln>
            <a:noFill/>
          </a:ln>
        </p:spPr>
        <p:txBody>
          <a:bodyPr spcFirstLastPara="1" wrap="square" lIns="91425" tIns="45700" rIns="91425" bIns="45700" anchor="t" anchorCtr="0">
            <a:spAutoFit/>
          </a:bodyPr>
          <a:lstStyle/>
          <a:p>
            <a:pPr marL="571500" lvl="0" indent="-571500">
              <a:buClr>
                <a:schemeClr val="lt1"/>
              </a:buClr>
              <a:buSzPts val="4800"/>
              <a:buFont typeface="Arial" panose="020B0604020202020204" pitchFamily="34" charset="0"/>
              <a:buChar char="•"/>
            </a:pPr>
            <a:r>
              <a:rPr lang="en-US" sz="4400" b="1" dirty="0">
                <a:solidFill>
                  <a:schemeClr val="lt1"/>
                </a:solidFill>
                <a:latin typeface="Calibri"/>
                <a:ea typeface="Calibri"/>
                <a:cs typeface="Calibri"/>
                <a:sym typeface="Calibri"/>
              </a:rPr>
              <a:t>Trace your hand on a sheet of white paper. </a:t>
            </a:r>
          </a:p>
          <a:p>
            <a:pPr marL="571500" lvl="0" indent="-571500">
              <a:buClr>
                <a:schemeClr val="lt1"/>
              </a:buClr>
              <a:buSzPts val="4800"/>
              <a:buFont typeface="Arial" panose="020B0604020202020204" pitchFamily="34" charset="0"/>
              <a:buChar char="•"/>
            </a:pPr>
            <a:r>
              <a:rPr lang="en-US" sz="4400" b="1" dirty="0">
                <a:solidFill>
                  <a:schemeClr val="lt1"/>
                </a:solidFill>
                <a:latin typeface="Calibri"/>
                <a:ea typeface="Calibri"/>
                <a:cs typeface="Calibri"/>
                <a:sym typeface="Calibri"/>
              </a:rPr>
              <a:t>Then cut it out and glue it down onto blue construction paper</a:t>
            </a:r>
          </a:p>
          <a:p>
            <a:pPr marL="571500" lvl="0" indent="-571500">
              <a:buClr>
                <a:schemeClr val="lt1"/>
              </a:buClr>
              <a:buSzPts val="4800"/>
              <a:buFont typeface="Arial" panose="020B0604020202020204" pitchFamily="34" charset="0"/>
              <a:buChar char="•"/>
            </a:pPr>
            <a:r>
              <a:rPr lang="en-US" sz="4400" b="1" dirty="0">
                <a:solidFill>
                  <a:schemeClr val="lt1"/>
                </a:solidFill>
                <a:latin typeface="Calibri"/>
                <a:ea typeface="Calibri"/>
                <a:cs typeface="Calibri"/>
                <a:sym typeface="Calibri"/>
              </a:rPr>
              <a:t>Glue a scrap of yellow paper under for the beak.</a:t>
            </a:r>
          </a:p>
          <a:p>
            <a:pPr marL="571500" lvl="0" indent="-571500">
              <a:buClr>
                <a:schemeClr val="lt1"/>
              </a:buClr>
              <a:buSzPts val="4800"/>
              <a:buFont typeface="Arial" panose="020B0604020202020204" pitchFamily="34" charset="0"/>
              <a:buChar char="•"/>
            </a:pPr>
            <a:r>
              <a:rPr lang="en-US" sz="4400" b="1" dirty="0">
                <a:solidFill>
                  <a:schemeClr val="lt1"/>
                </a:solidFill>
                <a:latin typeface="Calibri"/>
                <a:ea typeface="Calibri"/>
                <a:cs typeface="Calibri"/>
                <a:sym typeface="Calibri"/>
              </a:rPr>
              <a:t>Use a color or marker to make a dot for the eye.</a:t>
            </a:r>
          </a:p>
          <a:p>
            <a:pPr marL="571500" lvl="0" indent="-571500">
              <a:buClr>
                <a:schemeClr val="lt1"/>
              </a:buClr>
              <a:buSzPts val="4800"/>
              <a:buFont typeface="Arial" panose="020B0604020202020204" pitchFamily="34" charset="0"/>
              <a:buChar char="•"/>
            </a:pPr>
            <a:r>
              <a:rPr lang="en-US" sz="4400" b="1" dirty="0">
                <a:solidFill>
                  <a:schemeClr val="lt1"/>
                </a:solidFill>
                <a:latin typeface="Calibri"/>
                <a:ea typeface="Calibri"/>
                <a:cs typeface="Calibri"/>
                <a:sym typeface="Calibri"/>
              </a:rPr>
              <a:t>Write the phrase: “Peace be with you”</a:t>
            </a:r>
          </a:p>
        </p:txBody>
      </p:sp>
      <p:pic>
        <p:nvPicPr>
          <p:cNvPr id="2050" name="Picture 2" descr="peacedove"/>
          <p:cNvPicPr>
            <a:picLocks noChangeAspect="1" noChangeArrowheads="1"/>
          </p:cNvPicPr>
          <p:nvPr/>
        </p:nvPicPr>
        <p:blipFill rotWithShape="1">
          <a:blip r:embed="rId3">
            <a:extLst>
              <a:ext uri="{28A0092B-C50C-407E-A947-70E740481C1C}">
                <a14:useLocalDpi xmlns:a14="http://schemas.microsoft.com/office/drawing/2010/main" val="0"/>
              </a:ext>
            </a:extLst>
          </a:blip>
          <a:srcRect r="83" b="26425"/>
          <a:stretch/>
        </p:blipFill>
        <p:spPr bwMode="auto">
          <a:xfrm>
            <a:off x="10241614" y="939788"/>
            <a:ext cx="7291643" cy="8596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133646" y="1423266"/>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p>
        </p:txBody>
      </p:sp>
      <p:sp>
        <p:nvSpPr>
          <p:cNvPr id="219" name="Google Shape;219;gf7e905350f_0_52"/>
          <p:cNvSpPr/>
          <p:nvPr/>
        </p:nvSpPr>
        <p:spPr>
          <a:xfrm>
            <a:off x="1133646" y="3225248"/>
            <a:ext cx="8199040" cy="5009322"/>
          </a:xfrm>
          <a:prstGeom prst="rect">
            <a:avLst/>
          </a:prstGeom>
          <a:noFill/>
          <a:ln>
            <a:noFill/>
          </a:ln>
        </p:spPr>
        <p:txBody>
          <a:bodyPr spcFirstLastPara="1" wrap="square" lIns="91425" tIns="45700" rIns="91425" bIns="45700" anchor="ctr" anchorCtr="0">
            <a:noAutofit/>
          </a:bodyPr>
          <a:lstStyle/>
          <a:p>
            <a:pPr fontAlgn="base"/>
            <a:r>
              <a:rPr lang="en-US" sz="4000" b="1" i="1" dirty="0">
                <a:solidFill>
                  <a:schemeClr val="bg1"/>
                </a:solidFill>
                <a:latin typeface="+mj-lt"/>
              </a:rPr>
              <a:t>Dear Jesus, we thank you for our friends. We especially thank you for the Holy Spirit, our very best Friend. May we recognize your peace in our own lives and bring the light of that peace to those we meet. </a:t>
            </a:r>
          </a:p>
          <a:p>
            <a:pPr fontAlgn="base"/>
            <a:endParaRPr lang="en-US" sz="4000" b="1" i="1" dirty="0">
              <a:solidFill>
                <a:schemeClr val="bg1"/>
              </a:solidFill>
              <a:latin typeface="+mj-lt"/>
            </a:endParaRPr>
          </a:p>
          <a:p>
            <a:pPr fontAlgn="base"/>
            <a:r>
              <a:rPr lang="en-US" sz="4000" b="1" dirty="0">
                <a:solidFill>
                  <a:schemeClr val="bg1"/>
                </a:solidFill>
                <a:latin typeface="+mj-lt"/>
              </a:rPr>
              <a:t>In Jesus’ name, we pray. Amen.</a:t>
            </a: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6th Sunday of Easter </a:t>
            </a:r>
            <a:r>
              <a:rPr lang="en-US" sz="3000" b="1" i="0" u="none" strike="noStrike" cap="none" dirty="0">
                <a:solidFill>
                  <a:srgbClr val="FFFFFF"/>
                </a:solidFill>
                <a:latin typeface="Arial"/>
                <a:ea typeface="Arial"/>
                <a:cs typeface="Arial"/>
                <a:sym typeface="Arial"/>
              </a:rPr>
              <a:t>|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265710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40695"/>
            <a:ext cx="16597086" cy="1143000"/>
          </a:xfrm>
        </p:spPr>
        <p:txBody>
          <a:bodyPr>
            <a:noAutofit/>
          </a:bodyPr>
          <a:lstStyle/>
          <a:p>
            <a:pPr lvl="0" algn="l"/>
            <a:r>
              <a:rPr lang="en-US" b="1" dirty="0">
                <a:solidFill>
                  <a:schemeClr val="accent6">
                    <a:lumMod val="75000"/>
                  </a:schemeClr>
                </a:solidFill>
                <a:latin typeface="Open Sans" pitchFamily="2" charset="0"/>
                <a:ea typeface="Open Sans" pitchFamily="2" charset="0"/>
                <a:cs typeface="Open Sans" pitchFamily="2" charset="0"/>
              </a:rPr>
              <a:t>USEFUL NOTES TO THE FACILITATOR</a:t>
            </a:r>
            <a:br>
              <a:rPr lang="en-US" b="1" dirty="0">
                <a:solidFill>
                  <a:schemeClr val="accent6">
                    <a:lumMod val="75000"/>
                  </a:schemeClr>
                </a:solidFill>
                <a:latin typeface="Open Sans" pitchFamily="2" charset="0"/>
                <a:ea typeface="Open Sans" pitchFamily="2" charset="0"/>
                <a:cs typeface="Open Sans" pitchFamily="2" charset="0"/>
              </a:rPr>
            </a:br>
            <a:r>
              <a:rPr lang="en-US" sz="3200" dirty="0">
                <a:solidFill>
                  <a:schemeClr val="accent6">
                    <a:lumMod val="75000"/>
                  </a:schemeClr>
                </a:solidFill>
                <a:latin typeface="Open Sans" pitchFamily="2" charset="0"/>
                <a:ea typeface="Open Sans" pitchFamily="2" charset="0"/>
                <a:cs typeface="Open Sans" pitchFamily="2" charset="0"/>
              </a:rPr>
              <a:t>(Don’t include this slide when you start your bible study with the kids)</a:t>
            </a:r>
            <a:br>
              <a:rPr lang="en-US" sz="3200" dirty="0">
                <a:solidFill>
                  <a:schemeClr val="accent6">
                    <a:lumMod val="75000"/>
                  </a:schemeClr>
                </a:solidFill>
                <a:latin typeface="Open Sans" pitchFamily="2" charset="0"/>
                <a:ea typeface="Open Sans" pitchFamily="2" charset="0"/>
                <a:cs typeface="Open Sans" pitchFamily="2" charset="0"/>
              </a:rPr>
            </a:br>
            <a:endParaRPr lang="en-PH" sz="3200" dirty="0"/>
          </a:p>
        </p:txBody>
      </p:sp>
      <p:sp>
        <p:nvSpPr>
          <p:cNvPr id="3" name="Text Placeholder 2"/>
          <p:cNvSpPr>
            <a:spLocks noGrp="1"/>
          </p:cNvSpPr>
          <p:nvPr>
            <p:ph type="body" idx="1"/>
          </p:nvPr>
        </p:nvSpPr>
        <p:spPr>
          <a:xfrm>
            <a:off x="718456" y="2267856"/>
            <a:ext cx="16074571" cy="4525963"/>
          </a:xfrm>
        </p:spPr>
        <p:txBody>
          <a:bodyPr>
            <a:noAutofit/>
          </a:bodyPr>
          <a:lstStyle/>
          <a:p>
            <a:pPr marL="114300" indent="0">
              <a:buNone/>
            </a:pPr>
            <a:r>
              <a:rPr lang="en-US" sz="3600" dirty="0"/>
              <a:t>Jesus promises his disciples that the Father will send the Advocate, the Holy Spirit. He gives his disciples a very special gift, the gift of peace. And, though he knows their lives will be in turmoil when he is gone, he tells his disciples not to be afraid, he will still be with them through the Holy Spirit.</a:t>
            </a:r>
          </a:p>
          <a:p>
            <a:pPr marL="114300" indent="0">
              <a:buNone/>
            </a:pPr>
            <a:endParaRPr lang="en-US" sz="3600" dirty="0"/>
          </a:p>
          <a:p>
            <a:pPr marL="114300" indent="0">
              <a:buNone/>
            </a:pPr>
            <a:r>
              <a:rPr lang="en-US" sz="3600" dirty="0"/>
              <a:t>Jesus knew that we are in need of guidance in our lives, so he promised to send his Holy Spirit. What title does Jesus use when referring to his Holy Spirit? (Advocate). An advocate is a helper. Jesus gives us his Holy Spirit to be our advocate—our guide—so that we do not get lost on our journey to heaven. </a:t>
            </a:r>
          </a:p>
          <a:p>
            <a:pPr marL="114300" indent="0">
              <a:buNone/>
            </a:pPr>
            <a:endParaRPr lang="en-US" sz="3600" dirty="0"/>
          </a:p>
          <a:p>
            <a:pPr marL="114300" indent="0">
              <a:buNone/>
            </a:pPr>
            <a:r>
              <a:rPr lang="en-US" sz="3600" dirty="0"/>
              <a:t>Jesus  tells us , although he is going back to his father , he will not leave us orphans. He says he will always be with us and when he comes back to us , our hearts will be full of joy.</a:t>
            </a:r>
            <a:endParaRPr lang="en-PH" sz="3600" dirty="0"/>
          </a:p>
        </p:txBody>
      </p:sp>
    </p:spTree>
    <p:extLst>
      <p:ext uri="{BB962C8B-B14F-4D97-AF65-F5344CB8AC3E}">
        <p14:creationId xmlns:p14="http://schemas.microsoft.com/office/powerpoint/2010/main" val="259158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03853"/>
            <a:ext cx="18288000" cy="830997"/>
          </a:xfrm>
          <a:prstGeom prst="rect">
            <a:avLst/>
          </a:prstGeom>
          <a:noFill/>
          <a:ln>
            <a:noFill/>
          </a:ln>
        </p:spPr>
        <p:txBody>
          <a:bodyPr spcFirstLastPara="1" wrap="square" lIns="0" tIns="0" rIns="0" bIns="0" anchor="t" anchorCtr="0">
            <a:spAutoFit/>
          </a:bodyPr>
          <a:lstStyle/>
          <a:p>
            <a:pPr lvl="0" algn="ctr">
              <a:buSzPts val="6600"/>
            </a:pPr>
            <a:r>
              <a:rPr lang="en-US" sz="5400" b="1" i="0" u="none" strike="noStrike" cap="none" dirty="0">
                <a:solidFill>
                  <a:srgbClr val="C4A300"/>
                </a:solidFill>
                <a:latin typeface="Arial Black"/>
                <a:ea typeface="Arial Black"/>
                <a:cs typeface="Arial Black"/>
                <a:sym typeface="Arial Black"/>
              </a:rPr>
              <a:t>THE PROMISE OF THE HOLY SPIRIT</a:t>
            </a:r>
          </a:p>
        </p:txBody>
      </p:sp>
      <p:sp>
        <p:nvSpPr>
          <p:cNvPr id="117" name="Google Shape;117;p3"/>
          <p:cNvSpPr txBox="1"/>
          <p:nvPr/>
        </p:nvSpPr>
        <p:spPr>
          <a:xfrm>
            <a:off x="0" y="9321772"/>
            <a:ext cx="18288000" cy="615553"/>
          </a:xfrm>
          <a:prstGeom prst="rect">
            <a:avLst/>
          </a:prstGeom>
          <a:noFill/>
          <a:ln>
            <a:noFill/>
          </a:ln>
        </p:spPr>
        <p:txBody>
          <a:bodyPr spcFirstLastPara="1" wrap="square" lIns="0" tIns="0" rIns="0" bIns="0" anchor="t" anchorCtr="0">
            <a:spAutoFit/>
          </a:bodyPr>
          <a:lstStyle/>
          <a:p>
            <a:pPr lvl="0" algn="ctr">
              <a:buSzPts val="5000"/>
            </a:pPr>
            <a:r>
              <a:rPr lang="en-US" sz="4000" dirty="0">
                <a:solidFill>
                  <a:srgbClr val="7030A0"/>
                </a:solidFill>
                <a:latin typeface="Arial Black"/>
                <a:ea typeface="Arial Black"/>
                <a:cs typeface="Arial Black"/>
                <a:sym typeface="Arial Black"/>
              </a:rPr>
              <a:t>John 14: 23-29</a:t>
            </a:r>
          </a:p>
        </p:txBody>
      </p:sp>
      <p:pic>
        <p:nvPicPr>
          <p:cNvPr id="6146" name="Picture 2" descr="https://i.pinimg.com/564x/3a/d8/9b/3ad89b8f9c2fbd66ddc50d7f640600c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8457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John</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51321" y="1638300"/>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23</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351321" y="2691520"/>
            <a:ext cx="6038944" cy="6155531"/>
          </a:xfrm>
          <a:prstGeom prst="rect">
            <a:avLst/>
          </a:prstGeom>
          <a:noFill/>
          <a:ln>
            <a:noFill/>
          </a:ln>
        </p:spPr>
        <p:txBody>
          <a:bodyPr spcFirstLastPara="1" wrap="square" lIns="0" tIns="0" rIns="0" bIns="0" anchor="t" anchorCtr="0">
            <a:spAutoFit/>
          </a:bodyPr>
          <a:lstStyle/>
          <a:p>
            <a:pPr lvl="0">
              <a:buSzPts val="4000"/>
            </a:pPr>
            <a:r>
              <a:rPr lang="en-US" sz="4000" b="1" dirty="0">
                <a:solidFill>
                  <a:schemeClr val="bg1"/>
                </a:solidFill>
                <a:latin typeface="Arial Black" panose="020B0A04020102020204" pitchFamily="34" charset="0"/>
              </a:rPr>
              <a:t>Jesus said to his disciples:</a:t>
            </a:r>
          </a:p>
          <a:p>
            <a:pPr lvl="0">
              <a:buSzPts val="4000"/>
            </a:pPr>
            <a:endParaRPr lang="en-US" sz="4000" b="1" dirty="0">
              <a:solidFill>
                <a:schemeClr val="bg1"/>
              </a:solidFill>
              <a:latin typeface="Arial Black" panose="020B0A04020102020204" pitchFamily="34" charset="0"/>
            </a:endParaRPr>
          </a:p>
          <a:p>
            <a:pPr lvl="0">
              <a:buSzPts val="4000"/>
            </a:pPr>
            <a:r>
              <a:rPr lang="en-US" sz="4000" b="1" dirty="0">
                <a:solidFill>
                  <a:schemeClr val="bg1"/>
                </a:solidFill>
                <a:latin typeface="Arial Black" panose="020B0A04020102020204" pitchFamily="34" charset="0"/>
              </a:rPr>
              <a:t>“Those who love me will obey my teaching. My Father will love them, and my Father and I will come to them and live with them. </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28" name="Picture 4" descr="little Angels (littleangelsclasses3) - Profile | Pinte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515" y="1318986"/>
            <a:ext cx="8577943" cy="7707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63898" y="1667329"/>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24</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563897" y="2833687"/>
            <a:ext cx="5112673" cy="5539978"/>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Those who do not love me do not obey my teaching. And the teaching you have heard is not mine, but comes from the Father, who sent me.</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76" name="Picture 4" descr="193 Father Son And Holy Spirit Stock Vector Illustration and Royalty Free  Father Son And Holy Spiri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77459"/>
            <a:ext cx="9289144" cy="843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1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3305174" y="1364138"/>
            <a:ext cx="12687484" cy="615553"/>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“I have told you this while I am still with you. </a:t>
            </a:r>
            <a:endParaRPr lang="en-US" sz="4000" b="0" i="0" u="none" strike="noStrike" cap="none" dirty="0">
              <a:solidFill>
                <a:schemeClr val="bg1"/>
              </a:solidFill>
              <a:latin typeface="Arial Black" panose="020B0A04020102020204" pitchFamily="34" charset="0"/>
              <a:ea typeface="Arial Black"/>
              <a:cs typeface="Arial Black"/>
              <a:sym typeface="Arial Black"/>
            </a:endParaRPr>
          </a:p>
        </p:txBody>
      </p:sp>
      <p:sp>
        <p:nvSpPr>
          <p:cNvPr id="131" name="Google Shape;131;p5"/>
          <p:cNvSpPr txBox="1"/>
          <p:nvPr/>
        </p:nvSpPr>
        <p:spPr>
          <a:xfrm>
            <a:off x="1928402" y="1241027"/>
            <a:ext cx="925656" cy="738664"/>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4800" b="1" dirty="0">
                <a:solidFill>
                  <a:srgbClr val="FFFFFF"/>
                </a:solidFill>
                <a:latin typeface="Arial Black"/>
                <a:ea typeface="Arial Black"/>
                <a:cs typeface="Arial Black"/>
                <a:sym typeface="Arial Black"/>
              </a:rPr>
              <a:t>25</a:t>
            </a:r>
            <a:endParaRPr sz="4800" b="1" i="0" u="none" strike="noStrike" cap="none" dirty="0">
              <a:solidFill>
                <a:srgbClr val="FFFFFF"/>
              </a:solidFill>
              <a:latin typeface="Arial Black"/>
              <a:ea typeface="Arial Black"/>
              <a:cs typeface="Arial Black"/>
              <a:sym typeface="Arial Black"/>
            </a:endParaRPr>
          </a:p>
        </p:txBody>
      </p:sp>
      <p:pic>
        <p:nvPicPr>
          <p:cNvPr id="2050" name="Picture 2" descr="Jesus And His Disciples Clipart, HD Png Download , Transparent Png Image -  PNGi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544" y="2339745"/>
            <a:ext cx="13919114" cy="6920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934803" y="1695532"/>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26</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934803" y="2873800"/>
            <a:ext cx="5219597" cy="5539978"/>
          </a:xfrm>
          <a:prstGeom prst="rect">
            <a:avLst/>
          </a:prstGeom>
          <a:noFill/>
          <a:ln>
            <a:noFill/>
          </a:ln>
        </p:spPr>
        <p:txBody>
          <a:bodyPr spcFirstLastPara="1" wrap="square" lIns="0" tIns="0" rIns="0" bIns="0" anchor="t" anchorCtr="0">
            <a:spAutoFit/>
          </a:bodyPr>
          <a:lstStyle/>
          <a:p>
            <a:pPr lvl="0">
              <a:buClr>
                <a:schemeClr val="dk1"/>
              </a:buClr>
              <a:buSzPts val="1100"/>
            </a:pPr>
            <a:r>
              <a:rPr lang="en-US" sz="4000" dirty="0">
                <a:solidFill>
                  <a:schemeClr val="bg1"/>
                </a:solidFill>
                <a:latin typeface="Arial Black" panose="020B0A04020102020204" pitchFamily="34" charset="0"/>
              </a:rPr>
              <a:t>The Helper, the Holy Spirit, whom the Father will send in my name, will teach you everything and make you remember all that I have told you.</a:t>
            </a:r>
            <a:endParaRPr sz="4000" dirty="0">
              <a:solidFill>
                <a:schemeClr val="bg1"/>
              </a:solidFill>
              <a:latin typeface="Arial Black" panose="020B0A04020102020204"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1,811 Holy Trinity Stock Vector Illustration and Royalty Free Holy Trinity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830" y="955303"/>
            <a:ext cx="8465912" cy="8232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576095" y="2734395"/>
            <a:ext cx="5579448" cy="5539978"/>
          </a:xfrm>
          <a:prstGeom prst="rect">
            <a:avLst/>
          </a:prstGeom>
          <a:noFill/>
          <a:ln>
            <a:noFill/>
          </a:ln>
        </p:spPr>
        <p:txBody>
          <a:bodyPr spcFirstLastPara="1" wrap="square" lIns="0" tIns="0" rIns="0" bIns="0" anchor="t" anchorCtr="0">
            <a:spAutoFit/>
          </a:bodyPr>
          <a:lstStyle/>
          <a:p>
            <a:pPr lvl="0">
              <a:buSzPts val="4400"/>
            </a:pPr>
            <a:r>
              <a:rPr lang="en-US" sz="4000" dirty="0">
                <a:solidFill>
                  <a:schemeClr val="bg1"/>
                </a:solidFill>
                <a:latin typeface="Arial Black" panose="020B0A04020102020204" pitchFamily="34" charset="0"/>
              </a:rPr>
              <a:t>“Peace is what I leave with you; </a:t>
            </a:r>
          </a:p>
          <a:p>
            <a:pPr lvl="0">
              <a:buSzPts val="4400"/>
            </a:pPr>
            <a:r>
              <a:rPr lang="en-US" sz="4000" dirty="0">
                <a:solidFill>
                  <a:schemeClr val="bg1"/>
                </a:solidFill>
                <a:latin typeface="Arial Black" panose="020B0A04020102020204" pitchFamily="34" charset="0"/>
              </a:rPr>
              <a:t>it is my own peace that I give you. I do not give it as the world does. Do not be worried and upset; do not be afraid.</a:t>
            </a:r>
            <a:endParaRPr sz="40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576095" y="1597833"/>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27</a:t>
            </a:r>
            <a:endParaRPr sz="5000" b="1" i="0" u="none" strike="noStrike" cap="none" dirty="0">
              <a:solidFill>
                <a:srgbClr val="FFFFFF"/>
              </a:solidFill>
              <a:latin typeface="Arial Black"/>
              <a:ea typeface="Arial Black"/>
              <a:cs typeface="Arial Black"/>
              <a:sym typeface="Arial Black"/>
            </a:endParaRPr>
          </a:p>
        </p:txBody>
      </p:sp>
      <p:pic>
        <p:nvPicPr>
          <p:cNvPr id="3074" name="Picture 2" descr="https://i.pinimg.com/564x/6a/2d/6e/6a2d6e4568e2f855096aecdf5bd927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346" y="1706781"/>
            <a:ext cx="8465911" cy="7022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3708</TotalTime>
  <Words>651</Words>
  <Application>Microsoft Office PowerPoint</Application>
  <PresentationFormat>Custom</PresentationFormat>
  <Paragraphs>69</Paragraphs>
  <Slides>17</Slides>
  <Notes>16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Open Sans</vt:lpstr>
      <vt:lpstr>Calibri</vt:lpstr>
      <vt:lpstr>Arial Black</vt:lpstr>
      <vt:lpstr>Office Theme</vt:lpstr>
      <vt:lpstr>Office Theme</vt:lpstr>
      <vt:lpstr>PowerPoint Presentation</vt:lpstr>
      <vt:lpstr>USEFUL NOTES TO THE FACILITATOR (Don’t include this slide when you start your bible study with the kids)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223</cp:revision>
  <dcterms:created xsi:type="dcterms:W3CDTF">2020-09-06T06:27:27Z</dcterms:created>
  <dcterms:modified xsi:type="dcterms:W3CDTF">2022-05-17T16:34:04Z</dcterms:modified>
</cp:coreProperties>
</file>