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7"/>
  </p:notesMasterIdLst>
  <p:sldIdLst>
    <p:sldId id="256" r:id="rId3"/>
    <p:sldId id="258" r:id="rId4"/>
    <p:sldId id="259" r:id="rId5"/>
    <p:sldId id="261" r:id="rId6"/>
    <p:sldId id="287" r:id="rId7"/>
    <p:sldId id="260" r:id="rId8"/>
    <p:sldId id="262" r:id="rId9"/>
    <p:sldId id="263" r:id="rId10"/>
    <p:sldId id="290" r:id="rId11"/>
    <p:sldId id="293" r:id="rId12"/>
    <p:sldId id="297" r:id="rId13"/>
    <p:sldId id="298"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267" r:id="rId31"/>
    <p:sldId id="270" r:id="rId32"/>
    <p:sldId id="269" r:id="rId33"/>
    <p:sldId id="285" r:id="rId34"/>
    <p:sldId id="271" r:id="rId35"/>
    <p:sldId id="304" r:id="rId36"/>
  </p:sldIdLst>
  <p:sldSz cx="18288000" cy="10287000"/>
  <p:notesSz cx="6858000" cy="9144000"/>
  <p:embeddedFontLst>
    <p:embeddedFont>
      <p:font typeface="Calibri" pitchFamily="34" charset="0"/>
      <p:regular r:id="rId38"/>
      <p:bold r:id="rId39"/>
      <p:italic r:id="rId40"/>
      <p:boldItalic r:id="rId41"/>
    </p:embeddedFont>
    <p:embeddedFont>
      <p:font typeface="Arial Black" pitchFamily="34"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52" d="100"/>
          <a:sy n="52" d="100"/>
        </p:scale>
        <p:origin x="-725" y="-1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253805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xmlns="" val="223654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xmlns="" val="113720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xmlns="" val="286152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xmlns="" val="170647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xmlns="" val="200818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xmlns="" val="46025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xmlns="" val="229046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xmlns="" val="5449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xmlns="" val="380610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xmlns="" val="357572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xmlns="" val="1488391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xmlns="" val="1918216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xmlns="" val="369886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22</a:t>
            </a:fld>
            <a:endParaRPr/>
          </a:p>
        </p:txBody>
      </p:sp>
    </p:spTree>
    <p:extLst>
      <p:ext uri="{BB962C8B-B14F-4D97-AF65-F5344CB8AC3E}">
        <p14:creationId xmlns:p14="http://schemas.microsoft.com/office/powerpoint/2010/main" xmlns="" val="1488499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xmlns="" val="3775518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xmlns="" val="1456371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xmlns="" val="3772951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26</a:t>
            </a:fld>
            <a:endParaRPr/>
          </a:p>
        </p:txBody>
      </p:sp>
    </p:spTree>
    <p:extLst>
      <p:ext uri="{BB962C8B-B14F-4D97-AF65-F5344CB8AC3E}">
        <p14:creationId xmlns:p14="http://schemas.microsoft.com/office/powerpoint/2010/main" xmlns="" val="75602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27</a:t>
            </a:fld>
            <a:endParaRPr/>
          </a:p>
        </p:txBody>
      </p:sp>
    </p:spTree>
    <p:extLst>
      <p:ext uri="{BB962C8B-B14F-4D97-AF65-F5344CB8AC3E}">
        <p14:creationId xmlns:p14="http://schemas.microsoft.com/office/powerpoint/2010/main" xmlns="" val="2589455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28</a:t>
            </a:fld>
            <a:endParaRPr/>
          </a:p>
        </p:txBody>
      </p:sp>
    </p:spTree>
    <p:extLst>
      <p:ext uri="{BB962C8B-B14F-4D97-AF65-F5344CB8AC3E}">
        <p14:creationId xmlns:p14="http://schemas.microsoft.com/office/powerpoint/2010/main" xmlns="" val="3664446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9753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58194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30</a:t>
            </a:fld>
            <a:endParaRPr/>
          </a:p>
        </p:txBody>
      </p:sp>
    </p:spTree>
    <p:extLst>
      <p:ext uri="{BB962C8B-B14F-4D97-AF65-F5344CB8AC3E}">
        <p14:creationId xmlns:p14="http://schemas.microsoft.com/office/powerpoint/2010/main" xmlns="" val="302955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31</a:t>
            </a:fld>
            <a:endParaRPr/>
          </a:p>
        </p:txBody>
      </p:sp>
    </p:spTree>
    <p:extLst>
      <p:ext uri="{BB962C8B-B14F-4D97-AF65-F5344CB8AC3E}">
        <p14:creationId xmlns:p14="http://schemas.microsoft.com/office/powerpoint/2010/main" xmlns="" val="495571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32</a:t>
            </a:fld>
            <a:endParaRPr/>
          </a:p>
        </p:txBody>
      </p:sp>
    </p:spTree>
    <p:extLst>
      <p:ext uri="{BB962C8B-B14F-4D97-AF65-F5344CB8AC3E}">
        <p14:creationId xmlns:p14="http://schemas.microsoft.com/office/powerpoint/2010/main" xmlns="" val="3464197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33</a:t>
            </a:fld>
            <a:endParaRPr/>
          </a:p>
        </p:txBody>
      </p:sp>
    </p:spTree>
    <p:extLst>
      <p:ext uri="{BB962C8B-B14F-4D97-AF65-F5344CB8AC3E}">
        <p14:creationId xmlns:p14="http://schemas.microsoft.com/office/powerpoint/2010/main" xmlns="" val="1417882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253805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extLst>
      <p:ext uri="{BB962C8B-B14F-4D97-AF65-F5344CB8AC3E}">
        <p14:creationId xmlns:p14="http://schemas.microsoft.com/office/powerpoint/2010/main" xmlns="" val="356662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xmlns="" val="7987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xmlns="" val="1930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xmlns="" val="232878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xmlns="" val="22099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xmlns="" val="200087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4</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098595" y="1188442"/>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31292" y="2777147"/>
            <a:ext cx="4883241" cy="5170646"/>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When he had freely spent everything, </a:t>
            </a:r>
          </a:p>
          <a:p>
            <a:pPr lvl="0">
              <a:buClr>
                <a:schemeClr val="dk1"/>
              </a:buClr>
              <a:buSzPts val="1100"/>
            </a:pPr>
            <a:r>
              <a:rPr lang="en-US" sz="4200" b="0" i="0" dirty="0">
                <a:solidFill>
                  <a:schemeClr val="bg1"/>
                </a:solidFill>
                <a:effectLst/>
                <a:latin typeface="Arial Black" panose="020B0A04020102020204" pitchFamily="34" charset="0"/>
              </a:rPr>
              <a:t>a severe famine struck that country, and he found himself in dire need. </a:t>
            </a:r>
            <a:endParaRPr sz="42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0" name="Picture 2" descr="Christian Values Collective Worship">
            <a:extLst>
              <a:ext uri="{FF2B5EF4-FFF2-40B4-BE49-F238E27FC236}">
                <a16:creationId xmlns:a16="http://schemas.microsoft.com/office/drawing/2014/main" xmlns="" id="{EADF798E-EFB5-4554-8272-3D70445CA12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04016" y="1266237"/>
            <a:ext cx="10352692" cy="7754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539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2120437" y="3386254"/>
            <a:ext cx="4507529" cy="4524315"/>
          </a:xfrm>
          <a:prstGeom prst="rect">
            <a:avLst/>
          </a:prstGeom>
          <a:noFill/>
          <a:ln>
            <a:noFill/>
          </a:ln>
        </p:spPr>
        <p:txBody>
          <a:bodyPr spcFirstLastPara="1" wrap="square" lIns="0" tIns="0" rIns="0" bIns="0" anchor="t" anchorCtr="0">
            <a:spAutoFit/>
          </a:bodyPr>
          <a:lstStyle/>
          <a:p>
            <a:pPr lvl="0">
              <a:buSzPts val="4400"/>
            </a:pPr>
            <a:r>
              <a:rPr lang="en-US" sz="4200" b="0" i="0" dirty="0">
                <a:solidFill>
                  <a:schemeClr val="bg1"/>
                </a:solidFill>
                <a:effectLst/>
                <a:latin typeface="Arial Black" panose="020B0A04020102020204" pitchFamily="34" charset="0"/>
              </a:rPr>
              <a:t>So he hired himself out to one of the local citizens who sent him to his farm to tend the swine.</a:t>
            </a:r>
            <a:endParaRPr sz="42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2120437" y="2376431"/>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15</a:t>
            </a:r>
            <a:endParaRPr sz="5000" b="1" i="0" u="none" strike="noStrike" cap="none" dirty="0">
              <a:solidFill>
                <a:srgbClr val="FFFFFF"/>
              </a:solidFill>
              <a:latin typeface="Arial Black"/>
              <a:ea typeface="Arial Black"/>
              <a:cs typeface="Arial Black"/>
              <a:sym typeface="Arial Black"/>
            </a:endParaRPr>
          </a:p>
        </p:txBody>
      </p:sp>
      <p:pic>
        <p:nvPicPr>
          <p:cNvPr id="13316" name="Picture 4" descr="FreeBibleimages :: Prodigal Son - part 1: The Lost Son :: A disobedient son  is forgiven by his loving father (Luke 15:2, 11-20)">
            <a:extLst>
              <a:ext uri="{FF2B5EF4-FFF2-40B4-BE49-F238E27FC236}">
                <a16:creationId xmlns:a16="http://schemas.microsoft.com/office/drawing/2014/main" xmlns="" id="{20768053-BEAA-4808-88EE-B89BB6D705F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0133" y="1515975"/>
            <a:ext cx="9685865" cy="7255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434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1899974" y="2170557"/>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899974" y="3424131"/>
            <a:ext cx="4339091" cy="4524315"/>
          </a:xfrm>
          <a:prstGeom prst="rect">
            <a:avLst/>
          </a:prstGeom>
          <a:noFill/>
          <a:ln>
            <a:noFill/>
          </a:ln>
        </p:spPr>
        <p:txBody>
          <a:bodyPr spcFirstLastPara="1" wrap="square" lIns="0" tIns="0" rIns="0" bIns="0" anchor="t" anchorCtr="0">
            <a:spAutoFit/>
          </a:bodyPr>
          <a:lstStyle/>
          <a:p>
            <a:pPr>
              <a:buClr>
                <a:schemeClr val="dk1"/>
              </a:buClr>
              <a:buSzPts val="1100"/>
            </a:pPr>
            <a:r>
              <a:rPr lang="en-US" sz="4200" b="0" i="0" dirty="0">
                <a:solidFill>
                  <a:schemeClr val="bg1"/>
                </a:solidFill>
                <a:effectLst/>
                <a:latin typeface="Arial Black" panose="020B0A04020102020204" pitchFamily="34" charset="0"/>
              </a:rPr>
              <a:t>And he longed to eat his fill of the pods on which the swine fed, but nobody gave him any. </a:t>
            </a:r>
            <a:endParaRPr sz="4200" dirty="0">
              <a:solidFill>
                <a:schemeClr val="bg1"/>
              </a:solidFill>
              <a:latin typeface="Arial Black" panose="020B0A04020102020204" pitchFamily="34" charset="0"/>
              <a:ea typeface="Arial Black"/>
              <a:cs typeface="Arial Black"/>
              <a:sym typeface="Arial Black"/>
            </a:endParaRPr>
          </a:p>
        </p:txBody>
      </p:sp>
      <p:pic>
        <p:nvPicPr>
          <p:cNvPr id="12292" name="Picture 4" descr="FreeBibleimages :: The wild son who returned :: A parable about a  rebellious son who repents and asks his father for forgiveness (Luke  15:11-32)">
            <a:extLst>
              <a:ext uri="{FF2B5EF4-FFF2-40B4-BE49-F238E27FC236}">
                <a16:creationId xmlns:a16="http://schemas.microsoft.com/office/drawing/2014/main" xmlns="" id="{587572A1-F3F5-49FE-B0D2-589876360B3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0674" y="1432983"/>
            <a:ext cx="9554706" cy="7166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696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57918" y="1635436"/>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17</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56606" y="3012483"/>
            <a:ext cx="5873342" cy="5170646"/>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Coming to his senses he thought, ‘How many of my father’s hired workers have more than enough food to eat, but here am I, dying from hunger. </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196" name="Picture 4" descr="مثل الابن الضال | مدونة الخدمة القبطية">
            <a:extLst>
              <a:ext uri="{FF2B5EF4-FFF2-40B4-BE49-F238E27FC236}">
                <a16:creationId xmlns:a16="http://schemas.microsoft.com/office/drawing/2014/main" xmlns="" id="{0529CA6D-B0A9-45C1-ACFC-3408F1DD7F7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43283" y="1111250"/>
            <a:ext cx="8686799" cy="806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23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39168" y="1373066"/>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18</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939168" y="2728942"/>
            <a:ext cx="6539437" cy="4524315"/>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I shall get up and go to my father and I shall say to him,</a:t>
            </a:r>
          </a:p>
          <a:p>
            <a:pPr lvl="0">
              <a:buSzPts val="4000"/>
            </a:pPr>
            <a:endParaRPr lang="en-US" sz="4200" dirty="0">
              <a:solidFill>
                <a:schemeClr val="bg1"/>
              </a:solidFill>
              <a:latin typeface="Arial Black" panose="020B0A04020102020204" pitchFamily="34" charset="0"/>
            </a:endParaRPr>
          </a:p>
          <a:p>
            <a:pPr lvl="0">
              <a:buSzPts val="4000"/>
            </a:pPr>
            <a:r>
              <a:rPr lang="en-US" sz="4200" b="0" i="0" dirty="0">
                <a:solidFill>
                  <a:schemeClr val="bg1"/>
                </a:solidFill>
                <a:effectLst/>
                <a:latin typeface="Arial Black" panose="020B0A04020102020204" pitchFamily="34" charset="0"/>
              </a:rPr>
              <a:t>“Father, I have sinned against heaven and against you.</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218" name="Picture 2" descr="مثل الابن الضال | مدونة الخدمة القبطية">
            <a:extLst>
              <a:ext uri="{FF2B5EF4-FFF2-40B4-BE49-F238E27FC236}">
                <a16:creationId xmlns:a16="http://schemas.microsoft.com/office/drawing/2014/main" xmlns="" id="{5E3B9A93-BBFB-49A5-B46C-DC5B23FD9A7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38533" y="1155700"/>
            <a:ext cx="9127065" cy="828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656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87126" y="3563494"/>
            <a:ext cx="5421673" cy="4524315"/>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I no longer deserve to be called your son; treat me as you would treat one of your hired workers.”’</a:t>
            </a:r>
            <a:endParaRPr lang="en-US" sz="42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457629" y="2320903"/>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19</a:t>
            </a:r>
            <a:endParaRPr sz="5000" b="1" i="0" u="none" strike="noStrike" cap="none" dirty="0">
              <a:solidFill>
                <a:srgbClr val="FFFFFF"/>
              </a:solidFill>
              <a:latin typeface="Arial Black"/>
              <a:ea typeface="Arial Black"/>
              <a:cs typeface="Arial Black"/>
              <a:sym typeface="Arial Black"/>
            </a:endParaRPr>
          </a:p>
        </p:txBody>
      </p:sp>
      <p:pic>
        <p:nvPicPr>
          <p:cNvPr id="14338" name="Picture 2" descr="THE PRODIGAL RETURNS">
            <a:extLst>
              <a:ext uri="{FF2B5EF4-FFF2-40B4-BE49-F238E27FC236}">
                <a16:creationId xmlns:a16="http://schemas.microsoft.com/office/drawing/2014/main" xmlns="" id="{6E3CDA5E-1582-4DCF-90C7-7B64DA65327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3037" y="1367040"/>
            <a:ext cx="9567334" cy="7552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002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954364" y="1185584"/>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20</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954364" y="2358707"/>
            <a:ext cx="6453103" cy="6463308"/>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So he got up and went back to his father. While he was still a long way off, his father caught sight of him, and was filled with compassion. He ran to his son, embraced him and kissed him.</a:t>
            </a:r>
            <a:endParaRPr sz="42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The Prodigal Son">
            <a:extLst>
              <a:ext uri="{FF2B5EF4-FFF2-40B4-BE49-F238E27FC236}">
                <a16:creationId xmlns:a16="http://schemas.microsoft.com/office/drawing/2014/main" xmlns="" id="{8886DFFD-7B73-43C9-955B-332589AEA77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56266" y="1227792"/>
            <a:ext cx="8720667" cy="7831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358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303867" y="2799081"/>
            <a:ext cx="5949561" cy="5170646"/>
          </a:xfrm>
          <a:prstGeom prst="rect">
            <a:avLst/>
          </a:prstGeom>
          <a:noFill/>
          <a:ln>
            <a:noFill/>
          </a:ln>
        </p:spPr>
        <p:txBody>
          <a:bodyPr spcFirstLastPara="1" wrap="square" lIns="0" tIns="0" rIns="0" bIns="0" anchor="t" anchorCtr="0">
            <a:spAutoFit/>
          </a:bodyPr>
          <a:lstStyle/>
          <a:p>
            <a:pPr lvl="0">
              <a:buSzPts val="4400"/>
            </a:pPr>
            <a:r>
              <a:rPr lang="en-US" sz="4200" b="0" i="0" dirty="0">
                <a:solidFill>
                  <a:schemeClr val="bg1"/>
                </a:solidFill>
                <a:effectLst/>
                <a:latin typeface="Arial Black" panose="020B0A04020102020204" pitchFamily="34" charset="0"/>
              </a:rPr>
              <a:t>His son said to him, </a:t>
            </a:r>
          </a:p>
          <a:p>
            <a:pPr lvl="0">
              <a:buSzPts val="4400"/>
            </a:pPr>
            <a:endParaRPr lang="en-US" sz="4200" dirty="0">
              <a:solidFill>
                <a:schemeClr val="bg1"/>
              </a:solidFill>
              <a:latin typeface="Arial Black" panose="020B0A04020102020204" pitchFamily="34" charset="0"/>
            </a:endParaRPr>
          </a:p>
          <a:p>
            <a:pPr lvl="0">
              <a:buSzPts val="4400"/>
            </a:pPr>
            <a:r>
              <a:rPr lang="en-US" sz="4200" b="0" i="0" dirty="0">
                <a:solidFill>
                  <a:schemeClr val="bg1"/>
                </a:solidFill>
                <a:effectLst/>
                <a:latin typeface="Arial Black" panose="020B0A04020102020204" pitchFamily="34" charset="0"/>
              </a:rPr>
              <a:t>‘Father, I have sinned against heaven and against you; I no longer deserve to be called your son.’ </a:t>
            </a:r>
            <a:endParaRPr sz="42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303867" y="1813145"/>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21</a:t>
            </a:r>
            <a:endParaRPr sz="5000" b="1" i="0" u="none" strike="noStrike" cap="none" dirty="0">
              <a:solidFill>
                <a:srgbClr val="FFFFFF"/>
              </a:solidFill>
              <a:latin typeface="Arial Black"/>
              <a:ea typeface="Arial Black"/>
              <a:cs typeface="Arial Black"/>
              <a:sym typeface="Arial Black"/>
            </a:endParaRPr>
          </a:p>
        </p:txBody>
      </p:sp>
      <p:pic>
        <p:nvPicPr>
          <p:cNvPr id="18434" name="Picture 2" descr="FreeBibleimages :: Prodigal Son - part 2: The Jealous Son :: A son is  jealous when his father forgives his disobedient brother (Luke 15:2, 21-32)">
            <a:extLst>
              <a:ext uri="{FF2B5EF4-FFF2-40B4-BE49-F238E27FC236}">
                <a16:creationId xmlns:a16="http://schemas.microsoft.com/office/drawing/2014/main" xmlns="" id="{361CC83D-6616-4FA4-A9EB-F01982799E9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50779" y="1427272"/>
            <a:ext cx="8633354" cy="7432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886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336323" y="1898517"/>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36323" y="3216586"/>
            <a:ext cx="6364829" cy="4524315"/>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But his father ordered his servants,</a:t>
            </a:r>
          </a:p>
          <a:p>
            <a:pPr lvl="0">
              <a:buClr>
                <a:schemeClr val="dk1"/>
              </a:buClr>
              <a:buSzPts val="1100"/>
            </a:pPr>
            <a:r>
              <a:rPr lang="en-US" sz="4200" b="0" i="0" dirty="0">
                <a:solidFill>
                  <a:schemeClr val="bg1"/>
                </a:solidFill>
                <a:effectLst/>
                <a:latin typeface="Arial Black" panose="020B0A04020102020204" pitchFamily="34" charset="0"/>
              </a:rPr>
              <a:t>‘Quickly bring the finest robe and put it on him; put a ring on his finger and sandals on his feet. </a:t>
            </a:r>
            <a:endParaRPr sz="4200" dirty="0">
              <a:solidFill>
                <a:schemeClr val="bg1"/>
              </a:solidFill>
              <a:latin typeface="Arial Black" panose="020B0A04020102020204" pitchFamily="34" charset="0"/>
              <a:ea typeface="Arial Black"/>
              <a:cs typeface="Arial Black"/>
              <a:sym typeface="Arial Black"/>
            </a:endParaRPr>
          </a:p>
        </p:txBody>
      </p:sp>
      <p:pic>
        <p:nvPicPr>
          <p:cNvPr id="4098" name="Picture 2" descr="The Prodigal Son Flip Chart Ebibleteacher #jouTLb - Clipart Suggest">
            <a:extLst>
              <a:ext uri="{FF2B5EF4-FFF2-40B4-BE49-F238E27FC236}">
                <a16:creationId xmlns:a16="http://schemas.microsoft.com/office/drawing/2014/main" xmlns="" id="{9E75C355-4B6F-4C5C-8916-2039B798B07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8801" y="1482729"/>
            <a:ext cx="8772876" cy="73215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489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642533" y="2458442"/>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23</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642533" y="3691546"/>
            <a:ext cx="4019641" cy="3877985"/>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Take the fattened calf and slaughter it. Then let us celebrate with a feast,</a:t>
            </a:r>
            <a:endParaRPr sz="42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8" name="Picture 2" descr="7 Business ideas | cattle barn, farm shed, cow shed">
            <a:extLst>
              <a:ext uri="{FF2B5EF4-FFF2-40B4-BE49-F238E27FC236}">
                <a16:creationId xmlns:a16="http://schemas.microsoft.com/office/drawing/2014/main" xmlns="" id="{DEE76B4A-A39F-490D-87B5-E5604F73215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25733" y="1073072"/>
            <a:ext cx="9584267" cy="81408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100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62" name="Picture 2" descr="The Story of the Prodigal Son: Allegory in the Bible - Beliefnet">
            <a:extLst>
              <a:ext uri="{FF2B5EF4-FFF2-40B4-BE49-F238E27FC236}">
                <a16:creationId xmlns:a16="http://schemas.microsoft.com/office/drawing/2014/main" xmlns="" id="{B2F67EA0-E905-467D-A8FE-CFDAF158A4D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18288001" cy="8699500"/>
          </a:xfrm>
          <a:prstGeom prst="rect">
            <a:avLst/>
          </a:prstGeom>
          <a:noFill/>
          <a:extLst>
            <a:ext uri="{909E8E84-426E-40DD-AFC4-6F175D3DCCD1}">
              <a14:hiddenFill xmlns:a14="http://schemas.microsoft.com/office/drawing/2010/main" xmlns="">
                <a:solidFill>
                  <a:srgbClr val="FFFFFF"/>
                </a:solidFill>
              </a14:hiddenFill>
            </a:ext>
          </a:extLst>
        </p:spPr>
      </p:pic>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i="0" u="none" strike="noStrike" cap="none" dirty="0">
                <a:solidFill>
                  <a:srgbClr val="FFFF99"/>
                </a:solidFill>
                <a:latin typeface="Arial Black"/>
                <a:ea typeface="Arial Black"/>
                <a:cs typeface="Arial Black"/>
                <a:sym typeface="Arial Black"/>
              </a:rPr>
              <a:t>The Parable of the Lost Son</a:t>
            </a:r>
          </a:p>
        </p:txBody>
      </p:sp>
      <p:sp>
        <p:nvSpPr>
          <p:cNvPr id="117" name="Google Shape;117;p3"/>
          <p:cNvSpPr txBox="1"/>
          <p:nvPr/>
        </p:nvSpPr>
        <p:spPr>
          <a:xfrm>
            <a:off x="0" y="9501836"/>
            <a:ext cx="18288000" cy="738664"/>
          </a:xfrm>
          <a:prstGeom prst="rect">
            <a:avLst/>
          </a:prstGeom>
          <a:noFill/>
          <a:ln>
            <a:noFill/>
          </a:ln>
        </p:spPr>
        <p:txBody>
          <a:bodyPr spcFirstLastPara="1" wrap="square" lIns="0" tIns="0" rIns="0" bIns="0" anchor="t" anchorCtr="0">
            <a:spAutoFit/>
          </a:bodyPr>
          <a:lstStyle/>
          <a:p>
            <a:pPr lvl="0" algn="ctr">
              <a:buSzPts val="5000"/>
            </a:pPr>
            <a:r>
              <a:rPr lang="en-US" sz="4800" dirty="0">
                <a:solidFill>
                  <a:schemeClr val="lt1"/>
                </a:solidFill>
                <a:latin typeface="Arial Black"/>
                <a:ea typeface="Arial Black"/>
                <a:cs typeface="Arial Black"/>
                <a:sym typeface="Arial Black"/>
              </a:rPr>
              <a:t>Luke 15:1-3, 11-32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567649" y="2264208"/>
            <a:ext cx="5247151" cy="7109639"/>
          </a:xfrm>
          <a:prstGeom prst="rect">
            <a:avLst/>
          </a:prstGeom>
          <a:noFill/>
          <a:ln>
            <a:noFill/>
          </a:ln>
        </p:spPr>
        <p:txBody>
          <a:bodyPr spcFirstLastPara="1" wrap="square" lIns="0" tIns="0" rIns="0" bIns="0" anchor="t" anchorCtr="0">
            <a:spAutoFit/>
          </a:bodyPr>
          <a:lstStyle/>
          <a:p>
            <a:pPr lvl="0">
              <a:buSzPts val="4400"/>
            </a:pPr>
            <a:r>
              <a:rPr lang="en-US" sz="4200" b="0" i="0" dirty="0">
                <a:solidFill>
                  <a:schemeClr val="bg1"/>
                </a:solidFill>
                <a:effectLst/>
                <a:latin typeface="Arial Black" panose="020B0A04020102020204" pitchFamily="34" charset="0"/>
              </a:rPr>
              <a:t>because this son of mine was dead, and has come to life again; he was lost, and has been found.’ </a:t>
            </a:r>
          </a:p>
          <a:p>
            <a:pPr lvl="0">
              <a:buSzPts val="4400"/>
            </a:pPr>
            <a:endParaRPr lang="en-US" sz="4200" dirty="0">
              <a:solidFill>
                <a:schemeClr val="bg1"/>
              </a:solidFill>
              <a:latin typeface="Arial Black" panose="020B0A04020102020204" pitchFamily="34" charset="0"/>
            </a:endParaRPr>
          </a:p>
          <a:p>
            <a:pPr lvl="0">
              <a:buSzPts val="4400"/>
            </a:pPr>
            <a:r>
              <a:rPr lang="en-US" sz="4200" b="0" i="0" dirty="0">
                <a:solidFill>
                  <a:schemeClr val="bg1"/>
                </a:solidFill>
                <a:effectLst/>
                <a:latin typeface="Arial Black" panose="020B0A04020102020204" pitchFamily="34" charset="0"/>
              </a:rPr>
              <a:t>Then the celebration began. </a:t>
            </a:r>
            <a:endParaRPr sz="42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1567649" y="1304237"/>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24</a:t>
            </a:r>
            <a:endParaRPr sz="5000" b="1" i="0" u="none" strike="noStrike" cap="none" dirty="0">
              <a:solidFill>
                <a:srgbClr val="FFFFFF"/>
              </a:solidFill>
              <a:latin typeface="Arial Black"/>
              <a:ea typeface="Arial Black"/>
              <a:cs typeface="Arial Black"/>
              <a:sym typeface="Arial Black"/>
            </a:endParaRPr>
          </a:p>
        </p:txBody>
      </p:sp>
      <p:pic>
        <p:nvPicPr>
          <p:cNvPr id="20482" name="Picture 2" descr="FreeBibleimages :: Prodigal Son - part 2: The Jealous Son :: A son is  jealous when his father forgives his disobedient brother (Luke 15:2, 21-32)">
            <a:extLst>
              <a:ext uri="{FF2B5EF4-FFF2-40B4-BE49-F238E27FC236}">
                <a16:creationId xmlns:a16="http://schemas.microsoft.com/office/drawing/2014/main" xmlns="" id="{79F3D321-88CA-483B-B755-F6D9DEC88E6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1466" y="913153"/>
            <a:ext cx="9753600" cy="8460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483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1586649" y="1529089"/>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25</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694591" y="2746799"/>
            <a:ext cx="5238743" cy="5816977"/>
          </a:xfrm>
          <a:prstGeom prst="rect">
            <a:avLst/>
          </a:prstGeom>
          <a:noFill/>
          <a:ln>
            <a:noFill/>
          </a:ln>
        </p:spPr>
        <p:txBody>
          <a:bodyPr spcFirstLastPara="1" wrap="square" lIns="0" tIns="0" rIns="0" bIns="0" anchor="t" anchorCtr="0">
            <a:spAutoFit/>
          </a:bodyPr>
          <a:lstStyle/>
          <a:p>
            <a:pPr>
              <a:buClr>
                <a:schemeClr val="dk1"/>
              </a:buClr>
              <a:buSzPts val="1100"/>
            </a:pPr>
            <a:r>
              <a:rPr lang="en-US" sz="4200" b="0" i="0" dirty="0">
                <a:solidFill>
                  <a:schemeClr val="bg1"/>
                </a:solidFill>
                <a:effectLst/>
                <a:latin typeface="Arial Black" panose="020B0A04020102020204" pitchFamily="34" charset="0"/>
              </a:rPr>
              <a:t>Now the older son had been out in the field and, on his way back, as he neared the house, he heard the sound of music and dancing. </a:t>
            </a:r>
            <a:endParaRPr sz="4200" dirty="0">
              <a:solidFill>
                <a:schemeClr val="bg1"/>
              </a:solidFill>
              <a:latin typeface="Arial Black" panose="020B0A04020102020204" pitchFamily="34" charset="0"/>
              <a:ea typeface="Arial Black"/>
              <a:cs typeface="Arial Black"/>
              <a:sym typeface="Arial Black"/>
            </a:endParaRPr>
          </a:p>
        </p:txBody>
      </p:sp>
      <p:pic>
        <p:nvPicPr>
          <p:cNvPr id="10242" name="Picture 2" descr="مثل الابن الضال | مدونة الخدمة القبطية">
            <a:extLst>
              <a:ext uri="{FF2B5EF4-FFF2-40B4-BE49-F238E27FC236}">
                <a16:creationId xmlns:a16="http://schemas.microsoft.com/office/drawing/2014/main" xmlns="" id="{7F8A7311-484C-4C9F-9525-46ABE705026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1467" y="1010221"/>
            <a:ext cx="9753600" cy="82665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456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57918" y="2549836"/>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26</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57918" y="3723683"/>
            <a:ext cx="3894327" cy="3877985"/>
          </a:xfrm>
          <a:prstGeom prst="rect">
            <a:avLst/>
          </a:prstGeom>
          <a:noFill/>
          <a:ln>
            <a:noFill/>
          </a:ln>
        </p:spPr>
        <p:txBody>
          <a:bodyPr spcFirstLastPara="1" wrap="square" lIns="0" tIns="0" rIns="0" bIns="0" anchor="t" anchorCtr="0">
            <a:spAutoFit/>
          </a:bodyPr>
          <a:lstStyle/>
          <a:p>
            <a:pPr lvl="0">
              <a:buSzPts val="4000"/>
            </a:pPr>
            <a:r>
              <a:rPr lang="en-US" sz="4200" dirty="0">
                <a:solidFill>
                  <a:schemeClr val="bg1"/>
                </a:solidFill>
                <a:latin typeface="Arial Black" panose="020B0A04020102020204" pitchFamily="34" charset="0"/>
              </a:rPr>
              <a:t>He </a:t>
            </a:r>
            <a:r>
              <a:rPr lang="en-US" sz="4200" b="0" i="0" dirty="0">
                <a:solidFill>
                  <a:schemeClr val="bg1"/>
                </a:solidFill>
                <a:effectLst/>
                <a:latin typeface="Arial Black" panose="020B0A04020102020204" pitchFamily="34" charset="0"/>
              </a:rPr>
              <a:t>called one of the servants and asked what this might mean.</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268" name="Picture 4" descr="مثل الابن الضال | مدونة الخدمة القبطية">
            <a:extLst>
              <a:ext uri="{FF2B5EF4-FFF2-40B4-BE49-F238E27FC236}">
                <a16:creationId xmlns:a16="http://schemas.microsoft.com/office/drawing/2014/main" xmlns="" id="{DE6DF536-7CB5-4555-AF62-ED496DC4BBC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2667" y="1485900"/>
            <a:ext cx="9753600" cy="731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880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25434" y="110115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27</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125434" y="2213560"/>
            <a:ext cx="5715633" cy="7109639"/>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The servant said to him, </a:t>
            </a:r>
          </a:p>
          <a:p>
            <a:pPr lvl="0">
              <a:buSzPts val="4000"/>
            </a:pPr>
            <a:endParaRPr lang="en-US" sz="4200" dirty="0">
              <a:solidFill>
                <a:schemeClr val="bg1"/>
              </a:solidFill>
              <a:latin typeface="Arial Black" panose="020B0A04020102020204" pitchFamily="34" charset="0"/>
            </a:endParaRPr>
          </a:p>
          <a:p>
            <a:pPr lvl="0">
              <a:buSzPts val="4000"/>
            </a:pPr>
            <a:r>
              <a:rPr lang="en-US" sz="4200" b="0" i="0" dirty="0">
                <a:solidFill>
                  <a:schemeClr val="bg1"/>
                </a:solidFill>
                <a:effectLst/>
                <a:latin typeface="Arial Black" panose="020B0A04020102020204" pitchFamily="34" charset="0"/>
              </a:rPr>
              <a:t>‘Your brother has returned and your father has slaughtered the fattened calf because he has him back safe and sound.’</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 name="Picture 4" descr="مثل الابن الضال | مدونة الخدمة القبطية">
            <a:extLst>
              <a:ext uri="{FF2B5EF4-FFF2-40B4-BE49-F238E27FC236}">
                <a16:creationId xmlns:a16="http://schemas.microsoft.com/office/drawing/2014/main" xmlns="" id="{1BD6FF59-50F3-44B5-9FB7-7F670359B7A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90433" y="1101150"/>
            <a:ext cx="9753600" cy="8098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567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87126" y="3563494"/>
            <a:ext cx="5421673" cy="4524315"/>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He became angry, and when he refused to enter the house, his father came out and pleaded with him. </a:t>
            </a:r>
            <a:endParaRPr lang="en-US" sz="42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457629" y="2320903"/>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pic>
        <p:nvPicPr>
          <p:cNvPr id="6146" name="Picture 2" descr="Pin on Prodigal Son visuals">
            <a:extLst>
              <a:ext uri="{FF2B5EF4-FFF2-40B4-BE49-F238E27FC236}">
                <a16:creationId xmlns:a16="http://schemas.microsoft.com/office/drawing/2014/main" xmlns="" id="{060BA401-B0FA-4274-B40E-BE21C0B88DF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7409" y="1568450"/>
            <a:ext cx="9533465" cy="7150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0579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954365" y="1071033"/>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29</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954365" y="2240173"/>
            <a:ext cx="5877368" cy="7109639"/>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He said to his father in reply, ‘Look, all these years I served you and not once did I disobey your orders; yet you never gave me even a young goat to feast on with my friends. </a:t>
            </a:r>
            <a:endParaRPr sz="42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0" name="Picture 2" descr="28 الابن الضال ideas | parables, bible pictures, prodigal son">
            <a:extLst>
              <a:ext uri="{FF2B5EF4-FFF2-40B4-BE49-F238E27FC236}">
                <a16:creationId xmlns:a16="http://schemas.microsoft.com/office/drawing/2014/main" xmlns="" id="{9BAE4A6B-2314-4EDF-BECC-ADE012267D5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1071033"/>
            <a:ext cx="9055639" cy="8144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241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890572" y="2782147"/>
            <a:ext cx="5102895" cy="5170646"/>
          </a:xfrm>
          <a:prstGeom prst="rect">
            <a:avLst/>
          </a:prstGeom>
          <a:noFill/>
          <a:ln>
            <a:noFill/>
          </a:ln>
        </p:spPr>
        <p:txBody>
          <a:bodyPr spcFirstLastPara="1" wrap="square" lIns="0" tIns="0" rIns="0" bIns="0" anchor="t" anchorCtr="0">
            <a:spAutoFit/>
          </a:bodyPr>
          <a:lstStyle/>
          <a:p>
            <a:pPr lvl="0">
              <a:buSzPts val="4400"/>
            </a:pPr>
            <a:r>
              <a:rPr lang="en-US" sz="4200" b="0" i="0" dirty="0">
                <a:solidFill>
                  <a:schemeClr val="bg1"/>
                </a:solidFill>
                <a:effectLst/>
                <a:latin typeface="Arial Black" panose="020B0A04020102020204" pitchFamily="34" charset="0"/>
              </a:rPr>
              <a:t>But when your son returns who swallowed up your property with prostitutes, for him you slaughter the fattened calf.’ </a:t>
            </a:r>
            <a:endParaRPr sz="42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890572" y="1762345"/>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30</a:t>
            </a:r>
            <a:endParaRPr sz="5000" b="1" i="0" u="none" strike="noStrike" cap="none" dirty="0">
              <a:solidFill>
                <a:srgbClr val="FFFFFF"/>
              </a:solidFill>
              <a:latin typeface="Arial Black"/>
              <a:ea typeface="Arial Black"/>
              <a:cs typeface="Arial Black"/>
              <a:sym typeface="Arial Black"/>
            </a:endParaRPr>
          </a:p>
        </p:txBody>
      </p:sp>
      <p:pic>
        <p:nvPicPr>
          <p:cNvPr id="21506" name="Picture 2" descr="Pin on Prodigal Son visuals">
            <a:extLst>
              <a:ext uri="{FF2B5EF4-FFF2-40B4-BE49-F238E27FC236}">
                <a16:creationId xmlns:a16="http://schemas.microsoft.com/office/drawing/2014/main" xmlns="" id="{84820DFC-3C80-4B65-B043-8738BDDEE86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21599" y="1353608"/>
            <a:ext cx="9093200" cy="7579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03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336324" y="1356650"/>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31</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36324" y="2606986"/>
            <a:ext cx="4539543" cy="4524315"/>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He said to him, </a:t>
            </a:r>
          </a:p>
          <a:p>
            <a:pPr lvl="0">
              <a:buClr>
                <a:schemeClr val="dk1"/>
              </a:buClr>
              <a:buSzPts val="1100"/>
            </a:pPr>
            <a:endParaRPr lang="en-US" sz="4200" dirty="0">
              <a:solidFill>
                <a:schemeClr val="bg1"/>
              </a:solidFill>
              <a:latin typeface="Arial Black" panose="020B0A04020102020204" pitchFamily="34" charset="0"/>
            </a:endParaRPr>
          </a:p>
          <a:p>
            <a:pPr lvl="0">
              <a:buClr>
                <a:schemeClr val="dk1"/>
              </a:buClr>
              <a:buSzPts val="1100"/>
            </a:pPr>
            <a:r>
              <a:rPr lang="en-US" sz="4200" b="0" i="0" dirty="0">
                <a:solidFill>
                  <a:schemeClr val="bg1"/>
                </a:solidFill>
                <a:effectLst/>
                <a:latin typeface="Arial Black" panose="020B0A04020102020204" pitchFamily="34" charset="0"/>
              </a:rPr>
              <a:t>‘My son, you are here with me always; everything I have is yours. </a:t>
            </a:r>
            <a:endParaRPr sz="4200" dirty="0">
              <a:solidFill>
                <a:schemeClr val="bg1"/>
              </a:solidFill>
              <a:latin typeface="Arial Black" panose="020B0A04020102020204" pitchFamily="34" charset="0"/>
              <a:ea typeface="Arial Black"/>
              <a:cs typeface="Arial Black"/>
              <a:sym typeface="Arial Black"/>
            </a:endParaRPr>
          </a:p>
        </p:txBody>
      </p:sp>
      <p:pic>
        <p:nvPicPr>
          <p:cNvPr id="23554" name="Picture 2" descr="FreeBibleimages :: The wild son who returned :: A parable about a  rebellious son who repents and asks his father for forgiveness (Luke  15:11-32)">
            <a:extLst>
              <a:ext uri="{FF2B5EF4-FFF2-40B4-BE49-F238E27FC236}">
                <a16:creationId xmlns:a16="http://schemas.microsoft.com/office/drawing/2014/main" xmlns="" id="{F5FDE85F-9A6E-432B-9A63-A5D9FFB8D1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7067" y="1356650"/>
            <a:ext cx="10364609" cy="78274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805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280492" y="1439144"/>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80492" y="2494237"/>
            <a:ext cx="4832441" cy="6463308"/>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But now we must celebrate and rejoice, because your brother was dead and has come to life again; he was lost and has been found.’”</a:t>
            </a:r>
            <a:endParaRPr sz="42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Prodigal Son Story">
            <a:extLst>
              <a:ext uri="{FF2B5EF4-FFF2-40B4-BE49-F238E27FC236}">
                <a16:creationId xmlns:a16="http://schemas.microsoft.com/office/drawing/2014/main" xmlns="" id="{57BD438C-8610-4873-8335-092E676A15B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2667" y="1485900"/>
            <a:ext cx="9753600" cy="731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7570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Luke</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xmlns=""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xmlns=""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26392" y="1631830"/>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tx1"/>
                </a:solidFill>
                <a:latin typeface="Arial Black"/>
                <a:ea typeface="Arial Black"/>
                <a:cs typeface="Arial Black"/>
                <a:sym typeface="Arial Black"/>
              </a:rPr>
              <a:t>Activity: </a:t>
            </a:r>
            <a:endParaRPr lang="en-US" sz="4000" dirty="0">
              <a:solidFill>
                <a:schemeClr val="tx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000"/>
              <a:buFont typeface="Arial"/>
              <a:buNone/>
            </a:pPr>
            <a:r>
              <a:rPr lang="en-US" sz="4000" dirty="0" smtClean="0">
                <a:solidFill>
                  <a:schemeClr val="tx1"/>
                </a:solidFill>
                <a:latin typeface="Arial Black"/>
                <a:ea typeface="Arial Black"/>
                <a:cs typeface="Arial Black"/>
                <a:sym typeface="Arial Black"/>
              </a:rPr>
              <a:t>Sorry</a:t>
            </a:r>
            <a:r>
              <a:rPr lang="en-US" sz="4000" dirty="0" smtClean="0">
                <a:solidFill>
                  <a:schemeClr val="tx1"/>
                </a:solidFill>
                <a:latin typeface="Arial Black"/>
                <a:ea typeface="Arial Black"/>
                <a:cs typeface="Arial Black"/>
                <a:sym typeface="Arial Black"/>
              </a:rPr>
              <a:t> Letter</a:t>
            </a:r>
            <a:endParaRPr lang="en-US" sz="4000" dirty="0">
              <a:solidFill>
                <a:schemeClr val="tx1"/>
              </a:solidFill>
              <a:latin typeface="Arial Black"/>
              <a:ea typeface="Arial Black"/>
              <a:cs typeface="Arial Black"/>
              <a:sym typeface="Arial Black"/>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endParaRPr sz="4400" b="1" dirty="0">
              <a:solidFill>
                <a:schemeClr val="lt1"/>
              </a:solidFill>
              <a:latin typeface="Calibri"/>
              <a:ea typeface="Calibri"/>
              <a:cs typeface="Calibri"/>
              <a:sym typeface="Calibri"/>
            </a:endParaRPr>
          </a:p>
        </p:txBody>
      </p:sp>
      <p:sp>
        <p:nvSpPr>
          <p:cNvPr id="5" name="Google Shape;155;p8">
            <a:extLst>
              <a:ext uri="{FF2B5EF4-FFF2-40B4-BE49-F238E27FC236}">
                <a16:creationId xmlns:a16="http://schemas.microsoft.com/office/drawing/2014/main" xmlns="" id="{B7417164-5268-4263-980D-1E9106AB5970}"/>
              </a:ext>
            </a:extLst>
          </p:cNvPr>
          <p:cNvSpPr txBox="1"/>
          <p:nvPr/>
        </p:nvSpPr>
        <p:spPr>
          <a:xfrm>
            <a:off x="1852317" y="3633114"/>
            <a:ext cx="6212013" cy="1661993"/>
          </a:xfrm>
          <a:prstGeom prst="rect">
            <a:avLst/>
          </a:prstGeom>
          <a:noFill/>
          <a:ln>
            <a:noFill/>
          </a:ln>
        </p:spPr>
        <p:txBody>
          <a:bodyPr spcFirstLastPara="1" wrap="square" lIns="0" tIns="0" rIns="0" bIns="0" anchor="t" anchorCtr="0">
            <a:spAutoFit/>
          </a:bodyPr>
          <a:lstStyle/>
          <a:p>
            <a:pPr algn="ctr"/>
            <a:r>
              <a:rPr lang="en-US" sz="3600" b="1" dirty="0" smtClean="0"/>
              <a:t>Colored / Bond Paper</a:t>
            </a:r>
          </a:p>
          <a:p>
            <a:pPr algn="ctr"/>
            <a:r>
              <a:rPr lang="en-US" sz="3600" b="1" dirty="0" smtClean="0"/>
              <a:t>Coloring Materials</a:t>
            </a:r>
          </a:p>
          <a:p>
            <a:pPr algn="ctr"/>
            <a:r>
              <a:rPr lang="en-US" sz="3600" b="1" dirty="0" smtClean="0"/>
              <a:t>Pen / Pencil</a:t>
            </a:r>
          </a:p>
        </p:txBody>
      </p:sp>
      <p:pic>
        <p:nvPicPr>
          <p:cNvPr id="10242" name="Picture 2" descr="Kids don't write letters anymore and it's their loss"/>
          <p:cNvPicPr>
            <a:picLocks noChangeAspect="1" noChangeArrowheads="1"/>
          </p:cNvPicPr>
          <p:nvPr/>
        </p:nvPicPr>
        <p:blipFill>
          <a:blip r:embed="rId3"/>
          <a:srcRect/>
          <a:stretch>
            <a:fillRect/>
          </a:stretch>
        </p:blipFill>
        <p:spPr bwMode="auto">
          <a:xfrm>
            <a:off x="9483214" y="1133478"/>
            <a:ext cx="7610167" cy="803264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1761309" y="1880487"/>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1923540" y="2691648"/>
            <a:ext cx="5258926" cy="5539978"/>
          </a:xfrm>
          <a:prstGeom prst="rect">
            <a:avLst/>
          </a:prstGeom>
          <a:noFill/>
          <a:ln>
            <a:noFill/>
          </a:ln>
        </p:spPr>
        <p:txBody>
          <a:bodyPr spcFirstLastPara="1" wrap="square" lIns="0" tIns="0" rIns="0" bIns="0" anchor="t" anchorCtr="0">
            <a:spAutoFit/>
          </a:bodyPr>
          <a:lstStyle/>
          <a:p>
            <a:pPr marL="742950" lvl="0" indent="-742950">
              <a:buFont typeface="+mj-lt"/>
              <a:buAutoNum type="arabicPeriod"/>
            </a:pPr>
            <a:r>
              <a:rPr lang="en-US" sz="3600" dirty="0" smtClean="0"/>
              <a:t>Write a sorry letter to each member of your family</a:t>
            </a:r>
          </a:p>
          <a:p>
            <a:pPr marL="742950" lvl="0" indent="-742950">
              <a:buFont typeface="+mj-lt"/>
              <a:buAutoNum type="arabicPeriod"/>
            </a:pPr>
            <a:r>
              <a:rPr lang="en-US" sz="3600" dirty="0" smtClean="0"/>
              <a:t>You can personalize your letter by putting pictures. </a:t>
            </a:r>
          </a:p>
          <a:p>
            <a:pPr marL="742950" lvl="0" indent="-742950">
              <a:buFont typeface="+mj-lt"/>
              <a:buAutoNum type="arabicPeriod"/>
            </a:pPr>
            <a:r>
              <a:rPr lang="en-US" sz="3600" dirty="0" smtClean="0"/>
              <a:t>Hug and kiss them when you give them the letter. </a:t>
            </a:r>
          </a:p>
          <a:p>
            <a:pPr marL="742950" lvl="0" indent="-742950">
              <a:buFont typeface="+mj-lt"/>
              <a:buAutoNum type="arabicPeriod"/>
            </a:pPr>
            <a:endParaRPr lang="en-US" sz="3600" dirty="0"/>
          </a:p>
        </p:txBody>
      </p:sp>
      <p:pic>
        <p:nvPicPr>
          <p:cNvPr id="8" name="Picture 2" descr="Kids don't write letters anymore and it's their loss"/>
          <p:cNvPicPr>
            <a:picLocks noChangeAspect="1" noChangeArrowheads="1"/>
          </p:cNvPicPr>
          <p:nvPr/>
        </p:nvPicPr>
        <p:blipFill>
          <a:blip r:embed="rId3"/>
          <a:srcRect/>
          <a:stretch>
            <a:fillRect/>
          </a:stretch>
        </p:blipFill>
        <p:spPr bwMode="auto">
          <a:xfrm>
            <a:off x="9483214" y="1133478"/>
            <a:ext cx="7610167" cy="8032644"/>
          </a:xfrm>
          <a:prstGeom prst="rect">
            <a:avLst/>
          </a:prstGeom>
          <a:noFill/>
        </p:spPr>
      </p:pic>
    </p:spTree>
    <p:extLst>
      <p:ext uri="{BB962C8B-B14F-4D97-AF65-F5344CB8AC3E}">
        <p14:creationId xmlns:p14="http://schemas.microsoft.com/office/powerpoint/2010/main" xmlns="" val="668807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19" name="Google Shape;219;gf7e905350f_0_52"/>
          <p:cNvSpPr/>
          <p:nvPr/>
        </p:nvSpPr>
        <p:spPr>
          <a:xfrm>
            <a:off x="1096104" y="2320438"/>
            <a:ext cx="9566980" cy="6860854"/>
          </a:xfrm>
          <a:prstGeom prst="rect">
            <a:avLst/>
          </a:prstGeom>
          <a:noFill/>
          <a:ln>
            <a:noFill/>
          </a:ln>
        </p:spPr>
        <p:txBody>
          <a:bodyPr spcFirstLastPara="1" wrap="square" lIns="91425" tIns="45700" rIns="91425" bIns="45700" anchor="ctr" anchorCtr="0">
            <a:noAutofit/>
          </a:bodyPr>
          <a:lstStyle/>
          <a:p>
            <a:pPr algn="just" fontAlgn="base"/>
            <a:r>
              <a:rPr lang="en-US" sz="3600" b="1" dirty="0">
                <a:solidFill>
                  <a:schemeClr val="bg1"/>
                </a:solidFill>
                <a:latin typeface="+mj-lt"/>
              </a:rPr>
              <a:t>Dear God,</a:t>
            </a:r>
          </a:p>
          <a:p>
            <a:pPr algn="just" fontAlgn="base"/>
            <a:endParaRPr lang="en-US" sz="3600" b="1" dirty="0">
              <a:solidFill>
                <a:schemeClr val="bg1"/>
              </a:solidFill>
              <a:latin typeface="+mj-lt"/>
            </a:endParaRPr>
          </a:p>
          <a:p>
            <a:pPr fontAlgn="base"/>
            <a:r>
              <a:rPr lang="en-US" sz="3600" b="1" dirty="0" smtClean="0">
                <a:solidFill>
                  <a:schemeClr val="bg1"/>
                </a:solidFill>
                <a:latin typeface="+mj-lt"/>
              </a:rPr>
              <a:t>Thank you for loving us and for being patient to us. Forgive me for the many wrongs and hurtful things that I’ve done. Help us to forgive others as You have forgiven us.</a:t>
            </a:r>
            <a:endParaRPr lang="en-US" sz="3600" b="1" dirty="0">
              <a:solidFill>
                <a:schemeClr val="bg1"/>
              </a:solidFill>
              <a:latin typeface="+mj-lt"/>
            </a:endParaRPr>
          </a:p>
          <a:p>
            <a:pPr fontAlgn="base"/>
            <a:endParaRPr lang="en-US" sz="3600" b="1" dirty="0">
              <a:solidFill>
                <a:schemeClr val="bg1"/>
              </a:solidFill>
              <a:latin typeface="+mj-lt"/>
            </a:endParaRPr>
          </a:p>
          <a:p>
            <a:pPr fontAlgn="base"/>
            <a:r>
              <a:rPr lang="en-US" sz="36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4</a:t>
            </a:r>
            <a:r>
              <a:rPr lang="en-US" sz="3000" b="1" baseline="30000" dirty="0" smtClean="0">
                <a:solidFill>
                  <a:srgbClr val="FFFFFF"/>
                </a:solidFill>
              </a:rPr>
              <a:t>th</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a:t>
            </a:r>
            <a:r>
              <a:rPr lang="en-US" sz="3000" b="1" i="0" u="none" strike="noStrike" cap="none" dirty="0">
                <a:solidFill>
                  <a:srgbClr val="FFFFFF"/>
                </a:solidFill>
                <a:latin typeface="Arial"/>
                <a:ea typeface="Arial"/>
                <a:cs typeface="Arial"/>
                <a:sym typeface="Arial"/>
              </a:rPr>
              <a:t>of Lent |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57918" y="2448236"/>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57918" y="3588216"/>
            <a:ext cx="4453127" cy="3877985"/>
          </a:xfrm>
          <a:prstGeom prst="rect">
            <a:avLst/>
          </a:prstGeom>
          <a:noFill/>
          <a:ln>
            <a:noFill/>
          </a:ln>
        </p:spPr>
        <p:txBody>
          <a:bodyPr spcFirstLastPara="1" wrap="square" lIns="0" tIns="0" rIns="0" bIns="0" anchor="t" anchorCtr="0">
            <a:spAutoFit/>
          </a:bodyPr>
          <a:lstStyle/>
          <a:p>
            <a:pPr lvl="0">
              <a:buSzPts val="4000"/>
            </a:pPr>
            <a:r>
              <a:rPr lang="en-US" sz="4200" b="1" i="0" dirty="0">
                <a:solidFill>
                  <a:schemeClr val="bg1"/>
                </a:solidFill>
                <a:effectLst/>
                <a:latin typeface="Arial Black" panose="020B0A04020102020204" pitchFamily="34" charset="0"/>
              </a:rPr>
              <a:t>The tax collectors and sinners were all drawing near to listen to him,</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722" name="Picture 2" descr="Saint Edward Parish Family"/>
          <p:cNvPicPr>
            <a:picLocks noChangeAspect="1" noChangeArrowheads="1"/>
          </p:cNvPicPr>
          <p:nvPr/>
        </p:nvPicPr>
        <p:blipFill>
          <a:blip r:embed="rId3"/>
          <a:srcRect/>
          <a:stretch>
            <a:fillRect/>
          </a:stretch>
        </p:blipFill>
        <p:spPr bwMode="auto">
          <a:xfrm>
            <a:off x="7179244" y="2217327"/>
            <a:ext cx="10120614" cy="62482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91262" y="1552748"/>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191262" y="2532525"/>
            <a:ext cx="5615938" cy="5816977"/>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but the Pharisees and scribes began to complain, saying,</a:t>
            </a:r>
          </a:p>
          <a:p>
            <a:pPr lvl="0">
              <a:buSzPts val="4000"/>
            </a:pPr>
            <a:r>
              <a:rPr lang="en-US" sz="4200" b="0" i="0" dirty="0">
                <a:solidFill>
                  <a:schemeClr val="bg1"/>
                </a:solidFill>
                <a:effectLst/>
                <a:latin typeface="Arial Black" panose="020B0A04020102020204" pitchFamily="34" charset="0"/>
              </a:rPr>
              <a:t> </a:t>
            </a:r>
          </a:p>
          <a:p>
            <a:pPr lvl="0">
              <a:buSzPts val="4000"/>
            </a:pPr>
            <a:r>
              <a:rPr lang="en-US" sz="4200" b="0" i="0" dirty="0">
                <a:solidFill>
                  <a:schemeClr val="bg1"/>
                </a:solidFill>
                <a:effectLst/>
                <a:latin typeface="Arial Black" panose="020B0A04020102020204" pitchFamily="34" charset="0"/>
              </a:rPr>
              <a:t>“This man welcomes sinners and eats with them.” </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6" name="Picture 2" descr="See the source image">
            <a:extLst>
              <a:ext uri="{FF2B5EF4-FFF2-40B4-BE49-F238E27FC236}">
                <a16:creationId xmlns:a16="http://schemas.microsoft.com/office/drawing/2014/main" xmlns="" id="{24301269-BB52-430F-8B1C-7115E970A30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t="16132" r="288" b="23128"/>
          <a:stretch/>
        </p:blipFill>
        <p:spPr bwMode="auto">
          <a:xfrm>
            <a:off x="7478605" y="1291166"/>
            <a:ext cx="9618133" cy="77046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851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87126" y="3563494"/>
            <a:ext cx="5421673" cy="1938992"/>
          </a:xfrm>
          <a:prstGeom prst="rect">
            <a:avLst/>
          </a:prstGeom>
          <a:noFill/>
          <a:ln>
            <a:noFill/>
          </a:ln>
        </p:spPr>
        <p:txBody>
          <a:bodyPr spcFirstLastPara="1" wrap="square" lIns="0" tIns="0" rIns="0" bIns="0" anchor="t" anchorCtr="0">
            <a:spAutoFit/>
          </a:bodyPr>
          <a:lstStyle/>
          <a:p>
            <a:pPr lvl="0">
              <a:buSzPts val="4000"/>
            </a:pPr>
            <a:r>
              <a:rPr lang="en-US" sz="4200" b="0" i="0" dirty="0">
                <a:solidFill>
                  <a:schemeClr val="bg1"/>
                </a:solidFill>
                <a:effectLst/>
                <a:latin typeface="Arial Black" panose="020B0A04020102020204" pitchFamily="34" charset="0"/>
              </a:rPr>
              <a:t>So to them he addressed this parable.</a:t>
            </a:r>
            <a:endParaRPr lang="en-US" sz="42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457629" y="2320903"/>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a:t>
            </a:r>
            <a:endParaRPr sz="5000" b="1" i="0" u="none" strike="noStrike" cap="none" dirty="0">
              <a:solidFill>
                <a:srgbClr val="FFFFFF"/>
              </a:solidFill>
              <a:latin typeface="Arial Black"/>
              <a:ea typeface="Arial Black"/>
              <a:cs typeface="Arial Black"/>
              <a:sym typeface="Arial Black"/>
            </a:endParaRPr>
          </a:p>
        </p:txBody>
      </p:sp>
      <p:pic>
        <p:nvPicPr>
          <p:cNvPr id="26626" name="Picture 2" descr="Download HD Jesus Teaching Followers - Clip Art Jesus Preaching Transparent  PNG Image - NicePNG.com"/>
          <p:cNvPicPr>
            <a:picLocks noChangeAspect="1" noChangeArrowheads="1"/>
          </p:cNvPicPr>
          <p:nvPr/>
        </p:nvPicPr>
        <p:blipFill>
          <a:blip r:embed="rId3"/>
          <a:srcRect r="327" b="4170"/>
          <a:stretch>
            <a:fillRect/>
          </a:stretch>
        </p:blipFill>
        <p:spPr bwMode="auto">
          <a:xfrm>
            <a:off x="7426529" y="1017752"/>
            <a:ext cx="9387918" cy="83179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732364" y="258258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11</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732364" y="4000374"/>
            <a:ext cx="3913103" cy="2585323"/>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Then he said, </a:t>
            </a:r>
          </a:p>
          <a:p>
            <a:pPr lvl="0">
              <a:buClr>
                <a:schemeClr val="dk1"/>
              </a:buClr>
              <a:buSzPts val="1100"/>
            </a:pPr>
            <a:endParaRPr lang="en-US" sz="4200" dirty="0">
              <a:solidFill>
                <a:schemeClr val="bg1"/>
              </a:solidFill>
              <a:latin typeface="Arial Black" panose="020B0A04020102020204" pitchFamily="34" charset="0"/>
            </a:endParaRPr>
          </a:p>
          <a:p>
            <a:pPr lvl="0">
              <a:buClr>
                <a:schemeClr val="dk1"/>
              </a:buClr>
              <a:buSzPts val="1100"/>
            </a:pPr>
            <a:r>
              <a:rPr lang="en-US" sz="4200" b="0" i="0" dirty="0">
                <a:solidFill>
                  <a:schemeClr val="bg1"/>
                </a:solidFill>
                <a:effectLst/>
                <a:latin typeface="Arial Black" panose="020B0A04020102020204" pitchFamily="34" charset="0"/>
              </a:rPr>
              <a:t>“A man had two sons, </a:t>
            </a:r>
            <a:endParaRPr sz="42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descr="The Prodigal Son Flip Chart | eBibleTeacher">
            <a:extLst>
              <a:ext uri="{FF2B5EF4-FFF2-40B4-BE49-F238E27FC236}">
                <a16:creationId xmlns:a16="http://schemas.microsoft.com/office/drawing/2014/main" xmlns="" id="{C5B8CD65-B1CE-4189-B7D8-A306EF13182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95941" y="1485900"/>
            <a:ext cx="10345138" cy="7315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94705" y="2182853"/>
            <a:ext cx="5983427" cy="6463308"/>
          </a:xfrm>
          <a:prstGeom prst="rect">
            <a:avLst/>
          </a:prstGeom>
          <a:noFill/>
          <a:ln>
            <a:noFill/>
          </a:ln>
        </p:spPr>
        <p:txBody>
          <a:bodyPr spcFirstLastPara="1" wrap="square" lIns="0" tIns="0" rIns="0" bIns="0" anchor="t" anchorCtr="0">
            <a:spAutoFit/>
          </a:bodyPr>
          <a:lstStyle/>
          <a:p>
            <a:pPr lvl="0">
              <a:buSzPts val="4400"/>
            </a:pPr>
            <a:r>
              <a:rPr lang="en-US" sz="4200" b="0" i="0" dirty="0">
                <a:solidFill>
                  <a:schemeClr val="bg1"/>
                </a:solidFill>
                <a:effectLst/>
                <a:latin typeface="Arial Black" panose="020B0A04020102020204" pitchFamily="34" charset="0"/>
              </a:rPr>
              <a:t>and the younger son said to his father, ‘Father, give me the share of your estate that should come to me.’ </a:t>
            </a:r>
          </a:p>
          <a:p>
            <a:pPr lvl="0">
              <a:buSzPts val="4400"/>
            </a:pPr>
            <a:endParaRPr lang="en-US" sz="4200" dirty="0">
              <a:solidFill>
                <a:schemeClr val="bg1"/>
              </a:solidFill>
              <a:latin typeface="Arial Black" panose="020B0A04020102020204" pitchFamily="34" charset="0"/>
            </a:endParaRPr>
          </a:p>
          <a:p>
            <a:pPr lvl="0">
              <a:buSzPts val="4400"/>
            </a:pPr>
            <a:r>
              <a:rPr lang="en-US" sz="4200" b="0" i="0" dirty="0">
                <a:solidFill>
                  <a:schemeClr val="bg1"/>
                </a:solidFill>
                <a:effectLst/>
                <a:latin typeface="Arial Black" panose="020B0A04020102020204" pitchFamily="34" charset="0"/>
              </a:rPr>
              <a:t>So the father divided the property between them.</a:t>
            </a:r>
            <a:endParaRPr sz="42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094705" y="1147891"/>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12</a:t>
            </a:r>
            <a:endParaRPr sz="5000" b="1" i="0" u="none" strike="noStrike" cap="none" dirty="0">
              <a:solidFill>
                <a:srgbClr val="FFFFFF"/>
              </a:solidFill>
              <a:latin typeface="Arial Black"/>
              <a:ea typeface="Arial Black"/>
              <a:cs typeface="Arial Black"/>
              <a:sym typeface="Arial Black"/>
            </a:endParaRPr>
          </a:p>
        </p:txBody>
      </p:sp>
      <p:pic>
        <p:nvPicPr>
          <p:cNvPr id="16388" name="Picture 4" descr="Christian Values Collective Worship">
            <a:extLst>
              <a:ext uri="{FF2B5EF4-FFF2-40B4-BE49-F238E27FC236}">
                <a16:creationId xmlns:a16="http://schemas.microsoft.com/office/drawing/2014/main" xmlns="" id="{569B9019-5C6B-4BFE-A97E-0B176761771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6267" y="1337806"/>
            <a:ext cx="9144000" cy="76113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336324" y="1356650"/>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13</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36324" y="2606986"/>
            <a:ext cx="6364829" cy="5816977"/>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After a few days, </a:t>
            </a:r>
          </a:p>
          <a:p>
            <a:pPr lvl="0">
              <a:buClr>
                <a:schemeClr val="dk1"/>
              </a:buClr>
              <a:buSzPts val="1100"/>
            </a:pPr>
            <a:r>
              <a:rPr lang="en-US" sz="4200" b="0" i="0" dirty="0">
                <a:solidFill>
                  <a:schemeClr val="bg1"/>
                </a:solidFill>
                <a:effectLst/>
                <a:latin typeface="Arial Black" panose="020B0A04020102020204" pitchFamily="34" charset="0"/>
              </a:rPr>
              <a:t>the younger son collected all his belongings and set off to a distant country where he squandered his inheritance on a life of dissipation.</a:t>
            </a:r>
            <a:endParaRPr sz="4200" dirty="0">
              <a:solidFill>
                <a:schemeClr val="bg1"/>
              </a:solidFill>
              <a:latin typeface="Arial Black" panose="020B0A04020102020204" pitchFamily="34" charset="0"/>
              <a:ea typeface="Arial Black"/>
              <a:cs typeface="Arial Black"/>
              <a:sym typeface="Arial Black"/>
            </a:endParaRPr>
          </a:p>
        </p:txBody>
      </p:sp>
      <p:pic>
        <p:nvPicPr>
          <p:cNvPr id="5124" name="Picture 4" descr="Pin on Prodigal Son visuals">
            <a:extLst>
              <a:ext uri="{FF2B5EF4-FFF2-40B4-BE49-F238E27FC236}">
                <a16:creationId xmlns:a16="http://schemas.microsoft.com/office/drawing/2014/main" xmlns="" id="{BE5FAED6-AF60-4755-A564-BC14A85E017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48248" y="1303308"/>
            <a:ext cx="9448800" cy="76803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682197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2980</TotalTime>
  <Words>853</Words>
  <Application>Microsoft Office PowerPoint</Application>
  <PresentationFormat>Custom</PresentationFormat>
  <Paragraphs>130</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Arial Black</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Bianca</cp:lastModifiedBy>
  <cp:revision>186</cp:revision>
  <dcterms:created xsi:type="dcterms:W3CDTF">2020-09-06T06:27:27Z</dcterms:created>
  <dcterms:modified xsi:type="dcterms:W3CDTF">2022-03-23T07:02:48Z</dcterms:modified>
</cp:coreProperties>
</file>