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2"/>
  </p:notesMasterIdLst>
  <p:sldIdLst>
    <p:sldId id="256" r:id="rId3"/>
    <p:sldId id="279" r:id="rId4"/>
    <p:sldId id="258" r:id="rId5"/>
    <p:sldId id="259" r:id="rId6"/>
    <p:sldId id="261" r:id="rId7"/>
    <p:sldId id="287" r:id="rId8"/>
    <p:sldId id="260" r:id="rId9"/>
    <p:sldId id="262" r:id="rId10"/>
    <p:sldId id="263" r:id="rId11"/>
    <p:sldId id="290" r:id="rId12"/>
    <p:sldId id="293" r:id="rId13"/>
    <p:sldId id="297" r:id="rId14"/>
    <p:sldId id="298" r:id="rId15"/>
    <p:sldId id="267" r:id="rId16"/>
    <p:sldId id="270" r:id="rId17"/>
    <p:sldId id="269" r:id="rId18"/>
    <p:sldId id="285" r:id="rId19"/>
    <p:sldId id="271" r:id="rId20"/>
    <p:sldId id="304" r:id="rId21"/>
  </p:sldIdLst>
  <p:sldSz cx="18288000" cy="10287000"/>
  <p:notesSz cx="6858000" cy="9144000"/>
  <p:embeddedFontLst>
    <p:embeddedFont>
      <p:font typeface="Calibri" pitchFamily="34" charset="0"/>
      <p:regular r:id="rId23"/>
      <p:bold r:id="rId24"/>
      <p:italic r:id="rId25"/>
      <p:boldItalic r:id="rId26"/>
    </p:embeddedFont>
    <p:embeddedFont>
      <p:font typeface="Arial Black" pitchFamily="3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52" d="100"/>
          <a:sy n="52" d="100"/>
        </p:scale>
        <p:origin x="-725" y="-1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253805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 xmlns:p14="http://schemas.microsoft.com/office/powerpoint/2010/main" val="200087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 xmlns:p14="http://schemas.microsoft.com/office/powerpoint/2010/main" val="223654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 xmlns:p14="http://schemas.microsoft.com/office/powerpoint/2010/main" val="113720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 xmlns:p14="http://schemas.microsoft.com/office/powerpoint/2010/main" val="286152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399753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 xmlns:p14="http://schemas.microsoft.com/office/powerpoint/2010/main" val="302955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 xmlns:p14="http://schemas.microsoft.com/office/powerpoint/2010/main" val="49557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 xmlns:p14="http://schemas.microsoft.com/office/powerpoint/2010/main" val="346419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 xmlns:p14="http://schemas.microsoft.com/office/powerpoint/2010/main" val="141788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253805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46967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 xmlns:p14="http://schemas.microsoft.com/office/powerpoint/2010/main" val="148839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39581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 xmlns:p14="http://schemas.microsoft.com/office/powerpoint/2010/main" val="3566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 xmlns:p14="http://schemas.microsoft.com/office/powerpoint/2010/main" val="7987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 xmlns:p14="http://schemas.microsoft.com/office/powerpoint/2010/main" val="193094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 xmlns:p14="http://schemas.microsoft.com/office/powerpoint/2010/main" val="232878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 xmlns:p14="http://schemas.microsoft.com/office/powerpoint/2010/main" val="220998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2</a:t>
            </a:r>
            <a:r>
              <a:rPr lang="en-US" sz="3000" b="1" baseline="30000" dirty="0" smtClean="0">
                <a:solidFill>
                  <a:srgbClr val="FFFFFF"/>
                </a:solidFill>
              </a:rPr>
              <a:t>nd</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of Lent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572298" y="1002689"/>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33</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555054" y="2079321"/>
            <a:ext cx="6364829" cy="7109639"/>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As the men were leaving Jesus, Peter said to him, “Master, how good it is that we are here! We will make three tents, one for you, one for Moses, and one for Elijah.” (He did not really know what he was saying.)</a:t>
            </a:r>
            <a:endParaRPr sz="4200" dirty="0">
              <a:solidFill>
                <a:schemeClr val="bg1"/>
              </a:solidFill>
              <a:latin typeface="Arial Black" pitchFamily="34" charset="0"/>
              <a:ea typeface="Arial Black"/>
              <a:cs typeface="Arial Black"/>
              <a:sym typeface="Arial Black"/>
            </a:endParaRPr>
          </a:p>
        </p:txBody>
      </p:sp>
      <p:pic>
        <p:nvPicPr>
          <p:cNvPr id="20482" name="Picture 2" descr="Peter&amp;amp;#39;s need for Ritalin (Mark 9:5-6) OR What we can learn from The  Transfiguration and Other Mountain-Top Experiences — A Game For Good  Christians"/>
          <p:cNvPicPr>
            <a:picLocks noChangeAspect="1" noChangeArrowheads="1"/>
          </p:cNvPicPr>
          <p:nvPr/>
        </p:nvPicPr>
        <p:blipFill>
          <a:blip r:embed="rId3"/>
          <a:srcRect/>
          <a:stretch>
            <a:fillRect/>
          </a:stretch>
        </p:blipFill>
        <p:spPr bwMode="auto">
          <a:xfrm>
            <a:off x="8273844" y="1002890"/>
            <a:ext cx="8391833" cy="8188390"/>
          </a:xfrm>
          <a:prstGeom prst="rect">
            <a:avLst/>
          </a:prstGeom>
          <a:noFill/>
        </p:spPr>
      </p:pic>
    </p:spTree>
    <p:extLst>
      <p:ext uri="{BB962C8B-B14F-4D97-AF65-F5344CB8AC3E}">
        <p14:creationId xmlns="" xmlns:p14="http://schemas.microsoft.com/office/powerpoint/2010/main" val="79682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187085" y="1483409"/>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34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72337" y="3069929"/>
            <a:ext cx="5479185" cy="5170646"/>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While he was still speaking, a cloud appeared and covered them with its shadow; and the disciples were afraid as the cloud came over them.</a:t>
            </a:r>
            <a:endParaRPr sz="4200" dirty="0">
              <a:solidFill>
                <a:schemeClr val="bg1"/>
              </a:solidFill>
              <a:latin typeface="Arial Black"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3" name="Picture 1"/>
          <p:cNvPicPr>
            <a:picLocks noChangeAspect="1" noChangeArrowheads="1"/>
          </p:cNvPicPr>
          <p:nvPr/>
        </p:nvPicPr>
        <p:blipFill>
          <a:blip r:embed="rId3"/>
          <a:srcRect t="7473" r="1250" b="14462"/>
          <a:stretch>
            <a:fillRect/>
          </a:stretch>
        </p:blipFill>
        <p:spPr bwMode="auto">
          <a:xfrm>
            <a:off x="7595423" y="1224118"/>
            <a:ext cx="9512711" cy="7831394"/>
          </a:xfrm>
          <a:prstGeom prst="rect">
            <a:avLst/>
          </a:prstGeom>
          <a:noFill/>
          <a:ln w="9525">
            <a:noFill/>
            <a:miter lim="800000"/>
            <a:headEnd/>
            <a:tailEnd/>
          </a:ln>
          <a:effectLst/>
        </p:spPr>
      </p:pic>
    </p:spTree>
    <p:extLst>
      <p:ext uri="{BB962C8B-B14F-4D97-AF65-F5344CB8AC3E}">
        <p14:creationId xmlns="" xmlns:p14="http://schemas.microsoft.com/office/powerpoint/2010/main" val="142539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071137" y="3318521"/>
            <a:ext cx="5830515" cy="4524315"/>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A voice said from the cloud, </a:t>
            </a:r>
            <a:endParaRPr lang="en-US" sz="4200" dirty="0" smtClean="0">
              <a:solidFill>
                <a:schemeClr val="bg1"/>
              </a:solidFill>
              <a:latin typeface="Arial Black" pitchFamily="34" charset="0"/>
              <a:ea typeface="Arial Black"/>
              <a:cs typeface="Arial Black"/>
              <a:sym typeface="Arial Black"/>
            </a:endParaRPr>
          </a:p>
          <a:p>
            <a:pPr lvl="0">
              <a:buSzPts val="4400"/>
            </a:pPr>
            <a:endParaRPr lang="en-US" sz="4200" dirty="0" smtClean="0">
              <a:solidFill>
                <a:schemeClr val="bg1"/>
              </a:solidFill>
              <a:latin typeface="Arial Black" pitchFamily="34" charset="0"/>
              <a:ea typeface="Arial Black"/>
              <a:cs typeface="Arial Black"/>
              <a:sym typeface="Arial Black"/>
            </a:endParaRPr>
          </a:p>
          <a:p>
            <a:pPr lvl="0">
              <a:buSzPts val="4400"/>
            </a:pPr>
            <a:r>
              <a:rPr lang="en-US" sz="4200" dirty="0" smtClean="0">
                <a:solidFill>
                  <a:schemeClr val="bg1"/>
                </a:solidFill>
                <a:latin typeface="Arial Black" pitchFamily="34" charset="0"/>
                <a:ea typeface="Arial Black"/>
                <a:cs typeface="Arial Black"/>
                <a:sym typeface="Arial Black"/>
              </a:rPr>
              <a:t>“</a:t>
            </a:r>
            <a:r>
              <a:rPr lang="en-US" sz="4200" dirty="0" smtClean="0">
                <a:solidFill>
                  <a:schemeClr val="bg1"/>
                </a:solidFill>
                <a:latin typeface="Arial Black" pitchFamily="34" charset="0"/>
                <a:ea typeface="Arial Black"/>
                <a:cs typeface="Arial Black"/>
                <a:sym typeface="Arial Black"/>
              </a:rPr>
              <a:t>This is my Son, whom I have chosen—listen to him!”</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1016253" y="1887926"/>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35</a:t>
            </a:r>
            <a:endParaRPr sz="5000" b="1" i="0" u="none" strike="noStrike" cap="none" dirty="0">
              <a:solidFill>
                <a:srgbClr val="FFFFFF"/>
              </a:solidFill>
              <a:latin typeface="Arial Black"/>
              <a:ea typeface="Arial Black"/>
              <a:cs typeface="Arial Black"/>
              <a:sym typeface="Arial Black"/>
            </a:endParaRPr>
          </a:p>
        </p:txBody>
      </p:sp>
      <p:pic>
        <p:nvPicPr>
          <p:cNvPr id="16386" name="Picture 2"/>
          <p:cNvPicPr>
            <a:picLocks noChangeAspect="1" noChangeArrowheads="1"/>
          </p:cNvPicPr>
          <p:nvPr/>
        </p:nvPicPr>
        <p:blipFill>
          <a:blip r:embed="rId3"/>
          <a:srcRect l="6694" t="12204" r="17581" b="9516"/>
          <a:stretch>
            <a:fillRect/>
          </a:stretch>
        </p:blipFill>
        <p:spPr bwMode="auto">
          <a:xfrm>
            <a:off x="1165124" y="1224116"/>
            <a:ext cx="9099754" cy="7669161"/>
          </a:xfrm>
          <a:prstGeom prst="rect">
            <a:avLst/>
          </a:prstGeom>
          <a:noFill/>
          <a:ln w="9525">
            <a:noFill/>
            <a:miter lim="800000"/>
            <a:headEnd/>
            <a:tailEnd/>
          </a:ln>
          <a:effectLst/>
        </p:spPr>
      </p:pic>
    </p:spTree>
    <p:extLst>
      <p:ext uri="{BB962C8B-B14F-4D97-AF65-F5344CB8AC3E}">
        <p14:creationId xmlns="" xmlns:p14="http://schemas.microsoft.com/office/powerpoint/2010/main" val="42143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0914019" y="1401455"/>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36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987760" y="2423426"/>
            <a:ext cx="5929313" cy="5170646"/>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smtClean="0">
                <a:solidFill>
                  <a:schemeClr val="bg1"/>
                </a:solidFill>
                <a:latin typeface="Arial Black" pitchFamily="34" charset="0"/>
                <a:ea typeface="Arial Black"/>
                <a:cs typeface="Arial Black"/>
                <a:sym typeface="Arial Black"/>
              </a:rPr>
              <a:t> When the voice stopped, there was Jesus all alone. The disciples kept quiet about all this and told no one at that time anything they had seen.</a:t>
            </a:r>
            <a:endParaRPr sz="4200" dirty="0">
              <a:solidFill>
                <a:schemeClr val="bg1"/>
              </a:solidFill>
              <a:latin typeface="Arial Black" pitchFamily="34" charset="0"/>
              <a:ea typeface="Arial Black"/>
              <a:cs typeface="Arial Black"/>
              <a:sym typeface="Arial Black"/>
            </a:endParaRPr>
          </a:p>
        </p:txBody>
      </p:sp>
      <p:pic>
        <p:nvPicPr>
          <p:cNvPr id="4" name="Picture 1"/>
          <p:cNvPicPr>
            <a:picLocks noChangeAspect="1" noChangeArrowheads="1"/>
          </p:cNvPicPr>
          <p:nvPr/>
        </p:nvPicPr>
        <p:blipFill>
          <a:blip r:embed="rId3"/>
          <a:srcRect r="2460" b="14247"/>
          <a:stretch>
            <a:fillRect/>
          </a:stretch>
        </p:blipFill>
        <p:spPr bwMode="auto">
          <a:xfrm>
            <a:off x="1174955" y="1227803"/>
            <a:ext cx="9016180" cy="7930946"/>
          </a:xfrm>
          <a:prstGeom prst="rect">
            <a:avLst/>
          </a:prstGeom>
          <a:noFill/>
          <a:ln w="9525">
            <a:noFill/>
            <a:miter lim="800000"/>
            <a:headEnd/>
            <a:tailEnd/>
          </a:ln>
          <a:effectLst/>
        </p:spPr>
      </p:pic>
    </p:spTree>
    <p:extLst>
      <p:ext uri="{BB962C8B-B14F-4D97-AF65-F5344CB8AC3E}">
        <p14:creationId xmlns="" xmlns:p14="http://schemas.microsoft.com/office/powerpoint/2010/main" val="262696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xmlns=""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xmlns=""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26392" y="1631830"/>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smtClean="0">
                <a:solidFill>
                  <a:schemeClr val="tx1"/>
                </a:solidFill>
                <a:latin typeface="Arial Black"/>
                <a:ea typeface="Arial Black"/>
                <a:cs typeface="Arial Black"/>
                <a:sym typeface="Arial Black"/>
              </a:rPr>
              <a:t>Activity: </a:t>
            </a:r>
            <a:endParaRPr lang="en-US" sz="4000" dirty="0" smtClean="0">
              <a:solidFill>
                <a:schemeClr val="tx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000"/>
              <a:buFont typeface="Arial"/>
              <a:buNone/>
            </a:pPr>
            <a:r>
              <a:rPr lang="en-US" sz="4000" dirty="0" smtClean="0">
                <a:solidFill>
                  <a:schemeClr val="tx1"/>
                </a:solidFill>
                <a:latin typeface="Arial Black"/>
                <a:ea typeface="Arial Black"/>
                <a:cs typeface="Arial Black"/>
                <a:sym typeface="Arial Black"/>
              </a:rPr>
              <a:t>Transfigured Jesus</a:t>
            </a:r>
            <a:endParaRPr lang="en-US" sz="4000" b="0" i="0" u="none" strike="noStrike" cap="none" dirty="0" smtClean="0">
              <a:solidFill>
                <a:schemeClr val="tx1"/>
              </a:solidFill>
              <a:latin typeface="Arial Black"/>
              <a:ea typeface="Arial Black"/>
              <a:cs typeface="Arial Black"/>
              <a:sym typeface="Arial Black"/>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endParaRPr sz="4400" b="1" dirty="0">
              <a:solidFill>
                <a:schemeClr val="lt1"/>
              </a:solidFill>
              <a:latin typeface="Calibri"/>
              <a:ea typeface="Calibri"/>
              <a:cs typeface="Calibri"/>
              <a:sym typeface="Calibri"/>
            </a:endParaRPr>
          </a:p>
        </p:txBody>
      </p:sp>
      <p:sp>
        <p:nvSpPr>
          <p:cNvPr id="5" name="Google Shape;155;p8">
            <a:extLst>
              <a:ext uri="{FF2B5EF4-FFF2-40B4-BE49-F238E27FC236}">
                <a16:creationId xmlns:a16="http://schemas.microsoft.com/office/drawing/2014/main" xmlns="" id="{B7417164-5268-4263-980D-1E9106AB5970}"/>
              </a:ext>
            </a:extLst>
          </p:cNvPr>
          <p:cNvSpPr txBox="1"/>
          <p:nvPr/>
        </p:nvSpPr>
        <p:spPr>
          <a:xfrm>
            <a:off x="1542602" y="3795347"/>
            <a:ext cx="6212013" cy="3323987"/>
          </a:xfrm>
          <a:prstGeom prst="rect">
            <a:avLst/>
          </a:prstGeom>
          <a:noFill/>
          <a:ln>
            <a:noFill/>
          </a:ln>
        </p:spPr>
        <p:txBody>
          <a:bodyPr spcFirstLastPara="1" wrap="square" lIns="0" tIns="0" rIns="0" bIns="0" anchor="t" anchorCtr="0">
            <a:spAutoFit/>
          </a:bodyPr>
          <a:lstStyle/>
          <a:p>
            <a:r>
              <a:rPr lang="en-US" sz="3600" b="1" dirty="0" smtClean="0"/>
              <a:t>Printed Image of Jesus</a:t>
            </a:r>
          </a:p>
          <a:p>
            <a:r>
              <a:rPr lang="en-US" sz="3600" b="1" dirty="0" smtClean="0"/>
              <a:t>Bond Paper</a:t>
            </a:r>
          </a:p>
          <a:p>
            <a:r>
              <a:rPr lang="en-US" sz="3600" b="1" dirty="0" smtClean="0"/>
              <a:t>Coloring Materials </a:t>
            </a:r>
          </a:p>
          <a:p>
            <a:r>
              <a:rPr lang="en-US" sz="3600" b="1" dirty="0" smtClean="0"/>
              <a:t>Pen</a:t>
            </a:r>
          </a:p>
          <a:p>
            <a:r>
              <a:rPr lang="en-US" sz="3600" b="1" dirty="0" smtClean="0"/>
              <a:t>Glue</a:t>
            </a:r>
          </a:p>
          <a:p>
            <a:r>
              <a:rPr lang="en-US" sz="3600" b="1" dirty="0" smtClean="0"/>
              <a:t>Scissors</a:t>
            </a:r>
            <a:endParaRPr lang="en-US" sz="3600" b="1" dirty="0"/>
          </a:p>
        </p:txBody>
      </p:sp>
      <p:pic>
        <p:nvPicPr>
          <p:cNvPr id="6" name="Picture 2" descr="https://1.bp.blogspot.com/-Fka0c4mSQsc/VrkVFRkDZRI/AAAAAAAABFc/xrVpeZCvMZ4/s1600/in%2Bclass%2Bafter.jpg"/>
          <p:cNvPicPr>
            <a:picLocks noChangeAspect="1" noChangeArrowheads="1"/>
          </p:cNvPicPr>
          <p:nvPr/>
        </p:nvPicPr>
        <p:blipFill>
          <a:blip r:embed="rId3"/>
          <a:srcRect l="9495" t="10932" r="7677" b="7008"/>
          <a:stretch>
            <a:fillRect/>
          </a:stretch>
        </p:blipFill>
        <p:spPr bwMode="auto">
          <a:xfrm>
            <a:off x="9907437" y="1297858"/>
            <a:ext cx="7215442" cy="783139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1186122" y="1467532"/>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r>
              <a:rPr lang="en-US" sz="3500" dirty="0" smtClean="0">
                <a:solidFill>
                  <a:schemeClr val="tx1"/>
                </a:solidFill>
                <a:latin typeface="Arial Black" pitchFamily="34" charset="0"/>
              </a:rPr>
              <a:t>:</a:t>
            </a:r>
            <a:endParaRPr lang="en-US" sz="3500" dirty="0">
              <a:solidFill>
                <a:schemeClr val="tx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1141875" y="2337687"/>
            <a:ext cx="7795647" cy="6093976"/>
          </a:xfrm>
          <a:prstGeom prst="rect">
            <a:avLst/>
          </a:prstGeom>
          <a:noFill/>
          <a:ln>
            <a:noFill/>
          </a:ln>
        </p:spPr>
        <p:txBody>
          <a:bodyPr spcFirstLastPara="1" wrap="square" lIns="0" tIns="0" rIns="0" bIns="0" anchor="t" anchorCtr="0">
            <a:spAutoFit/>
          </a:bodyPr>
          <a:lstStyle/>
          <a:p>
            <a:pPr marL="514350" indent="-514350">
              <a:buFont typeface="+mj-lt"/>
              <a:buAutoNum type="arabicPeriod"/>
            </a:pPr>
            <a:r>
              <a:rPr lang="en-US" sz="3600" b="1" dirty="0" smtClean="0"/>
              <a:t>Print or draw an image of Jesus </a:t>
            </a:r>
            <a:endParaRPr lang="en-US" sz="3600" b="1" dirty="0" smtClean="0"/>
          </a:p>
          <a:p>
            <a:pPr marL="514350" indent="-514350">
              <a:buFont typeface="+mj-lt"/>
              <a:buAutoNum type="arabicPeriod"/>
            </a:pPr>
            <a:endParaRPr lang="en-US" sz="3600" b="1" dirty="0" smtClean="0"/>
          </a:p>
          <a:p>
            <a:pPr marL="514350" indent="-514350">
              <a:buFont typeface="+mj-lt"/>
              <a:buAutoNum type="arabicPeriod"/>
            </a:pPr>
            <a:r>
              <a:rPr lang="en-US" sz="3600" b="1" dirty="0" smtClean="0"/>
              <a:t>Color </a:t>
            </a:r>
            <a:r>
              <a:rPr lang="en-US" sz="3600" b="1" dirty="0" smtClean="0"/>
              <a:t>the background behind Jesus. It can be as simple as rays of light to as detailed as a mountain scene with </a:t>
            </a:r>
            <a:r>
              <a:rPr lang="en-US" sz="3600" b="1" dirty="0" smtClean="0"/>
              <a:t>clouds.</a:t>
            </a:r>
          </a:p>
          <a:p>
            <a:pPr marL="514350" indent="-514350">
              <a:buFont typeface="+mj-lt"/>
              <a:buAutoNum type="arabicPeriod"/>
            </a:pPr>
            <a:endParaRPr lang="en-US" sz="3600" b="1" dirty="0" smtClean="0"/>
          </a:p>
          <a:p>
            <a:pPr marL="514350" indent="-514350">
              <a:buFont typeface="+mj-lt"/>
              <a:buAutoNum type="arabicPeriod"/>
            </a:pPr>
            <a:r>
              <a:rPr lang="en-US" sz="3600" b="1" dirty="0" smtClean="0"/>
              <a:t>Write the verse </a:t>
            </a:r>
            <a:r>
              <a:rPr lang="en-US" sz="3600" b="1" dirty="0" smtClean="0"/>
              <a:t>from Luke 9:35 </a:t>
            </a:r>
            <a:endParaRPr lang="en-US" sz="3600" b="1" dirty="0" smtClean="0"/>
          </a:p>
          <a:p>
            <a:pPr marL="514350" indent="-514350"/>
            <a:r>
              <a:rPr lang="en-US" sz="3600" b="1" dirty="0" smtClean="0"/>
              <a:t>“</a:t>
            </a:r>
            <a:r>
              <a:rPr lang="en-US" sz="3600" b="1" dirty="0" smtClean="0"/>
              <a:t>This is my Son, whom I have chosen—listen to him!”</a:t>
            </a:r>
          </a:p>
          <a:p>
            <a:pPr marL="514350" lvl="0" indent="-514350"/>
            <a:endParaRPr lang="en-US" sz="3600" b="1" dirty="0" smtClean="0"/>
          </a:p>
        </p:txBody>
      </p:sp>
      <p:pic>
        <p:nvPicPr>
          <p:cNvPr id="6146" name="Picture 2" descr="https://1.bp.blogspot.com/-Fka0c4mSQsc/VrkVFRkDZRI/AAAAAAAABFc/xrVpeZCvMZ4/s1600/in%2Bclass%2Bafter.jpg"/>
          <p:cNvPicPr>
            <a:picLocks noChangeAspect="1" noChangeArrowheads="1"/>
          </p:cNvPicPr>
          <p:nvPr/>
        </p:nvPicPr>
        <p:blipFill>
          <a:blip r:embed="rId3"/>
          <a:srcRect/>
          <a:stretch>
            <a:fillRect/>
          </a:stretch>
        </p:blipFill>
        <p:spPr bwMode="auto">
          <a:xfrm>
            <a:off x="9453717" y="958645"/>
            <a:ext cx="7565922" cy="8288593"/>
          </a:xfrm>
          <a:prstGeom prst="rect">
            <a:avLst/>
          </a:prstGeom>
          <a:noFill/>
        </p:spPr>
      </p:pic>
    </p:spTree>
    <p:extLst>
      <p:ext uri="{BB962C8B-B14F-4D97-AF65-F5344CB8AC3E}">
        <p14:creationId xmlns="" xmlns:p14="http://schemas.microsoft.com/office/powerpoint/2010/main" val="66880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19" name="Google Shape;219;gf7e905350f_0_52"/>
          <p:cNvSpPr/>
          <p:nvPr/>
        </p:nvSpPr>
        <p:spPr>
          <a:xfrm>
            <a:off x="1096104" y="2320438"/>
            <a:ext cx="9566980" cy="6860854"/>
          </a:xfrm>
          <a:prstGeom prst="rect">
            <a:avLst/>
          </a:prstGeom>
          <a:noFill/>
          <a:ln>
            <a:noFill/>
          </a:ln>
        </p:spPr>
        <p:txBody>
          <a:bodyPr spcFirstLastPara="1" wrap="square" lIns="91425" tIns="45700" rIns="91425" bIns="45700" anchor="ctr" anchorCtr="0">
            <a:noAutofit/>
          </a:bodyPr>
          <a:lstStyle/>
          <a:p>
            <a:pPr algn="just" fontAlgn="base"/>
            <a:r>
              <a:rPr lang="en-US" sz="3600" b="1" dirty="0" smtClean="0">
                <a:solidFill>
                  <a:schemeClr val="bg1"/>
                </a:solidFill>
                <a:latin typeface="+mj-lt"/>
              </a:rPr>
              <a:t>Dear God,</a:t>
            </a:r>
          </a:p>
          <a:p>
            <a:pPr algn="just" fontAlgn="base"/>
            <a:endParaRPr lang="en-US" sz="3600" b="1" dirty="0" smtClean="0">
              <a:solidFill>
                <a:schemeClr val="bg1"/>
              </a:solidFill>
              <a:latin typeface="+mj-lt"/>
            </a:endParaRPr>
          </a:p>
          <a:p>
            <a:pPr algn="just" fontAlgn="base"/>
            <a:r>
              <a:rPr lang="en-US" sz="3600" b="1" dirty="0" smtClean="0">
                <a:solidFill>
                  <a:schemeClr val="bg1"/>
                </a:solidFill>
                <a:latin typeface="+mj-lt"/>
              </a:rPr>
              <a:t>thank </a:t>
            </a:r>
            <a:r>
              <a:rPr lang="en-US" sz="3600" b="1" dirty="0" smtClean="0">
                <a:solidFill>
                  <a:schemeClr val="bg1"/>
                </a:solidFill>
                <a:latin typeface="+mj-lt"/>
              </a:rPr>
              <a:t>you for </a:t>
            </a:r>
            <a:r>
              <a:rPr lang="en-US" sz="3600" b="1" dirty="0" smtClean="0">
                <a:solidFill>
                  <a:schemeClr val="bg1"/>
                </a:solidFill>
                <a:latin typeface="+mj-lt"/>
              </a:rPr>
              <a:t>all the blessings you’ve showered upon us. Thank you for guiding and protecting us. May you help </a:t>
            </a:r>
            <a:r>
              <a:rPr lang="en-US" sz="3600" b="1" dirty="0" smtClean="0">
                <a:solidFill>
                  <a:schemeClr val="bg1"/>
                </a:solidFill>
                <a:latin typeface="+mj-lt"/>
              </a:rPr>
              <a:t>us to listen to Jesus as well. Life can get pretty confusing trying to listen to everybody’s advice. Through your Holy Spirit help us to </a:t>
            </a:r>
            <a:r>
              <a:rPr lang="en-US" sz="3600" b="1" dirty="0" smtClean="0">
                <a:solidFill>
                  <a:schemeClr val="bg1"/>
                </a:solidFill>
                <a:latin typeface="+mj-lt"/>
              </a:rPr>
              <a:t>hear, know and love </a:t>
            </a:r>
            <a:r>
              <a:rPr lang="en-US" sz="3600" b="1" dirty="0" smtClean="0">
                <a:solidFill>
                  <a:schemeClr val="bg1"/>
                </a:solidFill>
                <a:latin typeface="+mj-lt"/>
              </a:rPr>
              <a:t>your son Jesus more and more each day. </a:t>
            </a:r>
            <a:endParaRPr lang="en-US" sz="3600" b="1" dirty="0" smtClean="0">
              <a:solidFill>
                <a:schemeClr val="bg1"/>
              </a:solidFill>
              <a:latin typeface="+mj-lt"/>
            </a:endParaRPr>
          </a:p>
          <a:p>
            <a:pPr algn="just" fontAlgn="base"/>
            <a:endParaRPr lang="en-US" sz="3600" b="1" dirty="0" smtClean="0">
              <a:solidFill>
                <a:schemeClr val="bg1"/>
              </a:solidFill>
              <a:latin typeface="+mj-lt"/>
            </a:endParaRPr>
          </a:p>
          <a:p>
            <a:pPr algn="just" fontAlgn="base"/>
            <a:r>
              <a:rPr lang="en-US" sz="3600" b="1" dirty="0" smtClean="0">
                <a:solidFill>
                  <a:schemeClr val="bg1"/>
                </a:solidFill>
                <a:latin typeface="+mj-lt"/>
              </a:rPr>
              <a:t>In Jesus’ name, we pray. Amen.</a:t>
            </a:r>
            <a:endParaRPr lang="en-US" sz="36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2</a:t>
            </a:r>
            <a:r>
              <a:rPr lang="en-US" sz="3000" b="1" baseline="30000" dirty="0" smtClean="0">
                <a:solidFill>
                  <a:srgbClr val="FFFFFF"/>
                </a:solidFill>
              </a:rPr>
              <a:t>nd</a:t>
            </a:r>
            <a:r>
              <a:rPr lang="en-US" sz="3000" b="1" dirty="0" smtClean="0">
                <a:solidFill>
                  <a:srgbClr val="FFFFFF"/>
                </a:solidFill>
              </a:rPr>
              <a:t> S</a:t>
            </a:r>
            <a:r>
              <a:rPr lang="en-US" sz="3000" b="1" dirty="0" smtClean="0">
                <a:solidFill>
                  <a:srgbClr val="FFFFFF"/>
                </a:solidFill>
              </a:rPr>
              <a:t>unday</a:t>
            </a:r>
            <a:r>
              <a:rPr lang="en-US" sz="3000" b="1" i="0" u="none" strike="noStrike" cap="none" dirty="0" smtClean="0">
                <a:solidFill>
                  <a:srgbClr val="FFFFFF"/>
                </a:solidFill>
                <a:latin typeface="Arial"/>
                <a:ea typeface="Arial"/>
                <a:cs typeface="Arial"/>
                <a:sym typeface="Arial"/>
              </a:rPr>
              <a:t> </a:t>
            </a:r>
            <a:r>
              <a:rPr lang="en-US" sz="3000" b="1" i="0" u="none" strike="noStrike" cap="none" dirty="0" smtClean="0">
                <a:solidFill>
                  <a:srgbClr val="FFFFFF"/>
                </a:solidFill>
                <a:latin typeface="Arial"/>
                <a:ea typeface="Arial"/>
                <a:cs typeface="Arial"/>
                <a:sym typeface="Arial"/>
              </a:rPr>
              <a:t>of Lent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67477" y="1841552"/>
            <a:ext cx="16738858" cy="7386638"/>
          </a:xfrm>
          <a:prstGeom prst="rect">
            <a:avLst/>
          </a:prstGeom>
          <a:noFill/>
          <a:ln>
            <a:noFill/>
          </a:ln>
        </p:spPr>
        <p:txBody>
          <a:bodyPr spcFirstLastPara="1" wrap="square" lIns="0" tIns="0" rIns="0" bIns="0" anchor="t" anchorCtr="0">
            <a:spAutoFit/>
          </a:bodyPr>
          <a:lstStyle/>
          <a:p>
            <a:r>
              <a:rPr lang="en-US" sz="3000" dirty="0" smtClean="0">
                <a:solidFill>
                  <a:schemeClr val="bg1"/>
                </a:solidFill>
                <a:latin typeface="+mj-lt"/>
              </a:rPr>
              <a:t>Today’s </a:t>
            </a:r>
            <a:r>
              <a:rPr lang="en-US" sz="3000" dirty="0" smtClean="0">
                <a:solidFill>
                  <a:schemeClr val="bg1"/>
                </a:solidFill>
                <a:latin typeface="+mj-lt"/>
              </a:rPr>
              <a:t>bible reading from Luke chapter 9 is called the Transfiguration. It is about a special day when Peter, James and John went up on a mountain with Jesus to pray. When they were there two other great leaders, Elijah and Moses, miraculously appeared beside Jesus. All three of them glowed like dazzling while lights and they began to speak to the disciples. It was quite an experience! Peter didn’t know what to do. </a:t>
            </a:r>
            <a:r>
              <a:rPr lang="en-US" sz="3000" dirty="0" smtClean="0">
                <a:solidFill>
                  <a:schemeClr val="bg1"/>
                </a:solidFill>
                <a:latin typeface="+mj-lt"/>
              </a:rPr>
              <a:t>He started running around in a fluster not knowing what to do or say. Then </a:t>
            </a:r>
            <a:r>
              <a:rPr lang="en-US" sz="3000" dirty="0" smtClean="0">
                <a:solidFill>
                  <a:schemeClr val="bg1"/>
                </a:solidFill>
                <a:latin typeface="+mj-lt"/>
              </a:rPr>
              <a:t>a voice from heaven said </a:t>
            </a:r>
            <a:r>
              <a:rPr lang="en-US" sz="3000" b="1" dirty="0" smtClean="0">
                <a:solidFill>
                  <a:schemeClr val="bg1"/>
                </a:solidFill>
                <a:latin typeface="+mj-lt"/>
              </a:rPr>
              <a:t>“This is my Son, whom I have chosen, </a:t>
            </a:r>
            <a:r>
              <a:rPr lang="en-US" sz="3000" b="1" dirty="0" smtClean="0">
                <a:solidFill>
                  <a:schemeClr val="bg1"/>
                </a:solidFill>
                <a:latin typeface="+mj-lt"/>
              </a:rPr>
              <a:t>Listen </a:t>
            </a:r>
            <a:r>
              <a:rPr lang="en-US" sz="3000" b="1" dirty="0" smtClean="0">
                <a:solidFill>
                  <a:schemeClr val="bg1"/>
                </a:solidFill>
                <a:latin typeface="+mj-lt"/>
              </a:rPr>
              <a:t>to Him.” </a:t>
            </a:r>
            <a:r>
              <a:rPr lang="en-US" sz="3000" dirty="0" smtClean="0">
                <a:solidFill>
                  <a:schemeClr val="bg1"/>
                </a:solidFill>
                <a:latin typeface="+mj-lt"/>
              </a:rPr>
              <a:t>God the Father was saying that Peter needed to slow down and listen to Jesus. I think that is also pretty good advice for us today. </a:t>
            </a:r>
            <a:endParaRPr lang="en-US" sz="3000" dirty="0" smtClean="0">
              <a:solidFill>
                <a:schemeClr val="bg1"/>
              </a:solidFill>
              <a:latin typeface="+mj-lt"/>
            </a:endParaRPr>
          </a:p>
          <a:p>
            <a:endParaRPr lang="en-US" sz="3000" dirty="0" smtClean="0">
              <a:solidFill>
                <a:schemeClr val="bg1"/>
              </a:solidFill>
              <a:latin typeface="+mj-lt"/>
            </a:endParaRPr>
          </a:p>
          <a:p>
            <a:r>
              <a:rPr lang="en-US" sz="3000" dirty="0" smtClean="0">
                <a:solidFill>
                  <a:schemeClr val="bg1"/>
                </a:solidFill>
                <a:latin typeface="+mj-lt"/>
              </a:rPr>
              <a:t>There </a:t>
            </a:r>
            <a:r>
              <a:rPr lang="en-US" sz="3000" dirty="0" smtClean="0">
                <a:solidFill>
                  <a:schemeClr val="bg1"/>
                </a:solidFill>
                <a:latin typeface="+mj-lt"/>
              </a:rPr>
              <a:t>are many people telling us what to do and how to live our lives. Sometimes it can get very confusing trying to listen to everyone’s advice. Sometimes everyone we talk to has a different idea of what we should do or not do. We need to remember what our Heavenly Father said to Peter up on the mountain of transfiguration when he was confused. He said to Peter, “This is my Son whom I have chosen, Listen to Him!” Listening to God’s Son Jesus is so very important. We can listen to Jesus by reading about the life of Jesus in the bible. We can read what he said and taught and we can ask the Holy Spirit to help us understand too</a:t>
            </a:r>
            <a:r>
              <a:rPr lang="en-US" sz="3000" dirty="0" smtClean="0">
                <a:solidFill>
                  <a:schemeClr val="bg1"/>
                </a:solidFill>
                <a:latin typeface="+mj-lt"/>
              </a:rPr>
              <a:t>.</a:t>
            </a:r>
            <a:endParaRPr lang="en-US" sz="3000" dirty="0" smtClean="0">
              <a:solidFill>
                <a:schemeClr val="bg1"/>
              </a:solidFill>
              <a:latin typeface="+mj-lt"/>
            </a:endParaRPr>
          </a:p>
        </p:txBody>
      </p:sp>
      <p:sp>
        <p:nvSpPr>
          <p:cNvPr id="109" name="Google Shape;109;gf389fad905_0_26"/>
          <p:cNvSpPr txBox="1"/>
          <p:nvPr/>
        </p:nvSpPr>
        <p:spPr>
          <a:xfrm>
            <a:off x="782226" y="867471"/>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4400" b="1" i="0" u="sng" strike="noStrike" cap="none" dirty="0">
                <a:solidFill>
                  <a:schemeClr val="bg1"/>
                </a:solidFill>
                <a:latin typeface="Arial"/>
                <a:ea typeface="Arial"/>
                <a:cs typeface="Arial"/>
                <a:sym typeface="Arial"/>
              </a:rPr>
              <a:t>GOSPEL REFLECTION</a:t>
            </a:r>
            <a:endParaRPr sz="4400" b="0" i="0" u="sng" strike="noStrike" cap="none" dirty="0">
              <a:solidFill>
                <a:schemeClr val="bg1"/>
              </a:solidFill>
              <a:latin typeface="Arial"/>
              <a:ea typeface="Arial"/>
              <a:cs typeface="Arial"/>
              <a:sym typeface="Aria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dirty="0" smtClean="0">
                <a:solidFill>
                  <a:srgbClr val="FFFF99"/>
                </a:solidFill>
                <a:latin typeface="Arial Black"/>
                <a:ea typeface="Arial Black"/>
                <a:cs typeface="Arial Black"/>
                <a:sym typeface="Arial Black"/>
              </a:rPr>
              <a:t>The Transfiguration of Jesus</a:t>
            </a:r>
            <a:endParaRPr lang="en-US"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0" y="9501836"/>
            <a:ext cx="18288000" cy="738664"/>
          </a:xfrm>
          <a:prstGeom prst="rect">
            <a:avLst/>
          </a:prstGeom>
          <a:noFill/>
          <a:ln>
            <a:noFill/>
          </a:ln>
        </p:spPr>
        <p:txBody>
          <a:bodyPr spcFirstLastPara="1" wrap="square" lIns="0" tIns="0" rIns="0" bIns="0" anchor="t" anchorCtr="0">
            <a:spAutoFit/>
          </a:bodyPr>
          <a:lstStyle/>
          <a:p>
            <a:pPr lvl="0" algn="ctr">
              <a:buSzPts val="5000"/>
            </a:pPr>
            <a:r>
              <a:rPr lang="en-US" sz="4800" dirty="0" smtClean="0">
                <a:solidFill>
                  <a:schemeClr val="lt1"/>
                </a:solidFill>
                <a:latin typeface="Arial Black"/>
                <a:ea typeface="Arial Black"/>
                <a:cs typeface="Arial Black"/>
                <a:sym typeface="Arial Black"/>
              </a:rPr>
              <a:t>Luke 9:28-36</a:t>
            </a:r>
            <a:endParaRPr lang="en-US" sz="4800" dirty="0">
              <a:solidFill>
                <a:schemeClr val="lt1"/>
              </a:solidFill>
              <a:latin typeface="Arial Black"/>
              <a:ea typeface="Arial Black"/>
              <a:cs typeface="Arial Black"/>
              <a:sym typeface="Arial Black"/>
            </a:endParaRPr>
          </a:p>
        </p:txBody>
      </p:sp>
      <p:pic>
        <p:nvPicPr>
          <p:cNvPr id="43012" name="Picture 4" descr="Transfiguration - St. Andrew&amp;amp;#39;s Presbyterian Church, Cobourg"/>
          <p:cNvPicPr>
            <a:picLocks noChangeAspect="1" noChangeArrowheads="1"/>
          </p:cNvPicPr>
          <p:nvPr/>
        </p:nvPicPr>
        <p:blipFill>
          <a:blip r:embed="rId3"/>
          <a:srcRect r="322" b="26022"/>
          <a:stretch>
            <a:fillRect/>
          </a:stretch>
        </p:blipFill>
        <p:spPr bwMode="auto">
          <a:xfrm>
            <a:off x="0" y="0"/>
            <a:ext cx="18288000" cy="84655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smtClean="0">
                <a:solidFill>
                  <a:srgbClr val="FFFFFF"/>
                </a:solidFill>
              </a:rPr>
              <a:t>Luke</a:t>
            </a:r>
            <a:r>
              <a:rPr lang="en-US" sz="7200" b="1" i="0" u="none" strike="noStrike" cap="none" dirty="0" smtClean="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723389" y="2195875"/>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648335" y="3440186"/>
            <a:ext cx="4442749" cy="3877985"/>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Jesus took Peter, John, and James with him and went up a hill to pray.</a:t>
            </a:r>
            <a:endParaRPr lang="en-US" sz="4200"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914" name="Picture 2" descr="FreeBibleimages :: Jesus is transfigured :: Peter, James and John witness  Jesus being transfigured (Matthew 17:1-13, Mark 9:2-13, Luke 9:28-37)"/>
          <p:cNvPicPr>
            <a:picLocks noChangeAspect="1" noChangeArrowheads="1"/>
          </p:cNvPicPr>
          <p:nvPr/>
        </p:nvPicPr>
        <p:blipFill>
          <a:blip r:embed="rId3"/>
          <a:srcRect/>
          <a:stretch>
            <a:fillRect/>
          </a:stretch>
        </p:blipFill>
        <p:spPr bwMode="auto">
          <a:xfrm>
            <a:off x="7765743" y="1298756"/>
            <a:ext cx="9268644" cy="78157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19386" y="197775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29</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203466" y="3126391"/>
            <a:ext cx="5713528" cy="3877985"/>
          </a:xfrm>
          <a:prstGeom prst="rect">
            <a:avLst/>
          </a:prstGeom>
          <a:noFill/>
          <a:ln>
            <a:noFill/>
          </a:ln>
        </p:spPr>
        <p:txBody>
          <a:bodyPr spcFirstLastPara="1" wrap="square" lIns="0" tIns="0" rIns="0" bIns="0" anchor="t" anchorCtr="0">
            <a:spAutoFit/>
          </a:bodyPr>
          <a:lstStyle/>
          <a:p>
            <a:pPr lvl="0">
              <a:buSzPts val="4000"/>
            </a:pPr>
            <a:r>
              <a:rPr lang="en-US" sz="4200" b="1" dirty="0" smtClean="0">
                <a:solidFill>
                  <a:schemeClr val="bg1"/>
                </a:solidFill>
                <a:latin typeface="Arial Black" pitchFamily="34" charset="0"/>
              </a:rPr>
              <a:t>While he was praying, his face changed its appearance, and his clothes became dazzling white. </a:t>
            </a:r>
            <a:endParaRPr lang="en-US" sz="4200" b="1"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866" name="Picture 2" descr="English: unfoldingWord® Open Bible Stories - 36.html"/>
          <p:cNvPicPr>
            <a:picLocks noChangeAspect="1" noChangeArrowheads="1"/>
          </p:cNvPicPr>
          <p:nvPr/>
        </p:nvPicPr>
        <p:blipFill>
          <a:blip r:embed="rId3"/>
          <a:srcRect/>
          <a:stretch>
            <a:fillRect/>
          </a:stretch>
        </p:blipFill>
        <p:spPr bwMode="auto">
          <a:xfrm>
            <a:off x="8031213" y="1111711"/>
            <a:ext cx="8914683" cy="7840560"/>
          </a:xfrm>
          <a:prstGeom prst="rect">
            <a:avLst/>
          </a:prstGeom>
          <a:noFill/>
        </p:spPr>
      </p:pic>
    </p:spTree>
    <p:extLst>
      <p:ext uri="{BB962C8B-B14F-4D97-AF65-F5344CB8AC3E}">
        <p14:creationId xmlns="" xmlns:p14="http://schemas.microsoft.com/office/powerpoint/2010/main" val="5185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69140" y="3651983"/>
            <a:ext cx="5204954" cy="3231654"/>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Suddenly two men were there talking with him. They were Moses and Elijah,</a:t>
            </a:r>
            <a:endParaRPr lang="en-US" sz="4200" b="0" i="0" u="none" strike="noStrike" cap="none" dirty="0">
              <a:solidFill>
                <a:schemeClr val="bg1"/>
              </a:solidFill>
              <a:latin typeface="Arial Black" pitchFamily="34" charset="0"/>
              <a:ea typeface="Arial Black"/>
              <a:cs typeface="Arial Black"/>
              <a:sym typeface="Arial Black"/>
            </a:endParaRPr>
          </a:p>
        </p:txBody>
      </p:sp>
      <p:sp>
        <p:nvSpPr>
          <p:cNvPr id="131" name="Google Shape;131;p5"/>
          <p:cNvSpPr txBox="1"/>
          <p:nvPr/>
        </p:nvSpPr>
        <p:spPr>
          <a:xfrm>
            <a:off x="1354391" y="2571626"/>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30</a:t>
            </a:r>
            <a:endParaRPr sz="5000" b="1" i="0" u="none" strike="noStrike" cap="none" dirty="0">
              <a:solidFill>
                <a:srgbClr val="FFFFFF"/>
              </a:solidFill>
              <a:latin typeface="Arial Black"/>
              <a:ea typeface="Arial Black"/>
              <a:cs typeface="Arial Black"/>
              <a:sym typeface="Arial Black"/>
            </a:endParaRPr>
          </a:p>
        </p:txBody>
      </p:sp>
      <p:pic>
        <p:nvPicPr>
          <p:cNvPr id="34820" name="Picture 4" descr="Prayer for the Week | Worshiping…In Spirit and In Truth"/>
          <p:cNvPicPr>
            <a:picLocks noChangeAspect="1" noChangeArrowheads="1"/>
          </p:cNvPicPr>
          <p:nvPr/>
        </p:nvPicPr>
        <p:blipFill>
          <a:blip r:embed="rId3"/>
          <a:srcRect/>
          <a:stretch>
            <a:fillRect/>
          </a:stretch>
        </p:blipFill>
        <p:spPr bwMode="auto">
          <a:xfrm>
            <a:off x="7765743" y="1130709"/>
            <a:ext cx="9180153" cy="79100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116595" y="1752852"/>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31</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057606" y="3116138"/>
            <a:ext cx="5858794" cy="5170646"/>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who appeared in heavenly glory and talked with Jesus about the way in which he would soon fulfill God's purpose by dying in Jerusalem.</a:t>
            </a:r>
            <a:endParaRPr sz="4200" dirty="0">
              <a:solidFill>
                <a:schemeClr val="bg1"/>
              </a:solidFill>
              <a:latin typeface="Arial Black" pitchFamily="34" charset="0"/>
              <a:ea typeface="Arial Black"/>
              <a:cs typeface="Arial Black"/>
              <a:sym typeface="Arial Black"/>
            </a:endParaRPr>
          </a:p>
        </p:txBody>
      </p:sp>
      <p:pic>
        <p:nvPicPr>
          <p:cNvPr id="32772" name="Picture 4" descr="Pastor Barb Sermon - Transfiguration of Our Lord"/>
          <p:cNvPicPr>
            <a:picLocks noChangeAspect="1" noChangeArrowheads="1"/>
          </p:cNvPicPr>
          <p:nvPr/>
        </p:nvPicPr>
        <p:blipFill>
          <a:blip r:embed="rId3"/>
          <a:srcRect/>
          <a:stretch>
            <a:fillRect/>
          </a:stretch>
        </p:blipFill>
        <p:spPr bwMode="auto">
          <a:xfrm>
            <a:off x="1504336" y="1120877"/>
            <a:ext cx="8391831" cy="798424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398960" y="2971690"/>
            <a:ext cx="5606524" cy="5170646"/>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Peter and his companions were sound asleep, but they woke up and saw Jesus' glory and the two men who were standing with him.</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384212" y="1735590"/>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32</a:t>
            </a:r>
            <a:endParaRPr sz="5000" b="1" i="0" u="none" strike="noStrike" cap="none" dirty="0">
              <a:solidFill>
                <a:srgbClr val="FFFFFF"/>
              </a:solidFill>
              <a:latin typeface="Arial Black"/>
              <a:ea typeface="Arial Black"/>
              <a:cs typeface="Arial Black"/>
              <a:sym typeface="Arial Black"/>
            </a:endParaRPr>
          </a:p>
        </p:txBody>
      </p:sp>
      <p:pic>
        <p:nvPicPr>
          <p:cNvPr id="5" name="Picture 2" descr="Sunday School – August 30 | Forcey Bible Church"/>
          <p:cNvPicPr>
            <a:picLocks noChangeAspect="1" noChangeArrowheads="1"/>
          </p:cNvPicPr>
          <p:nvPr/>
        </p:nvPicPr>
        <p:blipFill>
          <a:blip r:embed="rId3"/>
          <a:srcRect l="2574" t="3750" r="3407" b="4576"/>
          <a:stretch>
            <a:fillRect/>
          </a:stretch>
        </p:blipFill>
        <p:spPr bwMode="auto">
          <a:xfrm>
            <a:off x="7580671" y="1047137"/>
            <a:ext cx="9571705" cy="820010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566</Words>
  <Application>Microsoft Office PowerPoint</Application>
  <PresentationFormat>Custom</PresentationFormat>
  <Paragraphs>76</Paragraphs>
  <Slides>19</Slides>
  <Notes>19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Arial Black</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Bianca</cp:lastModifiedBy>
  <cp:revision>165</cp:revision>
  <dcterms:created xsi:type="dcterms:W3CDTF">2020-09-06T06:27:27Z</dcterms:created>
  <dcterms:modified xsi:type="dcterms:W3CDTF">2022-03-08T07:19:21Z</dcterms:modified>
</cp:coreProperties>
</file>