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56" r:id="rId3"/>
    <p:sldId id="279" r:id="rId4"/>
    <p:sldId id="258" r:id="rId5"/>
    <p:sldId id="259" r:id="rId6"/>
    <p:sldId id="261" r:id="rId7"/>
    <p:sldId id="287" r:id="rId8"/>
    <p:sldId id="260" r:id="rId9"/>
    <p:sldId id="262" r:id="rId10"/>
    <p:sldId id="263" r:id="rId11"/>
    <p:sldId id="290" r:id="rId12"/>
    <p:sldId id="293" r:id="rId13"/>
    <p:sldId id="297" r:id="rId14"/>
    <p:sldId id="298" r:id="rId15"/>
    <p:sldId id="299" r:id="rId16"/>
    <p:sldId id="300" r:id="rId17"/>
    <p:sldId id="301" r:id="rId18"/>
    <p:sldId id="303" r:id="rId19"/>
    <p:sldId id="267" r:id="rId20"/>
    <p:sldId id="270" r:id="rId21"/>
    <p:sldId id="269" r:id="rId22"/>
    <p:sldId id="285" r:id="rId23"/>
    <p:sldId id="271" r:id="rId24"/>
    <p:sldId id="304" r:id="rId25"/>
  </p:sldIdLst>
  <p:sldSz cx="18288000" cy="10287000"/>
  <p:notesSz cx="6858000" cy="9144000"/>
  <p:embeddedFontLst>
    <p:embeddedFont>
      <p:font typeface="Calibri" pitchFamily="34" charset="0"/>
      <p:regular r:id="rId27"/>
      <p:bold r:id="rId28"/>
      <p:italic r:id="rId29"/>
      <p:boldItalic r:id="rId30"/>
    </p:embeddedFont>
    <p:embeddedFont>
      <p:font typeface="Arial Black" pitchFamily="34"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F696F"/>
    <a:srgbClr val="FF8F79"/>
    <a:srgbClr val="CA2200"/>
    <a:srgbClr val="D79491"/>
    <a:srgbClr val="EBA3A3"/>
    <a:srgbClr val="DDB1B4"/>
    <a:srgbClr val="12A6B6"/>
    <a:srgbClr val="16D0E4"/>
    <a:srgbClr val="257D67"/>
    <a:srgbClr val="0E5C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323" autoAdjust="0"/>
    <p:restoredTop sz="91057" autoAdjust="0"/>
  </p:normalViewPr>
  <p:slideViewPr>
    <p:cSldViewPr snapToGrid="0">
      <p:cViewPr varScale="1">
        <p:scale>
          <a:sx n="52" d="100"/>
          <a:sy n="52" d="100"/>
        </p:scale>
        <p:origin x="-725" y="-1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253805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 xmlns:p14="http://schemas.microsoft.com/office/powerpoint/2010/main" val="200087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11</a:t>
            </a:fld>
            <a:endParaRPr/>
          </a:p>
        </p:txBody>
      </p:sp>
    </p:spTree>
    <p:extLst>
      <p:ext uri="{BB962C8B-B14F-4D97-AF65-F5344CB8AC3E}">
        <p14:creationId xmlns="" xmlns:p14="http://schemas.microsoft.com/office/powerpoint/2010/main" val="223654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12</a:t>
            </a:fld>
            <a:endParaRPr/>
          </a:p>
        </p:txBody>
      </p:sp>
    </p:spTree>
    <p:extLst>
      <p:ext uri="{BB962C8B-B14F-4D97-AF65-F5344CB8AC3E}">
        <p14:creationId xmlns="" xmlns:p14="http://schemas.microsoft.com/office/powerpoint/2010/main" val="1137200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13</a:t>
            </a:fld>
            <a:endParaRPr/>
          </a:p>
        </p:txBody>
      </p:sp>
    </p:spTree>
    <p:extLst>
      <p:ext uri="{BB962C8B-B14F-4D97-AF65-F5344CB8AC3E}">
        <p14:creationId xmlns="" xmlns:p14="http://schemas.microsoft.com/office/powerpoint/2010/main" val="286152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 xmlns:p14="http://schemas.microsoft.com/office/powerpoint/2010/main" val="330965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15</a:t>
            </a:fld>
            <a:endParaRPr/>
          </a:p>
        </p:txBody>
      </p:sp>
    </p:spTree>
    <p:extLst>
      <p:ext uri="{BB962C8B-B14F-4D97-AF65-F5344CB8AC3E}">
        <p14:creationId xmlns="" xmlns:p14="http://schemas.microsoft.com/office/powerpoint/2010/main" val="1438013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16</a:t>
            </a:fld>
            <a:endParaRPr/>
          </a:p>
        </p:txBody>
      </p:sp>
    </p:spTree>
    <p:extLst>
      <p:ext uri="{BB962C8B-B14F-4D97-AF65-F5344CB8AC3E}">
        <p14:creationId xmlns="" xmlns:p14="http://schemas.microsoft.com/office/powerpoint/2010/main" val="236370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17</a:t>
            </a:fld>
            <a:endParaRPr/>
          </a:p>
        </p:txBody>
      </p:sp>
    </p:spTree>
    <p:extLst>
      <p:ext uri="{BB962C8B-B14F-4D97-AF65-F5344CB8AC3E}">
        <p14:creationId xmlns="" xmlns:p14="http://schemas.microsoft.com/office/powerpoint/2010/main" val="223654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399753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19</a:t>
            </a:fld>
            <a:endParaRPr/>
          </a:p>
        </p:txBody>
      </p:sp>
    </p:spTree>
    <p:extLst>
      <p:ext uri="{BB962C8B-B14F-4D97-AF65-F5344CB8AC3E}">
        <p14:creationId xmlns="" xmlns:p14="http://schemas.microsoft.com/office/powerpoint/2010/main" val="302955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46967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20</a:t>
            </a:fld>
            <a:endParaRPr/>
          </a:p>
        </p:txBody>
      </p:sp>
    </p:spTree>
    <p:extLst>
      <p:ext uri="{BB962C8B-B14F-4D97-AF65-F5344CB8AC3E}">
        <p14:creationId xmlns="" xmlns:p14="http://schemas.microsoft.com/office/powerpoint/2010/main" val="495571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fontAlgn="base"/>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21</a:t>
            </a:fld>
            <a:endParaRPr/>
          </a:p>
        </p:txBody>
      </p:sp>
    </p:spTree>
    <p:extLst>
      <p:ext uri="{BB962C8B-B14F-4D97-AF65-F5344CB8AC3E}">
        <p14:creationId xmlns="" xmlns:p14="http://schemas.microsoft.com/office/powerpoint/2010/main" val="3464197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22</a:t>
            </a:fld>
            <a:endParaRPr/>
          </a:p>
        </p:txBody>
      </p:sp>
    </p:spTree>
    <p:extLst>
      <p:ext uri="{BB962C8B-B14F-4D97-AF65-F5344CB8AC3E}">
        <p14:creationId xmlns="" xmlns:p14="http://schemas.microsoft.com/office/powerpoint/2010/main" val="1417882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 xmlns:p14="http://schemas.microsoft.com/office/powerpoint/2010/main" val="253805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extLst>
      <p:ext uri="{BB962C8B-B14F-4D97-AF65-F5344CB8AC3E}">
        <p14:creationId xmlns="" xmlns:p14="http://schemas.microsoft.com/office/powerpoint/2010/main" val="1488391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395819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a:ea typeface="Calibri"/>
                <a:cs typeface="Calibri"/>
                <a:sym typeface="Calibri"/>
              </a:rPr>
              <a:t>After Jesus was baptized, he went out into the desert to pray. </a:t>
            </a: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 xmlns:p14="http://schemas.microsoft.com/office/powerpoint/2010/main" val="35666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He stayed there a long time (40</a:t>
            </a:r>
            <a:r>
              <a:rPr lang="en-US" sz="1200" b="0" i="0" u="none" strike="noStrike" cap="none" baseline="0" dirty="0" smtClean="0">
                <a:solidFill>
                  <a:schemeClr val="dk1"/>
                </a:solidFill>
                <a:latin typeface="Calibri"/>
                <a:ea typeface="Calibri"/>
                <a:cs typeface="Calibri"/>
                <a:sym typeface="Calibri"/>
              </a:rPr>
              <a:t> days)</a:t>
            </a:r>
            <a:r>
              <a:rPr lang="en-US" sz="1200" b="0" i="0" u="none" strike="noStrike" cap="none" dirty="0" smtClean="0">
                <a:solidFill>
                  <a:schemeClr val="dk1"/>
                </a:solidFill>
                <a:latin typeface="Calibri"/>
                <a:ea typeface="Calibri"/>
                <a:cs typeface="Calibri"/>
                <a:sym typeface="Calibri"/>
              </a:rPr>
              <a:t> and got very hungry. He had not eaten anything because He was trying to listen to God and do what he said.</a:t>
            </a:r>
            <a:endParaRPr lang="en-US" dirty="0" smtClean="0"/>
          </a:p>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 xmlns:p14="http://schemas.microsoft.com/office/powerpoint/2010/main" val="79874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 xmlns:p14="http://schemas.microsoft.com/office/powerpoint/2010/main" val="193094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 xmlns:p14="http://schemas.microsoft.com/office/powerpoint/2010/main" val="232878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9</a:t>
            </a:fld>
            <a:endParaRPr/>
          </a:p>
        </p:txBody>
      </p:sp>
    </p:spTree>
    <p:extLst>
      <p:ext uri="{BB962C8B-B14F-4D97-AF65-F5344CB8AC3E}">
        <p14:creationId xmlns="" xmlns:p14="http://schemas.microsoft.com/office/powerpoint/2010/main" val="220998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1</a:t>
            </a:r>
            <a:r>
              <a:rPr lang="en-US" sz="3000" b="1" baseline="30000" dirty="0" smtClean="0">
                <a:solidFill>
                  <a:srgbClr val="FFFFFF"/>
                </a:solidFill>
              </a:rPr>
              <a:t>st</a:t>
            </a:r>
            <a:r>
              <a:rPr lang="en-US" sz="3000" b="1" dirty="0" smtClean="0">
                <a:solidFill>
                  <a:srgbClr val="FFFFFF"/>
                </a:solidFill>
              </a:rPr>
              <a:t> Sunday</a:t>
            </a:r>
            <a:r>
              <a:rPr lang="en-US" sz="3000" b="1" i="0" u="none" strike="noStrike" cap="none" dirty="0" smtClean="0">
                <a:solidFill>
                  <a:srgbClr val="FFFFFF"/>
                </a:solidFill>
                <a:latin typeface="Arial"/>
                <a:ea typeface="Arial"/>
                <a:cs typeface="Arial"/>
                <a:sym typeface="Arial"/>
              </a:rPr>
              <a:t> of Lent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62582" y="1223914"/>
            <a:ext cx="1214400" cy="857400"/>
          </a:xfrm>
          <a:prstGeom prst="rect">
            <a:avLst/>
          </a:prstGeom>
          <a:solidFill>
            <a:schemeClr val="tx2">
              <a:lumMod val="2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chemeClr val="lt1"/>
                </a:solidFill>
                <a:latin typeface="Arial Black"/>
                <a:ea typeface="Arial Black"/>
                <a:cs typeface="Arial Black"/>
                <a:sym typeface="Arial Black"/>
              </a:rPr>
              <a:t>6</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45339" y="2521773"/>
            <a:ext cx="5568416" cy="6463308"/>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“I will give you all this power and all this wealth,” the Devil told him. </a:t>
            </a:r>
          </a:p>
          <a:p>
            <a:pPr lvl="0">
              <a:buClr>
                <a:schemeClr val="dk1"/>
              </a:buClr>
              <a:buSzPts val="1100"/>
            </a:pPr>
            <a:endParaRPr lang="en-US" sz="4200" dirty="0" smtClean="0">
              <a:solidFill>
                <a:schemeClr val="bg1"/>
              </a:solidFill>
              <a:latin typeface="Arial Black" pitchFamily="34" charset="0"/>
            </a:endParaRPr>
          </a:p>
          <a:p>
            <a:pPr lvl="0">
              <a:buClr>
                <a:schemeClr val="dk1"/>
              </a:buClr>
              <a:buSzPts val="1100"/>
            </a:pPr>
            <a:r>
              <a:rPr lang="en-US" sz="4200" dirty="0" smtClean="0">
                <a:solidFill>
                  <a:schemeClr val="bg1"/>
                </a:solidFill>
                <a:latin typeface="Arial Black" pitchFamily="34" charset="0"/>
              </a:rPr>
              <a:t>“It has all been handed over to me, and I can give it to anyone I choose. </a:t>
            </a:r>
            <a:endParaRPr sz="4200" dirty="0">
              <a:solidFill>
                <a:schemeClr val="bg1"/>
              </a:solidFill>
              <a:latin typeface="Arial Black" pitchFamily="34" charset="0"/>
              <a:ea typeface="Arial Black"/>
              <a:cs typeface="Arial Black"/>
              <a:sym typeface="Arial Black"/>
            </a:endParaRPr>
          </a:p>
        </p:txBody>
      </p:sp>
      <p:pic>
        <p:nvPicPr>
          <p:cNvPr id="30722" name="Picture 2" descr="Jesus Tempted By Satan Stock Photo - Download Image Now - iStock"/>
          <p:cNvPicPr>
            <a:picLocks noChangeAspect="1" noChangeArrowheads="1"/>
          </p:cNvPicPr>
          <p:nvPr/>
        </p:nvPicPr>
        <p:blipFill>
          <a:blip r:embed="rId3"/>
          <a:srcRect/>
          <a:stretch>
            <a:fillRect/>
          </a:stretch>
        </p:blipFill>
        <p:spPr bwMode="auto">
          <a:xfrm>
            <a:off x="8184739" y="1357254"/>
            <a:ext cx="8938140" cy="7418037"/>
          </a:xfrm>
          <a:prstGeom prst="rect">
            <a:avLst/>
          </a:prstGeom>
          <a:noFill/>
        </p:spPr>
      </p:pic>
    </p:spTree>
    <p:extLst>
      <p:ext uri="{BB962C8B-B14F-4D97-AF65-F5344CB8AC3E}">
        <p14:creationId xmlns="" xmlns:p14="http://schemas.microsoft.com/office/powerpoint/2010/main" val="79682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201833" y="2206080"/>
            <a:ext cx="1214400" cy="8574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chemeClr val="lt1"/>
                </a:solidFill>
                <a:latin typeface="Arial Black"/>
                <a:ea typeface="Arial Black"/>
                <a:cs typeface="Arial Black"/>
                <a:sym typeface="Arial Black"/>
              </a:rPr>
              <a:t>7</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72337" y="3571374"/>
            <a:ext cx="5479185" cy="1938992"/>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All this will be yours, then, if you worship me.”</a:t>
            </a:r>
            <a:endParaRPr sz="4200" dirty="0">
              <a:solidFill>
                <a:schemeClr val="bg1"/>
              </a:solidFill>
              <a:latin typeface="Arial Black" pitchFamily="34" charset="0"/>
              <a:ea typeface="Arial Black"/>
              <a:cs typeface="Arial Black"/>
              <a:sym typeface="Arial Black"/>
            </a:endParaRPr>
          </a:p>
        </p:txBody>
      </p:sp>
      <p:sp>
        <p:nvSpPr>
          <p:cNvPr id="28674" name="AutoShape 2"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jesus is tempted - Clip Art 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8" name="Picture 6" descr="The Temptation of Jesus - YouTube"/>
          <p:cNvPicPr>
            <a:picLocks noChangeAspect="1" noChangeArrowheads="1"/>
          </p:cNvPicPr>
          <p:nvPr/>
        </p:nvPicPr>
        <p:blipFill>
          <a:blip r:embed="rId3"/>
          <a:srcRect/>
          <a:stretch>
            <a:fillRect/>
          </a:stretch>
        </p:blipFill>
        <p:spPr bwMode="auto">
          <a:xfrm>
            <a:off x="7576505" y="1221729"/>
            <a:ext cx="9177747" cy="7671547"/>
          </a:xfrm>
          <a:prstGeom prst="rect">
            <a:avLst/>
          </a:prstGeom>
          <a:noFill/>
        </p:spPr>
      </p:pic>
    </p:spTree>
    <p:extLst>
      <p:ext uri="{BB962C8B-B14F-4D97-AF65-F5344CB8AC3E}">
        <p14:creationId xmlns="" xmlns:p14="http://schemas.microsoft.com/office/powerpoint/2010/main" val="1425390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9D3E"/>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1071137" y="3318521"/>
            <a:ext cx="5830515" cy="3877985"/>
          </a:xfrm>
          <a:prstGeom prst="rect">
            <a:avLst/>
          </a:prstGeom>
          <a:noFill/>
          <a:ln>
            <a:noFill/>
          </a:ln>
        </p:spPr>
        <p:txBody>
          <a:bodyPr spcFirstLastPara="1" wrap="square" lIns="0" tIns="0" rIns="0" bIns="0" anchor="t" anchorCtr="0">
            <a:spAutoFit/>
          </a:bodyPr>
          <a:lstStyle/>
          <a:p>
            <a:pPr lvl="0">
              <a:buSzPts val="4400"/>
            </a:pPr>
            <a:r>
              <a:rPr lang="en-US" sz="4200" dirty="0" smtClean="0">
                <a:solidFill>
                  <a:schemeClr val="bg1"/>
                </a:solidFill>
                <a:latin typeface="Arial Black" pitchFamily="34" charset="0"/>
                <a:ea typeface="Arial Black"/>
                <a:cs typeface="Arial Black"/>
                <a:sym typeface="Arial Black"/>
              </a:rPr>
              <a:t>Jesus answered,</a:t>
            </a:r>
          </a:p>
          <a:p>
            <a:pPr lvl="0">
              <a:buSzPts val="4400"/>
            </a:pPr>
            <a:r>
              <a:rPr lang="en-US" sz="4200" dirty="0" smtClean="0">
                <a:solidFill>
                  <a:schemeClr val="bg1"/>
                </a:solidFill>
                <a:latin typeface="Arial Black" pitchFamily="34" charset="0"/>
                <a:ea typeface="Arial Black"/>
                <a:cs typeface="Arial Black"/>
                <a:sym typeface="Arial Black"/>
              </a:rPr>
              <a:t> </a:t>
            </a:r>
          </a:p>
          <a:p>
            <a:pPr lvl="0">
              <a:buSzPts val="4400"/>
            </a:pPr>
            <a:r>
              <a:rPr lang="en-US" sz="4200" dirty="0" smtClean="0">
                <a:solidFill>
                  <a:schemeClr val="bg1"/>
                </a:solidFill>
                <a:latin typeface="Arial Black" pitchFamily="34" charset="0"/>
                <a:ea typeface="Arial Black"/>
                <a:cs typeface="Arial Black"/>
                <a:sym typeface="Arial Black"/>
              </a:rPr>
              <a:t>“The scripture says, ‘Worship the Lord your God and serve only him!’”</a:t>
            </a:r>
            <a:endParaRPr sz="42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1016253" y="1887926"/>
            <a:ext cx="1285800" cy="769441"/>
          </a:xfrm>
          <a:prstGeom prst="rect">
            <a:avLst/>
          </a:prstGeom>
          <a:solidFill>
            <a:srgbClr val="4A361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8</a:t>
            </a:r>
            <a:endParaRPr sz="5000" b="1" i="0" u="none" strike="noStrike" cap="none" dirty="0">
              <a:solidFill>
                <a:srgbClr val="FFFFFF"/>
              </a:solidFill>
              <a:latin typeface="Arial Black"/>
              <a:ea typeface="Arial Black"/>
              <a:cs typeface="Arial Black"/>
              <a:sym typeface="Arial Black"/>
            </a:endParaRPr>
          </a:p>
        </p:txBody>
      </p:sp>
      <p:pic>
        <p:nvPicPr>
          <p:cNvPr id="26626" name="Picture 2" descr="Free Praise BE TO God Clipart in AI, SVG, EPS or PSD"/>
          <p:cNvPicPr>
            <a:picLocks noChangeAspect="1" noChangeArrowheads="1"/>
          </p:cNvPicPr>
          <p:nvPr/>
        </p:nvPicPr>
        <p:blipFill>
          <a:blip r:embed="rId3"/>
          <a:srcRect l="11995" t="7623" r="9250" b="10529"/>
          <a:stretch>
            <a:fillRect/>
          </a:stretch>
        </p:blipFill>
        <p:spPr bwMode="auto">
          <a:xfrm>
            <a:off x="1388497" y="1283109"/>
            <a:ext cx="8537169" cy="7713406"/>
          </a:xfrm>
          <a:prstGeom prst="rect">
            <a:avLst/>
          </a:prstGeom>
          <a:noFill/>
        </p:spPr>
      </p:pic>
    </p:spTree>
    <p:extLst>
      <p:ext uri="{BB962C8B-B14F-4D97-AF65-F5344CB8AC3E}">
        <p14:creationId xmlns="" xmlns:p14="http://schemas.microsoft.com/office/powerpoint/2010/main" val="42143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3312"/>
        </a:solidFill>
        <a:effectLst/>
      </p:bgPr>
    </p:bg>
    <p:spTree>
      <p:nvGrpSpPr>
        <p:cNvPr id="1" name="Shape 146"/>
        <p:cNvGrpSpPr/>
        <p:nvPr/>
      </p:nvGrpSpPr>
      <p:grpSpPr>
        <a:xfrm>
          <a:off x="0" y="0"/>
          <a:ext cx="0" cy="0"/>
          <a:chOff x="0" y="0"/>
          <a:chExt cx="0" cy="0"/>
        </a:xfrm>
      </p:grpSpPr>
      <p:sp>
        <p:nvSpPr>
          <p:cNvPr id="147" name="Google Shape;147;p7"/>
          <p:cNvSpPr/>
          <p:nvPr/>
        </p:nvSpPr>
        <p:spPr>
          <a:xfrm>
            <a:off x="10914019" y="1401455"/>
            <a:ext cx="1214400" cy="857400"/>
          </a:xfrm>
          <a:prstGeom prst="rect">
            <a:avLst/>
          </a:prstGeom>
          <a:solidFill>
            <a:srgbClr val="552B1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9</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987760" y="2423426"/>
            <a:ext cx="5929313" cy="5816977"/>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Then the Devil took him to Jerusalem and set him on the highest point of the Temple, and said to him, “If you are God's Son, throw yourself down from here.</a:t>
            </a:r>
            <a:endParaRPr sz="4200" dirty="0">
              <a:solidFill>
                <a:schemeClr val="bg1"/>
              </a:solidFill>
              <a:latin typeface="Arial Black" pitchFamily="34" charset="0"/>
              <a:ea typeface="Arial Black"/>
              <a:cs typeface="Arial Black"/>
              <a:sym typeface="Arial Black"/>
            </a:endParaRPr>
          </a:p>
        </p:txBody>
      </p:sp>
      <p:pic>
        <p:nvPicPr>
          <p:cNvPr id="5" name="Picture 2" descr="Temptation of Jesus"/>
          <p:cNvPicPr>
            <a:picLocks noChangeAspect="1" noChangeArrowheads="1"/>
          </p:cNvPicPr>
          <p:nvPr/>
        </p:nvPicPr>
        <p:blipFill>
          <a:blip r:embed="rId3"/>
          <a:srcRect/>
          <a:stretch>
            <a:fillRect/>
          </a:stretch>
        </p:blipFill>
        <p:spPr bwMode="auto">
          <a:xfrm>
            <a:off x="2072865" y="1213617"/>
            <a:ext cx="7911793" cy="7911795"/>
          </a:xfrm>
          <a:prstGeom prst="rect">
            <a:avLst/>
          </a:prstGeom>
          <a:noFill/>
        </p:spPr>
      </p:pic>
    </p:spTree>
    <p:extLst>
      <p:ext uri="{BB962C8B-B14F-4D97-AF65-F5344CB8AC3E}">
        <p14:creationId xmlns="" xmlns:p14="http://schemas.microsoft.com/office/powerpoint/2010/main" val="262696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9D9C"/>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2253444" y="866735"/>
            <a:ext cx="15518362" cy="1292662"/>
          </a:xfrm>
          <a:prstGeom prst="rect">
            <a:avLst/>
          </a:prstGeom>
          <a:noFill/>
          <a:ln>
            <a:noFill/>
          </a:ln>
        </p:spPr>
        <p:txBody>
          <a:bodyPr spcFirstLastPara="1" wrap="square" lIns="0" tIns="0" rIns="0" bIns="0" anchor="t" anchorCtr="0">
            <a:spAutoFit/>
          </a:bodyPr>
          <a:lstStyle/>
          <a:p>
            <a:pPr lvl="0">
              <a:buSzPts val="4400"/>
            </a:pPr>
            <a:r>
              <a:rPr lang="en-US" sz="4200" dirty="0" smtClean="0">
                <a:solidFill>
                  <a:schemeClr val="bg1"/>
                </a:solidFill>
                <a:latin typeface="Arial Black" pitchFamily="34" charset="0"/>
                <a:ea typeface="Arial Black"/>
                <a:cs typeface="Arial Black"/>
                <a:sym typeface="Arial Black"/>
              </a:rPr>
              <a:t>For the scripture says, </a:t>
            </a:r>
            <a:endParaRPr lang="en-US" sz="4200" dirty="0" smtClean="0">
              <a:solidFill>
                <a:schemeClr val="bg1"/>
              </a:solidFill>
              <a:latin typeface="Arial Black" pitchFamily="34" charset="0"/>
              <a:ea typeface="Arial Black"/>
              <a:cs typeface="Arial Black"/>
              <a:sym typeface="Arial Black"/>
            </a:endParaRPr>
          </a:p>
          <a:p>
            <a:pPr lvl="0">
              <a:buSzPts val="4400"/>
            </a:pPr>
            <a:r>
              <a:rPr lang="en-US" sz="4200" dirty="0" smtClean="0">
                <a:solidFill>
                  <a:schemeClr val="bg1"/>
                </a:solidFill>
                <a:latin typeface="Arial Black" pitchFamily="34" charset="0"/>
                <a:ea typeface="Arial Black"/>
                <a:cs typeface="Arial Black"/>
                <a:sym typeface="Arial Black"/>
              </a:rPr>
              <a:t>‘</a:t>
            </a:r>
            <a:r>
              <a:rPr lang="en-US" sz="4200" dirty="0" smtClean="0">
                <a:solidFill>
                  <a:schemeClr val="bg1"/>
                </a:solidFill>
                <a:latin typeface="Arial Black" pitchFamily="34" charset="0"/>
                <a:ea typeface="Arial Black"/>
                <a:cs typeface="Arial Black"/>
                <a:sym typeface="Arial Black"/>
              </a:rPr>
              <a:t>God will order his angels to take good care of you.’ </a:t>
            </a:r>
            <a:endParaRPr sz="42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767084" y="920604"/>
            <a:ext cx="1285800" cy="769441"/>
          </a:xfrm>
          <a:prstGeom prst="rect">
            <a:avLst/>
          </a:prstGeom>
          <a:solidFill>
            <a:schemeClr val="bg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10</a:t>
            </a:r>
            <a:endParaRPr sz="5000" b="1" i="0" u="none" strike="noStrike" cap="none" dirty="0">
              <a:solidFill>
                <a:srgbClr val="FFFFFF"/>
              </a:solidFill>
              <a:latin typeface="Arial Black"/>
              <a:ea typeface="Arial Black"/>
              <a:cs typeface="Arial Black"/>
              <a:sym typeface="Arial Black"/>
            </a:endParaRPr>
          </a:p>
        </p:txBody>
      </p:sp>
      <p:pic>
        <p:nvPicPr>
          <p:cNvPr id="22530" name="Picture 2" descr="FreeBibleimages :: Jesus is tempted in the wilderness :: Jesus faces  temptation by Satan (Matthew 4:1-11, Luke 4:1-14)"/>
          <p:cNvPicPr>
            <a:picLocks noChangeAspect="1" noChangeArrowheads="1"/>
          </p:cNvPicPr>
          <p:nvPr/>
        </p:nvPicPr>
        <p:blipFill>
          <a:blip r:embed="rId3"/>
          <a:srcRect/>
          <a:stretch>
            <a:fillRect/>
          </a:stretch>
        </p:blipFill>
        <p:spPr bwMode="auto">
          <a:xfrm>
            <a:off x="1578077" y="2532244"/>
            <a:ext cx="14822129" cy="6985383"/>
          </a:xfrm>
          <a:prstGeom prst="rect">
            <a:avLst/>
          </a:prstGeom>
          <a:noFill/>
        </p:spPr>
      </p:pic>
    </p:spTree>
    <p:extLst>
      <p:ext uri="{BB962C8B-B14F-4D97-AF65-F5344CB8AC3E}">
        <p14:creationId xmlns="" xmlns:p14="http://schemas.microsoft.com/office/powerpoint/2010/main" val="255126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818375" y="1040957"/>
            <a:ext cx="1214400" cy="857400"/>
          </a:xfrm>
          <a:prstGeom prst="rect">
            <a:avLst/>
          </a:prstGeom>
          <a:solidFill>
            <a:srgbClr val="60DAC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11</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818375" y="2142623"/>
            <a:ext cx="4810900" cy="5170646"/>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It also says, ‘They will hold you up with their hands so that not even your feet will be hurt on the stones.’”</a:t>
            </a:r>
            <a:endParaRPr sz="4200" dirty="0">
              <a:solidFill>
                <a:schemeClr val="bg1"/>
              </a:solidFill>
              <a:latin typeface="Arial Black" pitchFamily="34" charset="0"/>
              <a:ea typeface="Arial Black"/>
              <a:cs typeface="Arial Black"/>
              <a:sym typeface="Arial Black"/>
            </a:endParaRPr>
          </a:p>
        </p:txBody>
      </p:sp>
      <p:pic>
        <p:nvPicPr>
          <p:cNvPr id="4" name="Picture 2" descr="English: unfoldingWord® Open Bible Stories - 25.html"/>
          <p:cNvPicPr>
            <a:picLocks noChangeAspect="1" noChangeArrowheads="1"/>
          </p:cNvPicPr>
          <p:nvPr/>
        </p:nvPicPr>
        <p:blipFill>
          <a:blip r:embed="rId3"/>
          <a:srcRect/>
          <a:stretch>
            <a:fillRect/>
          </a:stretch>
        </p:blipFill>
        <p:spPr bwMode="auto">
          <a:xfrm>
            <a:off x="6349898" y="973391"/>
            <a:ext cx="10687572" cy="7993625"/>
          </a:xfrm>
          <a:prstGeom prst="rect">
            <a:avLst/>
          </a:prstGeom>
          <a:noFill/>
        </p:spPr>
      </p:pic>
    </p:spTree>
    <p:extLst>
      <p:ext uri="{BB962C8B-B14F-4D97-AF65-F5344CB8AC3E}">
        <p14:creationId xmlns="" xmlns:p14="http://schemas.microsoft.com/office/powerpoint/2010/main" val="410852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2A6B6"/>
        </a:solidFill>
        <a:effectLst/>
      </p:bgPr>
    </p:bg>
    <p:spTree>
      <p:nvGrpSpPr>
        <p:cNvPr id="1" name="Shape 146"/>
        <p:cNvGrpSpPr/>
        <p:nvPr/>
      </p:nvGrpSpPr>
      <p:grpSpPr>
        <a:xfrm>
          <a:off x="0" y="0"/>
          <a:ext cx="0" cy="0"/>
          <a:chOff x="0" y="0"/>
          <a:chExt cx="0" cy="0"/>
        </a:xfrm>
      </p:grpSpPr>
      <p:sp>
        <p:nvSpPr>
          <p:cNvPr id="147" name="Google Shape;147;p7"/>
          <p:cNvSpPr/>
          <p:nvPr/>
        </p:nvSpPr>
        <p:spPr>
          <a:xfrm>
            <a:off x="12831309" y="1770164"/>
            <a:ext cx="1214400" cy="857400"/>
          </a:xfrm>
          <a:prstGeom prst="rect">
            <a:avLst/>
          </a:prstGeom>
          <a:solidFill>
            <a:schemeClr val="accent3">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12</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2846058" y="3013361"/>
            <a:ext cx="3790123" cy="5170646"/>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But </a:t>
            </a:r>
            <a:r>
              <a:rPr lang="en-US" sz="4200" dirty="0" smtClean="0">
                <a:solidFill>
                  <a:schemeClr val="bg1"/>
                </a:solidFill>
                <a:latin typeface="Arial Black" pitchFamily="34" charset="0"/>
              </a:rPr>
              <a:t>Jesus answered, “The scripture says, ‘Do not put the Lord your God to </a:t>
            </a:r>
            <a:r>
              <a:rPr lang="en-US" sz="4200" dirty="0" smtClean="0">
                <a:solidFill>
                  <a:schemeClr val="bg1"/>
                </a:solidFill>
                <a:latin typeface="Arial Black" pitchFamily="34" charset="0"/>
              </a:rPr>
              <a:t>the </a:t>
            </a:r>
            <a:r>
              <a:rPr lang="en-US" sz="4200" dirty="0" smtClean="0">
                <a:solidFill>
                  <a:schemeClr val="bg1"/>
                </a:solidFill>
                <a:latin typeface="Arial Black" pitchFamily="34" charset="0"/>
              </a:rPr>
              <a:t>test.’”</a:t>
            </a:r>
            <a:endParaRPr sz="4200" dirty="0">
              <a:solidFill>
                <a:schemeClr val="bg1"/>
              </a:solidFill>
              <a:latin typeface="Arial Black" pitchFamily="34" charset="0"/>
              <a:ea typeface="Arial Black"/>
              <a:cs typeface="Arial Black"/>
              <a:sym typeface="Arial Black"/>
            </a:endParaRPr>
          </a:p>
        </p:txBody>
      </p:sp>
      <p:pic>
        <p:nvPicPr>
          <p:cNvPr id="18436" name="Picture 4" descr="The 3 Temptations of Christ and What They Teach Us | LDS Daily"/>
          <p:cNvPicPr>
            <a:picLocks noChangeAspect="1" noChangeArrowheads="1"/>
          </p:cNvPicPr>
          <p:nvPr/>
        </p:nvPicPr>
        <p:blipFill>
          <a:blip r:embed="rId3"/>
          <a:srcRect/>
          <a:stretch>
            <a:fillRect/>
          </a:stretch>
        </p:blipFill>
        <p:spPr bwMode="auto">
          <a:xfrm>
            <a:off x="1453433" y="1126253"/>
            <a:ext cx="10433766" cy="7944004"/>
          </a:xfrm>
          <a:prstGeom prst="rect">
            <a:avLst/>
          </a:prstGeom>
          <a:noFill/>
        </p:spPr>
      </p:pic>
    </p:spTree>
    <p:extLst>
      <p:ext uri="{BB962C8B-B14F-4D97-AF65-F5344CB8AC3E}">
        <p14:creationId xmlns="" xmlns:p14="http://schemas.microsoft.com/office/powerpoint/2010/main" val="334948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6"/>
        <p:cNvGrpSpPr/>
        <p:nvPr/>
      </p:nvGrpSpPr>
      <p:grpSpPr>
        <a:xfrm>
          <a:off x="0" y="0"/>
          <a:ext cx="0" cy="0"/>
          <a:chOff x="0" y="0"/>
          <a:chExt cx="0" cy="0"/>
        </a:xfrm>
      </p:grpSpPr>
      <p:sp>
        <p:nvSpPr>
          <p:cNvPr id="147" name="Google Shape;147;p7"/>
          <p:cNvSpPr/>
          <p:nvPr/>
        </p:nvSpPr>
        <p:spPr>
          <a:xfrm>
            <a:off x="1216582" y="2029099"/>
            <a:ext cx="1214400" cy="857400"/>
          </a:xfrm>
          <a:prstGeom prst="rect">
            <a:avLst/>
          </a:prstGeom>
          <a:solidFill>
            <a:schemeClr val="bg2">
              <a:lumMod val="20000"/>
              <a:lumOff val="8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13</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28092" y="3409141"/>
            <a:ext cx="4868050" cy="3877985"/>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When the Devil finished tempting Jesus in every way, he left him for a while.</a:t>
            </a:r>
            <a:endParaRPr sz="4200" dirty="0">
              <a:solidFill>
                <a:schemeClr val="bg1"/>
              </a:solidFill>
              <a:latin typeface="Arial Black" pitchFamily="34" charset="0"/>
              <a:ea typeface="Arial Black"/>
              <a:cs typeface="Arial Black"/>
              <a:sym typeface="Arial Black"/>
            </a:endParaRPr>
          </a:p>
        </p:txBody>
      </p:sp>
      <p:pic>
        <p:nvPicPr>
          <p:cNvPr id="16386" name="Picture 2" descr="English: unfoldingWord® Open Bible Stories - 25.html"/>
          <p:cNvPicPr>
            <a:picLocks noChangeAspect="1" noChangeArrowheads="1"/>
          </p:cNvPicPr>
          <p:nvPr/>
        </p:nvPicPr>
        <p:blipFill>
          <a:blip r:embed="rId3"/>
          <a:srcRect/>
          <a:stretch>
            <a:fillRect/>
          </a:stretch>
        </p:blipFill>
        <p:spPr bwMode="auto">
          <a:xfrm>
            <a:off x="7713407" y="1480420"/>
            <a:ext cx="9173496" cy="7280122"/>
          </a:xfrm>
          <a:prstGeom prst="rect">
            <a:avLst/>
          </a:prstGeom>
          <a:noFill/>
        </p:spPr>
      </p:pic>
    </p:spTree>
    <p:extLst>
      <p:ext uri="{BB962C8B-B14F-4D97-AF65-F5344CB8AC3E}">
        <p14:creationId xmlns="" xmlns:p14="http://schemas.microsoft.com/office/powerpoint/2010/main" val="1425390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xmlns=""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xmlns=""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767477" y="1841552"/>
            <a:ext cx="15839206" cy="7848302"/>
          </a:xfrm>
          <a:prstGeom prst="rect">
            <a:avLst/>
          </a:prstGeom>
          <a:noFill/>
          <a:ln>
            <a:noFill/>
          </a:ln>
        </p:spPr>
        <p:txBody>
          <a:bodyPr spcFirstLastPara="1" wrap="square" lIns="0" tIns="0" rIns="0" bIns="0" anchor="t" anchorCtr="0">
            <a:spAutoFit/>
          </a:bodyPr>
          <a:lstStyle/>
          <a:p>
            <a:pPr algn="just"/>
            <a:r>
              <a:rPr lang="en-US" sz="3000" b="1" dirty="0" smtClean="0">
                <a:solidFill>
                  <a:schemeClr val="bg1"/>
                </a:solidFill>
                <a:latin typeface="+mj-lt"/>
              </a:rPr>
              <a:t>This week, Jesus is tempted by Satan in the desert. But instead of giving in, Jesus tells Satan to go </a:t>
            </a:r>
            <a:r>
              <a:rPr lang="en-US" sz="3000" b="1" dirty="0" smtClean="0">
                <a:solidFill>
                  <a:schemeClr val="bg1"/>
                </a:solidFill>
                <a:latin typeface="+mj-lt"/>
              </a:rPr>
              <a:t>away. Satan </a:t>
            </a:r>
            <a:r>
              <a:rPr lang="en-US" sz="3000" b="1" dirty="0" smtClean="0">
                <a:solidFill>
                  <a:schemeClr val="bg1"/>
                </a:solidFill>
                <a:latin typeface="+mj-lt"/>
              </a:rPr>
              <a:t>tempted Jesus three times. </a:t>
            </a:r>
            <a:r>
              <a:rPr lang="en-US" sz="3000" b="1" dirty="0" smtClean="0">
                <a:solidFill>
                  <a:schemeClr val="bg1"/>
                </a:solidFill>
                <a:latin typeface="+mj-lt"/>
              </a:rPr>
              <a:t>Satan used </a:t>
            </a:r>
            <a:r>
              <a:rPr lang="en-US" sz="3000" b="1" dirty="0" smtClean="0">
                <a:solidFill>
                  <a:schemeClr val="bg1"/>
                </a:solidFill>
                <a:latin typeface="+mj-lt"/>
              </a:rPr>
              <a:t>three things </a:t>
            </a:r>
            <a:r>
              <a:rPr lang="en-US" sz="3000" b="1" dirty="0" smtClean="0">
                <a:solidFill>
                  <a:schemeClr val="bg1"/>
                </a:solidFill>
                <a:latin typeface="+mj-lt"/>
              </a:rPr>
              <a:t>to tempt Jesus:</a:t>
            </a:r>
            <a:endParaRPr lang="en-US" sz="3000" b="1" dirty="0" smtClean="0">
              <a:solidFill>
                <a:schemeClr val="bg1"/>
              </a:solidFill>
              <a:latin typeface="+mj-lt"/>
            </a:endParaRPr>
          </a:p>
          <a:p>
            <a:pPr algn="just"/>
            <a:endParaRPr lang="en-US" sz="3000" b="1" dirty="0" smtClean="0">
              <a:solidFill>
                <a:schemeClr val="bg1"/>
              </a:solidFill>
              <a:latin typeface="+mj-lt"/>
            </a:endParaRPr>
          </a:p>
          <a:p>
            <a:pPr algn="just"/>
            <a:r>
              <a:rPr lang="en-US" sz="3000" b="1" dirty="0" smtClean="0">
                <a:solidFill>
                  <a:schemeClr val="bg1"/>
                </a:solidFill>
                <a:latin typeface="+mj-lt"/>
              </a:rPr>
              <a:t>1. He </a:t>
            </a:r>
            <a:r>
              <a:rPr lang="en-US" sz="3000" b="1" dirty="0" smtClean="0">
                <a:solidFill>
                  <a:schemeClr val="bg1"/>
                </a:solidFill>
                <a:latin typeface="+mj-lt"/>
              </a:rPr>
              <a:t>told Jesus to turn stones into bread for food.</a:t>
            </a:r>
          </a:p>
          <a:p>
            <a:pPr algn="just"/>
            <a:r>
              <a:rPr lang="en-US" sz="3000" b="1" dirty="0" smtClean="0">
                <a:solidFill>
                  <a:schemeClr val="bg1"/>
                </a:solidFill>
                <a:latin typeface="+mj-lt"/>
              </a:rPr>
              <a:t>2. He </a:t>
            </a:r>
            <a:r>
              <a:rPr lang="en-US" sz="3000" b="1" dirty="0" smtClean="0">
                <a:solidFill>
                  <a:schemeClr val="bg1"/>
                </a:solidFill>
                <a:latin typeface="+mj-lt"/>
              </a:rPr>
              <a:t>told Jesus to show off by jumping off the temple and letting angels catch Him.</a:t>
            </a:r>
          </a:p>
          <a:p>
            <a:pPr algn="just"/>
            <a:r>
              <a:rPr lang="en-US" sz="3000" b="1" dirty="0" smtClean="0">
                <a:solidFill>
                  <a:schemeClr val="bg1"/>
                </a:solidFill>
                <a:latin typeface="+mj-lt"/>
              </a:rPr>
              <a:t>3. And </a:t>
            </a:r>
            <a:r>
              <a:rPr lang="en-US" sz="3000" b="1" dirty="0" smtClean="0">
                <a:solidFill>
                  <a:schemeClr val="bg1"/>
                </a:solidFill>
                <a:latin typeface="+mj-lt"/>
              </a:rPr>
              <a:t>he offered Jesus all of the kingdoms of the world</a:t>
            </a:r>
            <a:r>
              <a:rPr lang="en-US" sz="3000" b="1" dirty="0" smtClean="0">
                <a:solidFill>
                  <a:schemeClr val="bg1"/>
                </a:solidFill>
                <a:latin typeface="+mj-lt"/>
              </a:rPr>
              <a:t>.</a:t>
            </a:r>
          </a:p>
          <a:p>
            <a:pPr algn="just"/>
            <a:endParaRPr lang="en-US" sz="3000" b="1" dirty="0" smtClean="0">
              <a:solidFill>
                <a:schemeClr val="bg1"/>
              </a:solidFill>
              <a:latin typeface="+mj-lt"/>
            </a:endParaRPr>
          </a:p>
          <a:p>
            <a:pPr algn="just"/>
            <a:endParaRPr lang="en-US" sz="3000" b="1" dirty="0" smtClean="0">
              <a:solidFill>
                <a:schemeClr val="bg1"/>
              </a:solidFill>
              <a:latin typeface="+mj-lt"/>
            </a:endParaRPr>
          </a:p>
          <a:p>
            <a:pPr algn="just"/>
            <a:r>
              <a:rPr lang="en-US" sz="3000" b="1" dirty="0" smtClean="0">
                <a:solidFill>
                  <a:schemeClr val="bg1"/>
                </a:solidFill>
                <a:latin typeface="+mj-lt"/>
              </a:rPr>
              <a:t>The </a:t>
            </a:r>
            <a:r>
              <a:rPr lang="en-US" sz="3000" b="1" dirty="0" smtClean="0">
                <a:solidFill>
                  <a:schemeClr val="bg1"/>
                </a:solidFill>
                <a:latin typeface="+mj-lt"/>
              </a:rPr>
              <a:t>devil tempted him with food, popularity, and power. He made it seem that everything would have been easier for Jesus if he’d just give in and take what Satan offered him. We know that he did not give in. Jesus relied on God’s word to stand up to these </a:t>
            </a:r>
            <a:r>
              <a:rPr lang="en-US" sz="3000" b="1" dirty="0" smtClean="0">
                <a:solidFill>
                  <a:schemeClr val="bg1"/>
                </a:solidFill>
                <a:latin typeface="+mj-lt"/>
              </a:rPr>
              <a:t>temptations</a:t>
            </a:r>
            <a:r>
              <a:rPr lang="en-US" sz="3000" b="1" dirty="0" smtClean="0">
                <a:solidFill>
                  <a:schemeClr val="bg1"/>
                </a:solidFill>
                <a:latin typeface="+mj-lt"/>
              </a:rPr>
              <a:t>. We are tempted all the time as well. God will help us resist temptation if we ask him for it. And just like Jesus, we can rely on his word, the Bible, to give us the power to make wise choices and do the right thing. T</a:t>
            </a:r>
            <a:r>
              <a:rPr lang="en-US" sz="3000" b="1" dirty="0" smtClean="0">
                <a:solidFill>
                  <a:schemeClr val="bg1"/>
                </a:solidFill>
                <a:latin typeface="+mj-lt"/>
              </a:rPr>
              <a:t>he </a:t>
            </a:r>
            <a:r>
              <a:rPr lang="en-US" sz="3000" b="1" dirty="0" smtClean="0">
                <a:solidFill>
                  <a:schemeClr val="bg1"/>
                </a:solidFill>
                <a:latin typeface="+mj-lt"/>
              </a:rPr>
              <a:t>best </a:t>
            </a:r>
            <a:r>
              <a:rPr lang="en-US" sz="3000" b="1" dirty="0" smtClean="0">
                <a:solidFill>
                  <a:schemeClr val="bg1"/>
                </a:solidFill>
                <a:latin typeface="+mj-lt"/>
              </a:rPr>
              <a:t>way that we can do </a:t>
            </a:r>
            <a:r>
              <a:rPr lang="en-US" sz="3000" b="1" dirty="0" smtClean="0">
                <a:solidFill>
                  <a:schemeClr val="bg1"/>
                </a:solidFill>
                <a:latin typeface="+mj-lt"/>
              </a:rPr>
              <a:t>to stand up against temptation is to be prepared by knowing God’s word. </a:t>
            </a:r>
          </a:p>
          <a:p>
            <a:pPr algn="just"/>
            <a:endParaRPr lang="en-US" sz="3000" b="1" dirty="0">
              <a:solidFill>
                <a:schemeClr val="bg1"/>
              </a:solidFill>
              <a:latin typeface="+mj-lt"/>
            </a:endParaRPr>
          </a:p>
        </p:txBody>
      </p:sp>
      <p:sp>
        <p:nvSpPr>
          <p:cNvPr id="109" name="Google Shape;109;gf389fad905_0_26"/>
          <p:cNvSpPr txBox="1"/>
          <p:nvPr/>
        </p:nvSpPr>
        <p:spPr>
          <a:xfrm>
            <a:off x="782226" y="867471"/>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4400" b="1" i="0" u="sng" strike="noStrike" cap="none" dirty="0">
                <a:solidFill>
                  <a:schemeClr val="bg1"/>
                </a:solidFill>
                <a:latin typeface="Arial"/>
                <a:ea typeface="Arial"/>
                <a:cs typeface="Arial"/>
                <a:sym typeface="Arial"/>
              </a:rPr>
              <a:t>GOSPEL REFLECTION</a:t>
            </a:r>
            <a:endParaRPr sz="4400" b="0" i="0" u="sng" strike="noStrike" cap="none" dirty="0">
              <a:solidFill>
                <a:schemeClr val="bg1"/>
              </a:solidFill>
              <a:latin typeface="Arial"/>
              <a:ea typeface="Arial"/>
              <a:cs typeface="Arial"/>
              <a:sym typeface="Aria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A3A3"/>
        </a:solidFill>
        <a:effectLst/>
      </p:bgPr>
    </p:bg>
    <p:spTree>
      <p:nvGrpSpPr>
        <p:cNvPr id="1" name="Shape 202"/>
        <p:cNvGrpSpPr/>
        <p:nvPr/>
      </p:nvGrpSpPr>
      <p:grpSpPr>
        <a:xfrm>
          <a:off x="0" y="0"/>
          <a:ext cx="0" cy="0"/>
          <a:chOff x="0" y="0"/>
          <a:chExt cx="0" cy="0"/>
        </a:xfrm>
      </p:grpSpPr>
      <p:sp>
        <p:nvSpPr>
          <p:cNvPr id="203" name="Google Shape;203;p22"/>
          <p:cNvSpPr/>
          <p:nvPr/>
        </p:nvSpPr>
        <p:spPr>
          <a:xfrm>
            <a:off x="1426392" y="1454849"/>
            <a:ext cx="7496356" cy="1438983"/>
          </a:xfrm>
          <a:prstGeom prst="rect">
            <a:avLst/>
          </a:prstGeom>
          <a:solidFill>
            <a:srgbClr val="D7949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smtClean="0">
                <a:solidFill>
                  <a:schemeClr val="tx1"/>
                </a:solidFill>
                <a:latin typeface="Arial Black"/>
                <a:ea typeface="Arial Black"/>
                <a:cs typeface="Arial Black"/>
                <a:sym typeface="Arial Black"/>
              </a:rPr>
              <a:t>Activity: </a:t>
            </a:r>
          </a:p>
          <a:p>
            <a:pPr lvl="0" algn="ctr">
              <a:buSzPts val="4000"/>
            </a:pPr>
            <a:r>
              <a:rPr lang="en-US" sz="4000" dirty="0" smtClean="0">
                <a:solidFill>
                  <a:schemeClr val="tx1"/>
                </a:solidFill>
                <a:latin typeface="Arial Black"/>
                <a:ea typeface="Arial Black"/>
                <a:cs typeface="Arial Black"/>
                <a:sym typeface="Arial Black"/>
              </a:rPr>
              <a:t>Temptation Target</a:t>
            </a: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marR="0" lvl="0" indent="-508000" algn="l" rtl="0">
              <a:lnSpc>
                <a:spcPct val="100000"/>
              </a:lnSpc>
              <a:spcBef>
                <a:spcPts val="0"/>
              </a:spcBef>
              <a:spcAft>
                <a:spcPts val="0"/>
              </a:spcAft>
              <a:buClr>
                <a:schemeClr val="lt1"/>
              </a:buClr>
              <a:buSzPts val="4400"/>
              <a:buFont typeface="Calibri"/>
              <a:buChar char="-"/>
            </a:pPr>
            <a:endParaRPr sz="4400" b="1" dirty="0">
              <a:solidFill>
                <a:schemeClr val="lt1"/>
              </a:solidFill>
              <a:latin typeface="Calibri"/>
              <a:ea typeface="Calibri"/>
              <a:cs typeface="Calibri"/>
              <a:sym typeface="Calibri"/>
            </a:endParaRPr>
          </a:p>
        </p:txBody>
      </p:sp>
      <p:sp>
        <p:nvSpPr>
          <p:cNvPr id="5" name="Google Shape;155;p8">
            <a:extLst>
              <a:ext uri="{FF2B5EF4-FFF2-40B4-BE49-F238E27FC236}">
                <a16:creationId xmlns:a16="http://schemas.microsoft.com/office/drawing/2014/main" xmlns="" id="{B7417164-5268-4263-980D-1E9106AB5970}"/>
              </a:ext>
            </a:extLst>
          </p:cNvPr>
          <p:cNvSpPr txBox="1"/>
          <p:nvPr/>
        </p:nvSpPr>
        <p:spPr>
          <a:xfrm>
            <a:off x="1527854" y="3529875"/>
            <a:ext cx="6212013" cy="3877985"/>
          </a:xfrm>
          <a:prstGeom prst="rect">
            <a:avLst/>
          </a:prstGeom>
          <a:noFill/>
          <a:ln>
            <a:noFill/>
          </a:ln>
        </p:spPr>
        <p:txBody>
          <a:bodyPr spcFirstLastPara="1" wrap="square" lIns="0" tIns="0" rIns="0" bIns="0" anchor="t" anchorCtr="0">
            <a:spAutoFit/>
          </a:bodyPr>
          <a:lstStyle/>
          <a:p>
            <a:r>
              <a:rPr lang="en-US" sz="3600" b="1" dirty="0" smtClean="0"/>
              <a:t>Scissors</a:t>
            </a:r>
          </a:p>
          <a:p>
            <a:r>
              <a:rPr lang="en-US" sz="3600" b="1" dirty="0" smtClean="0"/>
              <a:t>Construction paper</a:t>
            </a:r>
          </a:p>
          <a:p>
            <a:r>
              <a:rPr lang="en-US" sz="3600" b="1" dirty="0" smtClean="0"/>
              <a:t>Paper plates</a:t>
            </a:r>
          </a:p>
          <a:p>
            <a:r>
              <a:rPr lang="en-US" sz="3600" b="1" dirty="0" smtClean="0"/>
              <a:t>Markers or decorating materials</a:t>
            </a:r>
          </a:p>
          <a:p>
            <a:r>
              <a:rPr lang="en-US" sz="3600" b="1" dirty="0" smtClean="0"/>
              <a:t>Glue and/or tape</a:t>
            </a:r>
          </a:p>
          <a:p>
            <a:r>
              <a:rPr lang="en-US" sz="3600" b="1" dirty="0" smtClean="0"/>
              <a:t>Popsicle sticks</a:t>
            </a:r>
            <a:endParaRPr lang="en-US" sz="3600" b="1" dirty="0"/>
          </a:p>
        </p:txBody>
      </p:sp>
      <p:pic>
        <p:nvPicPr>
          <p:cNvPr id="10242" name="Picture 2" descr="Craft one: “Temptation Target” "/>
          <p:cNvPicPr>
            <a:picLocks noChangeAspect="1" noChangeArrowheads="1"/>
          </p:cNvPicPr>
          <p:nvPr/>
        </p:nvPicPr>
        <p:blipFill>
          <a:blip r:embed="rId3"/>
          <a:srcRect/>
          <a:stretch>
            <a:fillRect/>
          </a:stretch>
        </p:blipFill>
        <p:spPr bwMode="auto">
          <a:xfrm>
            <a:off x="9638788" y="1434280"/>
            <a:ext cx="7071134" cy="753273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137"/>
        <p:cNvGrpSpPr/>
        <p:nvPr/>
      </p:nvGrpSpPr>
      <p:grpSpPr>
        <a:xfrm>
          <a:off x="0" y="0"/>
          <a:ext cx="0" cy="0"/>
          <a:chOff x="0" y="0"/>
          <a:chExt cx="0" cy="0"/>
        </a:xfrm>
      </p:grpSpPr>
      <p:sp>
        <p:nvSpPr>
          <p:cNvPr id="139" name="Google Shape;139;p6"/>
          <p:cNvSpPr txBox="1"/>
          <p:nvPr/>
        </p:nvSpPr>
        <p:spPr>
          <a:xfrm>
            <a:off x="566690" y="435145"/>
            <a:ext cx="8976531" cy="538609"/>
          </a:xfrm>
          <a:prstGeom prst="rect">
            <a:avLst/>
          </a:prstGeom>
          <a:noFill/>
          <a:ln>
            <a:noFill/>
          </a:ln>
        </p:spPr>
        <p:txBody>
          <a:bodyPr spcFirstLastPara="1" wrap="square" lIns="0" tIns="0" rIns="0" bIns="0" anchor="t" anchorCtr="0">
            <a:spAutoFit/>
          </a:bodyPr>
          <a:lstStyle/>
          <a:p>
            <a:pPr lvl="0">
              <a:buSzPts val="4000"/>
            </a:pPr>
            <a:r>
              <a:rPr lang="en-US" sz="3500" dirty="0">
                <a:solidFill>
                  <a:schemeClr val="tx1"/>
                </a:solidFill>
                <a:latin typeface="Arial Black" pitchFamily="34" charset="0"/>
              </a:rPr>
              <a:t>Instruction</a:t>
            </a:r>
            <a:r>
              <a:rPr lang="en-US" sz="3500" dirty="0" smtClean="0">
                <a:solidFill>
                  <a:schemeClr val="tx1"/>
                </a:solidFill>
                <a:latin typeface="Arial Black" pitchFamily="34" charset="0"/>
              </a:rPr>
              <a:t>:</a:t>
            </a:r>
            <a:endParaRPr lang="en-US" sz="3500" dirty="0">
              <a:solidFill>
                <a:schemeClr val="tx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p:txBody>
      </p:sp>
      <p:sp>
        <p:nvSpPr>
          <p:cNvPr id="9" name="Google Shape;139;p6"/>
          <p:cNvSpPr txBox="1"/>
          <p:nvPr/>
        </p:nvSpPr>
        <p:spPr>
          <a:xfrm>
            <a:off x="596185" y="1157816"/>
            <a:ext cx="9889918" cy="8617744"/>
          </a:xfrm>
          <a:prstGeom prst="rect">
            <a:avLst/>
          </a:prstGeom>
          <a:noFill/>
          <a:ln>
            <a:noFill/>
          </a:ln>
        </p:spPr>
        <p:txBody>
          <a:bodyPr spcFirstLastPara="1" wrap="square" lIns="0" tIns="0" rIns="0" bIns="0" anchor="t" anchorCtr="0">
            <a:spAutoFit/>
          </a:bodyPr>
          <a:lstStyle/>
          <a:p>
            <a:pPr marL="514350" indent="-514350">
              <a:buFont typeface="+mj-lt"/>
              <a:buAutoNum type="arabicPeriod"/>
            </a:pPr>
            <a:r>
              <a:rPr lang="en-US" sz="2800" b="1" dirty="0" smtClean="0"/>
              <a:t>Decorate the paper plate to look like a target. Draw several circles, one inside the </a:t>
            </a:r>
            <a:r>
              <a:rPr lang="en-US" sz="2800" b="1" dirty="0" smtClean="0"/>
              <a:t>other.</a:t>
            </a:r>
          </a:p>
          <a:p>
            <a:pPr marL="514350" indent="-514350">
              <a:buFont typeface="+mj-lt"/>
              <a:buAutoNum type="arabicPeriod"/>
            </a:pPr>
            <a:endParaRPr lang="en-US" sz="2800" b="1" dirty="0" smtClean="0"/>
          </a:p>
          <a:p>
            <a:pPr marL="514350" indent="-514350">
              <a:buFont typeface="+mj-lt"/>
              <a:buAutoNum type="arabicPeriod"/>
            </a:pPr>
            <a:r>
              <a:rPr lang="en-US" sz="2800" b="1" dirty="0" smtClean="0"/>
              <a:t>In </a:t>
            </a:r>
            <a:r>
              <a:rPr lang="en-US" sz="2800" b="1" dirty="0" smtClean="0"/>
              <a:t>each circle, write positive things to occupy time and attention. Decorate with color or stickers as desired</a:t>
            </a:r>
            <a:r>
              <a:rPr lang="en-US" sz="2800" b="1" dirty="0" smtClean="0"/>
              <a:t>. (Ex. Go outside, go for walk, do household chores, pray, read books)</a:t>
            </a:r>
          </a:p>
          <a:p>
            <a:pPr marL="514350" indent="-514350">
              <a:buFont typeface="+mj-lt"/>
              <a:buAutoNum type="arabicPeriod"/>
            </a:pPr>
            <a:endParaRPr lang="en-US" sz="2800" b="1" dirty="0" smtClean="0"/>
          </a:p>
          <a:p>
            <a:pPr marL="514350" indent="-514350">
              <a:buFont typeface="+mj-lt"/>
              <a:buAutoNum type="arabicPeriod"/>
            </a:pPr>
            <a:r>
              <a:rPr lang="en-US" sz="2800" b="1" dirty="0" smtClean="0"/>
              <a:t>Glue a popsicle stick cross in the “</a:t>
            </a:r>
            <a:r>
              <a:rPr lang="en-US" sz="2800" b="1" dirty="0" err="1" smtClean="0"/>
              <a:t>bullseye</a:t>
            </a:r>
            <a:r>
              <a:rPr lang="en-US" sz="2800" b="1" dirty="0" smtClean="0"/>
              <a:t>” section, to </a:t>
            </a:r>
            <a:r>
              <a:rPr lang="en-US" sz="2800" b="1" dirty="0" smtClean="0"/>
              <a:t>remind us </a:t>
            </a:r>
            <a:r>
              <a:rPr lang="en-US" sz="2800" b="1" dirty="0" smtClean="0"/>
              <a:t>to keep Christ first and </a:t>
            </a:r>
            <a:r>
              <a:rPr lang="en-US" sz="2800" b="1" dirty="0" smtClean="0"/>
              <a:t>foremost.</a:t>
            </a:r>
          </a:p>
          <a:p>
            <a:pPr marL="514350" indent="-514350">
              <a:buFont typeface="+mj-lt"/>
              <a:buAutoNum type="arabicPeriod"/>
            </a:pPr>
            <a:endParaRPr lang="en-US" sz="2800" b="1" dirty="0" smtClean="0"/>
          </a:p>
          <a:p>
            <a:pPr marL="514350" indent="-514350">
              <a:buFont typeface="+mj-lt"/>
              <a:buAutoNum type="arabicPeriod"/>
            </a:pPr>
            <a:r>
              <a:rPr lang="en-US" sz="2800" b="1" dirty="0" smtClean="0"/>
              <a:t>If </a:t>
            </a:r>
            <a:r>
              <a:rPr lang="en-US" sz="2800" b="1" dirty="0" smtClean="0"/>
              <a:t>you would like to hang the craft, attach a string or pipe cleaner to the back </a:t>
            </a:r>
            <a:r>
              <a:rPr lang="en-US" sz="2800" b="1" dirty="0" smtClean="0"/>
              <a:t>side.</a:t>
            </a:r>
          </a:p>
          <a:p>
            <a:pPr marL="514350" indent="-514350">
              <a:buFont typeface="+mj-lt"/>
              <a:buAutoNum type="arabicPeriod"/>
            </a:pPr>
            <a:endParaRPr lang="en-US" sz="2800" b="1" dirty="0" smtClean="0"/>
          </a:p>
          <a:p>
            <a:pPr marL="514350" indent="-514350">
              <a:buFont typeface="+mj-lt"/>
              <a:buAutoNum type="arabicPeriod"/>
            </a:pPr>
            <a:r>
              <a:rPr lang="en-US" sz="2800" b="1" dirty="0" smtClean="0"/>
              <a:t>Using </a:t>
            </a:r>
            <a:r>
              <a:rPr lang="en-US" sz="2800" b="1" dirty="0" smtClean="0"/>
              <a:t>construction paper, write down things that might be tricky or tempting. Crumple the paper and use as “ammunition” to throw at the target. Plan on doing one of the positive options that the target offers, according to where the “dart” hits!</a:t>
            </a:r>
          </a:p>
          <a:p>
            <a:pPr marL="514350" indent="-514350">
              <a:buFont typeface="+mj-lt"/>
              <a:buAutoNum type="arabicPeriod"/>
            </a:pPr>
            <a:endParaRPr lang="en-US" sz="2800" b="1" dirty="0" smtClean="0"/>
          </a:p>
        </p:txBody>
      </p:sp>
      <p:pic>
        <p:nvPicPr>
          <p:cNvPr id="6" name="Picture 2" descr="Craft one: “Temptation Target” "/>
          <p:cNvPicPr>
            <a:picLocks noChangeAspect="1" noChangeArrowheads="1"/>
          </p:cNvPicPr>
          <p:nvPr/>
        </p:nvPicPr>
        <p:blipFill>
          <a:blip r:embed="rId3"/>
          <a:srcRect/>
          <a:stretch>
            <a:fillRect/>
          </a:stretch>
        </p:blipFill>
        <p:spPr bwMode="auto">
          <a:xfrm>
            <a:off x="10592413" y="899651"/>
            <a:ext cx="6825432" cy="8436078"/>
          </a:xfrm>
          <a:prstGeom prst="rect">
            <a:avLst/>
          </a:prstGeom>
          <a:noFill/>
        </p:spPr>
      </p:pic>
    </p:spTree>
    <p:extLst>
      <p:ext uri="{BB962C8B-B14F-4D97-AF65-F5344CB8AC3E}">
        <p14:creationId xmlns="" xmlns:p14="http://schemas.microsoft.com/office/powerpoint/2010/main" val="66880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83950" y="1359371"/>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endParaRPr sz="1400" b="0" i="0" u="none" strike="noStrike" cap="none" dirty="0">
              <a:solidFill>
                <a:srgbClr val="000000"/>
              </a:solidFill>
              <a:latin typeface="Arial"/>
              <a:ea typeface="Arial"/>
              <a:cs typeface="Arial"/>
              <a:sym typeface="Arial"/>
            </a:endParaRPr>
          </a:p>
        </p:txBody>
      </p:sp>
      <p:sp>
        <p:nvSpPr>
          <p:cNvPr id="219" name="Google Shape;219;gf7e905350f_0_52"/>
          <p:cNvSpPr/>
          <p:nvPr/>
        </p:nvSpPr>
        <p:spPr>
          <a:xfrm>
            <a:off x="978117" y="2128709"/>
            <a:ext cx="9238200" cy="6860854"/>
          </a:xfrm>
          <a:prstGeom prst="rect">
            <a:avLst/>
          </a:prstGeom>
          <a:noFill/>
          <a:ln>
            <a:noFill/>
          </a:ln>
        </p:spPr>
        <p:txBody>
          <a:bodyPr spcFirstLastPara="1" wrap="square" lIns="91425" tIns="45700" rIns="91425" bIns="45700" anchor="ctr" anchorCtr="0">
            <a:noAutofit/>
          </a:bodyPr>
          <a:lstStyle/>
          <a:p>
            <a:pPr algn="just" fontAlgn="base"/>
            <a:r>
              <a:rPr lang="en-US" sz="4000" b="1" dirty="0" smtClean="0">
                <a:solidFill>
                  <a:schemeClr val="bg1"/>
                </a:solidFill>
                <a:latin typeface="+mj-lt"/>
              </a:rPr>
              <a:t>Dear God,</a:t>
            </a:r>
          </a:p>
          <a:p>
            <a:pPr algn="just" fontAlgn="base"/>
            <a:endParaRPr lang="en-US" sz="4000" b="1" dirty="0">
              <a:solidFill>
                <a:schemeClr val="bg1"/>
              </a:solidFill>
              <a:latin typeface="+mj-lt"/>
            </a:endParaRPr>
          </a:p>
          <a:p>
            <a:pPr algn="just" fontAlgn="base"/>
            <a:r>
              <a:rPr lang="en-US" sz="4000" b="1" dirty="0" smtClean="0">
                <a:solidFill>
                  <a:schemeClr val="bg1"/>
                </a:solidFill>
                <a:latin typeface="+mj-lt"/>
              </a:rPr>
              <a:t>We are </a:t>
            </a:r>
            <a:r>
              <a:rPr lang="en-US" sz="4000" b="1" dirty="0" smtClean="0">
                <a:solidFill>
                  <a:schemeClr val="bg1"/>
                </a:solidFill>
                <a:latin typeface="+mj-lt"/>
              </a:rPr>
              <a:t>thankful for your Holy Word. Help us to read our Bible daily and hide its words in our heart so that we might be able to resist temptations. </a:t>
            </a:r>
            <a:endParaRPr lang="en-US" sz="4000" b="1" dirty="0" smtClean="0">
              <a:solidFill>
                <a:schemeClr val="bg1"/>
              </a:solidFill>
              <a:latin typeface="+mj-lt"/>
            </a:endParaRPr>
          </a:p>
          <a:p>
            <a:pPr algn="just" fontAlgn="base"/>
            <a:endParaRPr lang="en-US" sz="4000" b="1" dirty="0" smtClean="0">
              <a:solidFill>
                <a:schemeClr val="bg1"/>
              </a:solidFill>
              <a:latin typeface="+mj-lt"/>
            </a:endParaRPr>
          </a:p>
          <a:p>
            <a:pPr algn="just" fontAlgn="base"/>
            <a:r>
              <a:rPr lang="en-US" sz="4000" b="1" dirty="0" smtClean="0">
                <a:solidFill>
                  <a:schemeClr val="bg1"/>
                </a:solidFill>
                <a:latin typeface="+mj-lt"/>
              </a:rPr>
              <a:t>In </a:t>
            </a:r>
            <a:r>
              <a:rPr lang="en-US" sz="4000" b="1" dirty="0" smtClean="0">
                <a:solidFill>
                  <a:schemeClr val="bg1"/>
                </a:solidFill>
                <a:latin typeface="+mj-lt"/>
              </a:rPr>
              <a:t>Jesus' name we pray. Amen.</a:t>
            </a:r>
            <a:endParaRPr lang="en-US" sz="4000" b="1" dirty="0">
              <a:solidFill>
                <a:schemeClr val="bg1"/>
              </a:solidFill>
              <a:latin typeface="+mj-lt"/>
            </a:endParaRPr>
          </a:p>
          <a:p>
            <a:pPr algn="just" fontAlgn="base"/>
            <a:r>
              <a:rPr lang="en-US" sz="4000" b="1" dirty="0" smtClean="0">
                <a:solidFill>
                  <a:schemeClr val="bg1"/>
                </a:solidFill>
                <a:latin typeface="+mj-lt"/>
              </a:rPr>
              <a:t>Amen</a:t>
            </a:r>
            <a:r>
              <a:rPr lang="en-US" sz="4000" b="1" dirty="0" smtClean="0">
                <a:solidFill>
                  <a:schemeClr val="bg1"/>
                </a:solidFill>
                <a:latin typeface="+mj-lt"/>
              </a:rPr>
              <a:t>.</a:t>
            </a:r>
            <a:endParaRPr lang="en-US" sz="4000" b="1" dirty="0" smtClean="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solidFill>
                <a:srgbClr val="000000"/>
              </a:solidFill>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smtClean="0">
                <a:solidFill>
                  <a:srgbClr val="FFFFFF"/>
                </a:solidFill>
              </a:rPr>
              <a:t>1</a:t>
            </a:r>
            <a:r>
              <a:rPr lang="en-US" sz="3000" b="1" baseline="30000" dirty="0" smtClean="0">
                <a:solidFill>
                  <a:srgbClr val="FFFFFF"/>
                </a:solidFill>
              </a:rPr>
              <a:t>st</a:t>
            </a:r>
            <a:r>
              <a:rPr lang="en-US" sz="3000" b="1" dirty="0" smtClean="0">
                <a:solidFill>
                  <a:srgbClr val="FFFFFF"/>
                </a:solidFill>
              </a:rPr>
              <a:t> Sunday</a:t>
            </a:r>
            <a:r>
              <a:rPr lang="en-US" sz="3000" b="1" i="0" u="none" strike="noStrike" cap="none" dirty="0" smtClean="0">
                <a:solidFill>
                  <a:srgbClr val="FFFFFF"/>
                </a:solidFill>
                <a:latin typeface="Arial"/>
                <a:ea typeface="Arial"/>
                <a:cs typeface="Arial"/>
                <a:sym typeface="Arial"/>
              </a:rPr>
              <a:t> of Lent | </a:t>
            </a:r>
            <a:r>
              <a:rPr lang="en-US" sz="3000" b="1" i="0" u="none" strike="noStrike" cap="none" dirty="0">
                <a:solidFill>
                  <a:srgbClr val="FFFFFF"/>
                </a:solidFill>
                <a:latin typeface="Arial"/>
                <a:ea typeface="Arial"/>
                <a:cs typeface="Arial"/>
                <a:sym typeface="Arial"/>
              </a:rPr>
              <a:t>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50513"/>
            <a:ext cx="18288000" cy="923330"/>
          </a:xfrm>
          <a:prstGeom prst="rect">
            <a:avLst/>
          </a:prstGeom>
          <a:noFill/>
          <a:ln>
            <a:noFill/>
          </a:ln>
        </p:spPr>
        <p:txBody>
          <a:bodyPr spcFirstLastPara="1" wrap="square" lIns="0" tIns="0" rIns="0" bIns="0" anchor="t" anchorCtr="0">
            <a:spAutoFit/>
          </a:bodyPr>
          <a:lstStyle/>
          <a:p>
            <a:pPr lvl="0" algn="ctr">
              <a:buSzPts val="6600"/>
            </a:pPr>
            <a:r>
              <a:rPr lang="en-US" sz="6000" b="1" dirty="0" smtClean="0">
                <a:solidFill>
                  <a:srgbClr val="FFFF99"/>
                </a:solidFill>
                <a:latin typeface="Arial Black"/>
                <a:ea typeface="Arial Black"/>
                <a:cs typeface="Arial Black"/>
                <a:sym typeface="Arial Black"/>
              </a:rPr>
              <a:t>The Temptation of Jesus</a:t>
            </a:r>
            <a:endParaRPr lang="en-US" sz="6000" b="1" i="0" u="none" strike="noStrike" cap="none" dirty="0">
              <a:solidFill>
                <a:srgbClr val="FFFF99"/>
              </a:solidFill>
              <a:latin typeface="Arial Black"/>
              <a:ea typeface="Arial Black"/>
              <a:cs typeface="Arial Black"/>
              <a:sym typeface="Arial Black"/>
            </a:endParaRPr>
          </a:p>
        </p:txBody>
      </p:sp>
      <p:sp>
        <p:nvSpPr>
          <p:cNvPr id="117" name="Google Shape;117;p3"/>
          <p:cNvSpPr txBox="1"/>
          <p:nvPr/>
        </p:nvSpPr>
        <p:spPr>
          <a:xfrm>
            <a:off x="0" y="9501836"/>
            <a:ext cx="18288000" cy="769441"/>
          </a:xfrm>
          <a:prstGeom prst="rect">
            <a:avLst/>
          </a:prstGeom>
          <a:noFill/>
          <a:ln>
            <a:noFill/>
          </a:ln>
        </p:spPr>
        <p:txBody>
          <a:bodyPr spcFirstLastPara="1" wrap="square" lIns="0" tIns="0" rIns="0" bIns="0" anchor="t" anchorCtr="0">
            <a:spAutoFit/>
          </a:bodyPr>
          <a:lstStyle/>
          <a:p>
            <a:pPr lvl="0" algn="ctr">
              <a:buSzPts val="5000"/>
            </a:pPr>
            <a:r>
              <a:rPr lang="en-US" sz="5000" dirty="0" smtClean="0">
                <a:solidFill>
                  <a:schemeClr val="lt1"/>
                </a:solidFill>
                <a:latin typeface="Arial Black"/>
                <a:ea typeface="Arial Black"/>
                <a:cs typeface="Arial Black"/>
                <a:sym typeface="Arial Black"/>
              </a:rPr>
              <a:t>Luke 4:1-13</a:t>
            </a:r>
            <a:endParaRPr lang="en-US" sz="5000" dirty="0">
              <a:solidFill>
                <a:schemeClr val="lt1"/>
              </a:solidFill>
              <a:latin typeface="Arial Black"/>
              <a:ea typeface="Arial Black"/>
              <a:cs typeface="Arial Black"/>
              <a:sym typeface="Arial Black"/>
            </a:endParaRPr>
          </a:p>
        </p:txBody>
      </p:sp>
      <p:pic>
        <p:nvPicPr>
          <p:cNvPr id="45058" name="Picture 2" descr="Temptation of Jesus - Matthew 4 | Bible Story for Kids (Sharefaithkids.com)  - YouTube"/>
          <p:cNvPicPr>
            <a:picLocks noChangeAspect="1" noChangeArrowheads="1"/>
          </p:cNvPicPr>
          <p:nvPr/>
        </p:nvPicPr>
        <p:blipFill>
          <a:blip r:embed="rId3"/>
          <a:srcRect r="-315" b="26229"/>
          <a:stretch>
            <a:fillRect/>
          </a:stretch>
        </p:blipFill>
        <p:spPr bwMode="auto">
          <a:xfrm>
            <a:off x="-103237" y="0"/>
            <a:ext cx="18538723" cy="867205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smtClean="0">
                <a:solidFill>
                  <a:srgbClr val="FFFFFF"/>
                </a:solidFill>
              </a:rPr>
              <a:t>Luke</a:t>
            </a:r>
            <a:r>
              <a:rPr lang="en-US" sz="7200" b="1" i="0" u="none" strike="noStrike" cap="none" dirty="0" smtClean="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811879" y="2328611"/>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781071" y="3277954"/>
            <a:ext cx="4796712" cy="3877985"/>
          </a:xfrm>
          <a:prstGeom prst="rect">
            <a:avLst/>
          </a:prstGeom>
          <a:noFill/>
          <a:ln>
            <a:noFill/>
          </a:ln>
        </p:spPr>
        <p:txBody>
          <a:bodyPr spcFirstLastPara="1" wrap="square" lIns="0" tIns="0" rIns="0" bIns="0" anchor="t" anchorCtr="0">
            <a:spAutoFit/>
          </a:bodyPr>
          <a:lstStyle/>
          <a:p>
            <a:pPr lvl="0">
              <a:buSzPts val="4000"/>
            </a:pPr>
            <a:r>
              <a:rPr lang="en-US" sz="4200" dirty="0" smtClean="0">
                <a:solidFill>
                  <a:schemeClr val="bg1"/>
                </a:solidFill>
                <a:latin typeface="Arial Black" pitchFamily="34" charset="0"/>
              </a:rPr>
              <a:t>Jesus returned from the Jordan full of the Holy Spirit and was led by the Spirit into the desert,</a:t>
            </a:r>
            <a:endParaRPr lang="en-US" sz="4200" dirty="0">
              <a:solidFill>
                <a:schemeClr val="bg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962" name="Picture 2" descr="FreeBibleimages :: Jesus is tempted in the wilderness :: Jesus faces  temptation by Satan (Matthew 4:1-11, Luke 4:1-14)"/>
          <p:cNvPicPr>
            <a:picLocks noChangeAspect="1" noChangeArrowheads="1"/>
          </p:cNvPicPr>
          <p:nvPr/>
        </p:nvPicPr>
        <p:blipFill>
          <a:blip r:embed="rId3"/>
          <a:srcRect/>
          <a:stretch>
            <a:fillRect/>
          </a:stretch>
        </p:blipFill>
        <p:spPr bwMode="auto">
          <a:xfrm>
            <a:off x="7898479" y="1122127"/>
            <a:ext cx="8973677" cy="79333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19386" y="1977750"/>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smtClean="0">
                <a:solidFill>
                  <a:srgbClr val="FFFFFF"/>
                </a:solidFill>
                <a:latin typeface="Arial Black"/>
                <a:ea typeface="Arial Black"/>
                <a:cs typeface="Arial Black"/>
                <a:sym typeface="Arial Black"/>
              </a:rPr>
              <a:t>2</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203466" y="3126391"/>
            <a:ext cx="5713528" cy="4524315"/>
          </a:xfrm>
          <a:prstGeom prst="rect">
            <a:avLst/>
          </a:prstGeom>
          <a:noFill/>
          <a:ln>
            <a:noFill/>
          </a:ln>
        </p:spPr>
        <p:txBody>
          <a:bodyPr spcFirstLastPara="1" wrap="square" lIns="0" tIns="0" rIns="0" bIns="0" anchor="t" anchorCtr="0">
            <a:spAutoFit/>
          </a:bodyPr>
          <a:lstStyle/>
          <a:p>
            <a:pPr lvl="0">
              <a:buSzPts val="4000"/>
            </a:pPr>
            <a:r>
              <a:rPr lang="en-US" sz="4200" b="1" dirty="0" smtClean="0">
                <a:solidFill>
                  <a:schemeClr val="bg1"/>
                </a:solidFill>
                <a:latin typeface="Arial Black" pitchFamily="34" charset="0"/>
              </a:rPr>
              <a:t>where he was tempted by the Devil for forty days. In all that time he ate nothing, so that he was hungry when it was over.</a:t>
            </a:r>
            <a:endParaRPr lang="en-US" sz="4200" b="1" dirty="0">
              <a:solidFill>
                <a:schemeClr val="bg1"/>
              </a:solidFill>
              <a:latin typeface="Arial Black"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8914" name="Picture 2" descr="FreeBibleimages :: The temptation of Jesus :: Jesus eats nothing for forty  days in the wilderness, and is tempted by Satan (Matthew 4:1-11)"/>
          <p:cNvPicPr>
            <a:picLocks noChangeAspect="1" noChangeArrowheads="1"/>
          </p:cNvPicPr>
          <p:nvPr/>
        </p:nvPicPr>
        <p:blipFill>
          <a:blip r:embed="rId3"/>
          <a:srcRect/>
          <a:stretch>
            <a:fillRect/>
          </a:stretch>
        </p:blipFill>
        <p:spPr bwMode="auto">
          <a:xfrm>
            <a:off x="7647754" y="940618"/>
            <a:ext cx="9430877" cy="8380361"/>
          </a:xfrm>
          <a:prstGeom prst="rect">
            <a:avLst/>
          </a:prstGeom>
          <a:noFill/>
        </p:spPr>
      </p:pic>
    </p:spTree>
    <p:extLst>
      <p:ext uri="{BB962C8B-B14F-4D97-AF65-F5344CB8AC3E}">
        <p14:creationId xmlns="" xmlns:p14="http://schemas.microsoft.com/office/powerpoint/2010/main" val="518513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162662" y="3209531"/>
            <a:ext cx="5204954" cy="4524315"/>
          </a:xfrm>
          <a:prstGeom prst="rect">
            <a:avLst/>
          </a:prstGeom>
          <a:noFill/>
          <a:ln>
            <a:noFill/>
          </a:ln>
        </p:spPr>
        <p:txBody>
          <a:bodyPr spcFirstLastPara="1" wrap="square" lIns="0" tIns="0" rIns="0" bIns="0" anchor="t" anchorCtr="0">
            <a:spAutoFit/>
          </a:bodyPr>
          <a:lstStyle/>
          <a:p>
            <a:pPr lvl="0">
              <a:buSzPts val="4000"/>
            </a:pPr>
            <a:r>
              <a:rPr lang="en-US" sz="4200" dirty="0" smtClean="0">
                <a:solidFill>
                  <a:schemeClr val="bg1"/>
                </a:solidFill>
                <a:latin typeface="Arial Black" pitchFamily="34" charset="0"/>
              </a:rPr>
              <a:t>The Devil said to him, </a:t>
            </a:r>
          </a:p>
          <a:p>
            <a:pPr lvl="0">
              <a:buSzPts val="4000"/>
            </a:pPr>
            <a:endParaRPr lang="en-US" sz="4200" dirty="0" smtClean="0">
              <a:solidFill>
                <a:schemeClr val="bg1"/>
              </a:solidFill>
              <a:latin typeface="Arial Black" pitchFamily="34" charset="0"/>
            </a:endParaRPr>
          </a:p>
          <a:p>
            <a:pPr lvl="0">
              <a:buSzPts val="4000"/>
            </a:pPr>
            <a:r>
              <a:rPr lang="en-US" sz="4200" dirty="0" smtClean="0">
                <a:solidFill>
                  <a:schemeClr val="bg1"/>
                </a:solidFill>
                <a:latin typeface="Arial Black" pitchFamily="34" charset="0"/>
              </a:rPr>
              <a:t>“If you are God's Son, order this stone to turn into bread.”</a:t>
            </a:r>
            <a:endParaRPr lang="en-US" sz="4200" b="0" i="0" u="none" strike="noStrike" cap="none" dirty="0">
              <a:solidFill>
                <a:schemeClr val="bg1"/>
              </a:solidFill>
              <a:latin typeface="Arial Black" pitchFamily="34" charset="0"/>
              <a:ea typeface="Arial Black"/>
              <a:cs typeface="Arial Black"/>
              <a:sym typeface="Arial Black"/>
            </a:endParaRPr>
          </a:p>
        </p:txBody>
      </p:sp>
      <p:sp>
        <p:nvSpPr>
          <p:cNvPr id="131" name="Google Shape;131;p5"/>
          <p:cNvSpPr txBox="1"/>
          <p:nvPr/>
        </p:nvSpPr>
        <p:spPr>
          <a:xfrm>
            <a:off x="1162662" y="2011187"/>
            <a:ext cx="925656" cy="769441"/>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3</a:t>
            </a:r>
            <a:endParaRPr sz="5000" b="1" i="0" u="none" strike="noStrike" cap="none" dirty="0">
              <a:solidFill>
                <a:srgbClr val="FFFFFF"/>
              </a:solidFill>
              <a:latin typeface="Arial Black"/>
              <a:ea typeface="Arial Black"/>
              <a:cs typeface="Arial Black"/>
              <a:sym typeface="Arial Black"/>
            </a:endParaRPr>
          </a:p>
        </p:txBody>
      </p:sp>
      <p:pic>
        <p:nvPicPr>
          <p:cNvPr id="2" name="Picture 2" descr="English: unfoldingWord® Open Bible Stories - 25.html"/>
          <p:cNvPicPr>
            <a:picLocks noChangeAspect="1" noChangeArrowheads="1"/>
          </p:cNvPicPr>
          <p:nvPr/>
        </p:nvPicPr>
        <p:blipFill>
          <a:blip r:embed="rId3"/>
          <a:srcRect/>
          <a:stretch>
            <a:fillRect/>
          </a:stretch>
        </p:blipFill>
        <p:spPr bwMode="auto">
          <a:xfrm>
            <a:off x="6644866" y="1377182"/>
            <a:ext cx="10551754" cy="711788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0497164" y="1723355"/>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chemeClr val="lt1"/>
                </a:solidFill>
                <a:latin typeface="Arial Black"/>
                <a:ea typeface="Arial Black"/>
                <a:cs typeface="Arial Black"/>
                <a:sym typeface="Arial Black"/>
              </a:rPr>
              <a:t>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0556158" y="3381610"/>
            <a:ext cx="5929313" cy="4524315"/>
          </a:xfrm>
          <a:prstGeom prst="rect">
            <a:avLst/>
          </a:prstGeom>
          <a:noFill/>
          <a:ln>
            <a:noFill/>
          </a:ln>
        </p:spPr>
        <p:txBody>
          <a:bodyPr spcFirstLastPara="1" wrap="square" lIns="0" tIns="0" rIns="0" bIns="0" anchor="t" anchorCtr="0">
            <a:spAutoFit/>
          </a:bodyPr>
          <a:lstStyle/>
          <a:p>
            <a:pPr lvl="0">
              <a:buClr>
                <a:schemeClr val="dk1"/>
              </a:buClr>
              <a:buSzPts val="1100"/>
            </a:pPr>
            <a:r>
              <a:rPr lang="en-US" sz="4200" dirty="0" smtClean="0">
                <a:solidFill>
                  <a:schemeClr val="bg1"/>
                </a:solidFill>
                <a:latin typeface="Arial Black" pitchFamily="34" charset="0"/>
              </a:rPr>
              <a:t>But Jesus answered, </a:t>
            </a:r>
          </a:p>
          <a:p>
            <a:pPr lvl="0">
              <a:buClr>
                <a:schemeClr val="dk1"/>
              </a:buClr>
              <a:buSzPts val="1100"/>
            </a:pPr>
            <a:endParaRPr lang="en-US" sz="4200" dirty="0" smtClean="0">
              <a:solidFill>
                <a:schemeClr val="bg1"/>
              </a:solidFill>
              <a:latin typeface="Arial Black" pitchFamily="34" charset="0"/>
            </a:endParaRPr>
          </a:p>
          <a:p>
            <a:pPr lvl="0">
              <a:buClr>
                <a:schemeClr val="dk1"/>
              </a:buClr>
              <a:buSzPts val="1100"/>
            </a:pPr>
            <a:r>
              <a:rPr lang="en-US" sz="4200" dirty="0" smtClean="0">
                <a:solidFill>
                  <a:schemeClr val="bg1"/>
                </a:solidFill>
                <a:latin typeface="Arial Black" pitchFamily="34" charset="0"/>
              </a:rPr>
              <a:t>“The scripture says, ‘Human beings cannot live on bread alone.’”</a:t>
            </a:r>
            <a:endParaRPr sz="4200" dirty="0">
              <a:solidFill>
                <a:schemeClr val="bg1"/>
              </a:solidFill>
              <a:latin typeface="Arial Black" pitchFamily="34" charset="0"/>
              <a:ea typeface="Arial Black"/>
              <a:cs typeface="Arial Black"/>
              <a:sym typeface="Arial Black"/>
            </a:endParaRPr>
          </a:p>
        </p:txBody>
      </p:sp>
      <p:pic>
        <p:nvPicPr>
          <p:cNvPr id="34818" name="Picture 2" descr="Cartoon Food Bread Whole Wheat Bread, Bread Clipart, Food, Challah PNG  Transparent Clipart Image and PSD File for Free Download"/>
          <p:cNvPicPr>
            <a:picLocks noChangeAspect="1" noChangeArrowheads="1"/>
          </p:cNvPicPr>
          <p:nvPr/>
        </p:nvPicPr>
        <p:blipFill>
          <a:blip r:embed="rId3"/>
          <a:srcRect/>
          <a:stretch>
            <a:fillRect/>
          </a:stretch>
        </p:blipFill>
        <p:spPr bwMode="auto">
          <a:xfrm>
            <a:off x="1571421" y="1248030"/>
            <a:ext cx="8118270" cy="776430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398960" y="2971690"/>
            <a:ext cx="4264881" cy="4524315"/>
          </a:xfrm>
          <a:prstGeom prst="rect">
            <a:avLst/>
          </a:prstGeom>
          <a:noFill/>
          <a:ln>
            <a:noFill/>
          </a:ln>
        </p:spPr>
        <p:txBody>
          <a:bodyPr spcFirstLastPara="1" wrap="square" lIns="0" tIns="0" rIns="0" bIns="0" anchor="t" anchorCtr="0">
            <a:spAutoFit/>
          </a:bodyPr>
          <a:lstStyle/>
          <a:p>
            <a:pPr lvl="0">
              <a:buSzPts val="4400"/>
            </a:pPr>
            <a:r>
              <a:rPr lang="en-US" sz="4200" dirty="0" smtClean="0">
                <a:solidFill>
                  <a:schemeClr val="bg1"/>
                </a:solidFill>
                <a:latin typeface="Arial Black" pitchFamily="34" charset="0"/>
                <a:ea typeface="Arial Black"/>
                <a:cs typeface="Arial Black"/>
                <a:sym typeface="Arial Black"/>
              </a:rPr>
              <a:t>Then the Devil took him up and showed him in a second all the kingdoms of the world.</a:t>
            </a:r>
            <a:endParaRPr sz="4200" dirty="0">
              <a:solidFill>
                <a:schemeClr val="bg1"/>
              </a:solidFill>
              <a:latin typeface="Arial Black" pitchFamily="34" charset="0"/>
              <a:ea typeface="Arial Black"/>
              <a:cs typeface="Arial Black"/>
              <a:sym typeface="Arial Black"/>
            </a:endParaRPr>
          </a:p>
        </p:txBody>
      </p:sp>
      <p:sp>
        <p:nvSpPr>
          <p:cNvPr id="156" name="Google Shape;156;p8"/>
          <p:cNvSpPr txBox="1"/>
          <p:nvPr/>
        </p:nvSpPr>
        <p:spPr>
          <a:xfrm>
            <a:off x="1384212" y="1735590"/>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i="0" u="none" strike="noStrike" cap="none" dirty="0" smtClean="0">
                <a:solidFill>
                  <a:srgbClr val="FFFFFF"/>
                </a:solidFill>
                <a:latin typeface="Arial Black"/>
                <a:ea typeface="Arial Black"/>
                <a:cs typeface="Arial Black"/>
                <a:sym typeface="Arial Black"/>
              </a:rPr>
              <a:t>5</a:t>
            </a:r>
            <a:endParaRPr sz="5000" b="1" i="0" u="none" strike="noStrike" cap="none" dirty="0">
              <a:solidFill>
                <a:srgbClr val="FFFFFF"/>
              </a:solidFill>
              <a:latin typeface="Arial Black"/>
              <a:ea typeface="Arial Black"/>
              <a:cs typeface="Arial Black"/>
              <a:sym typeface="Arial Black"/>
            </a:endParaRPr>
          </a:p>
        </p:txBody>
      </p:sp>
      <p:pic>
        <p:nvPicPr>
          <p:cNvPr id="32772" name="Picture 4" descr="764 Jesus Satan Stock Photos, Pictures &amp;amp;amp; Royalty-Free Images - iStock"/>
          <p:cNvPicPr>
            <a:picLocks noChangeAspect="1" noChangeArrowheads="1"/>
          </p:cNvPicPr>
          <p:nvPr/>
        </p:nvPicPr>
        <p:blipFill>
          <a:blip r:embed="rId3"/>
          <a:srcRect/>
          <a:stretch>
            <a:fillRect/>
          </a:stretch>
        </p:blipFill>
        <p:spPr bwMode="auto">
          <a:xfrm>
            <a:off x="7211961" y="1153395"/>
            <a:ext cx="9748684" cy="796110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2472</TotalTime>
  <Words>868</Words>
  <Application>Microsoft Office PowerPoint</Application>
  <PresentationFormat>Custom</PresentationFormat>
  <Paragraphs>106</Paragraphs>
  <Slides>23</Slides>
  <Notes>23</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Arial Black</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Bianca</cp:lastModifiedBy>
  <cp:revision>150</cp:revision>
  <dcterms:created xsi:type="dcterms:W3CDTF">2020-09-06T06:27:27Z</dcterms:created>
  <dcterms:modified xsi:type="dcterms:W3CDTF">2022-03-02T02:45:10Z</dcterms:modified>
</cp:coreProperties>
</file>