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328" r:id="rId3"/>
    <p:sldId id="279" r:id="rId4"/>
    <p:sldId id="348" r:id="rId5"/>
    <p:sldId id="349" r:id="rId6"/>
    <p:sldId id="346" r:id="rId7"/>
    <p:sldId id="259" r:id="rId8"/>
    <p:sldId id="261" r:id="rId9"/>
    <p:sldId id="287" r:id="rId10"/>
    <p:sldId id="260" r:id="rId11"/>
    <p:sldId id="262" r:id="rId12"/>
    <p:sldId id="305" r:id="rId13"/>
    <p:sldId id="337" r:id="rId14"/>
    <p:sldId id="338" r:id="rId15"/>
    <p:sldId id="339" r:id="rId16"/>
    <p:sldId id="340" r:id="rId17"/>
    <p:sldId id="267" r:id="rId18"/>
    <p:sldId id="270" r:id="rId19"/>
    <p:sldId id="269" r:id="rId20"/>
    <p:sldId id="333" r:id="rId21"/>
    <p:sldId id="271" r:id="rId22"/>
    <p:sldId id="345" r:id="rId23"/>
  </p:sldIdLst>
  <p:sldSz cx="18288000" cy="10287000"/>
  <p:notesSz cx="6858000" cy="9144000"/>
  <p:embeddedFontLs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87">
          <p15:clr>
            <a:srgbClr val="A4A3A4"/>
          </p15:clr>
        </p15:guide>
        <p15:guide id="2" pos="29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D67"/>
    <a:srgbClr val="EBA3A3"/>
    <a:srgbClr val="D79491"/>
    <a:srgbClr val="BF696F"/>
    <a:srgbClr val="FF8F79"/>
    <a:srgbClr val="CA2200"/>
    <a:srgbClr val="DDB1B4"/>
    <a:srgbClr val="12A6B6"/>
    <a:srgbClr val="16D0E4"/>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3" autoAdjust="0"/>
    <p:restoredTop sz="91057" autoAdjust="0"/>
  </p:normalViewPr>
  <p:slideViewPr>
    <p:cSldViewPr snapToGrid="0">
      <p:cViewPr varScale="1">
        <p:scale>
          <a:sx n="47" d="100"/>
          <a:sy n="47" d="100"/>
        </p:scale>
        <p:origin x="72" y="255"/>
      </p:cViewPr>
      <p:guideLst>
        <p:guide orient="horz" pos="2187"/>
        <p:guide pos="291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extLst>
      <p:ext uri="{BB962C8B-B14F-4D97-AF65-F5344CB8AC3E}">
        <p14:creationId xmlns:p14="http://schemas.microsoft.com/office/powerpoint/2010/main" val="2583905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extLst>
      <p:ext uri="{BB962C8B-B14F-4D97-AF65-F5344CB8AC3E}">
        <p14:creationId xmlns:p14="http://schemas.microsoft.com/office/powerpoint/2010/main" val="4212610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extLst>
      <p:ext uri="{BB962C8B-B14F-4D97-AF65-F5344CB8AC3E}">
        <p14:creationId xmlns:p14="http://schemas.microsoft.com/office/powerpoint/2010/main" val="165362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extLst>
      <p:ext uri="{BB962C8B-B14F-4D97-AF65-F5344CB8AC3E}">
        <p14:creationId xmlns:p14="http://schemas.microsoft.com/office/powerpoint/2010/main" val="4006983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lang="en-US"/>
          </a:p>
        </p:txBody>
      </p:sp>
    </p:spTree>
    <p:extLst>
      <p:ext uri="{BB962C8B-B14F-4D97-AF65-F5344CB8AC3E}">
        <p14:creationId xmlns:p14="http://schemas.microsoft.com/office/powerpoint/2010/main" val="198481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extLst>
      <p:ext uri="{BB962C8B-B14F-4D97-AF65-F5344CB8AC3E}">
        <p14:creationId xmlns:p14="http://schemas.microsoft.com/office/powerpoint/2010/main" val="170039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57557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4</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1025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PH" dirty="0"/>
              <a:t>Don’t include this slide when you present this to the kids</a:t>
            </a: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5</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94160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extLst>
      <p:ext uri="{BB962C8B-B14F-4D97-AF65-F5344CB8AC3E}">
        <p14:creationId xmlns:p14="http://schemas.microsoft.com/office/powerpoint/2010/main" val="262905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a:solidFill>
                  <a:srgbClr val="FFFFFF"/>
                </a:solidFill>
              </a:rPr>
              <a:t>18th 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370831" y="2386710"/>
            <a:ext cx="5554980" cy="6771084"/>
          </a:xfrm>
          <a:prstGeom prst="rect">
            <a:avLst/>
          </a:prstGeom>
          <a:noFill/>
          <a:ln>
            <a:noFill/>
          </a:ln>
        </p:spPr>
        <p:txBody>
          <a:bodyPr spcFirstLastPara="1" wrap="square" lIns="0" tIns="0" rIns="0" bIns="0" anchor="t" anchorCtr="0">
            <a:spAutoFit/>
          </a:bodyPr>
          <a:lstStyle/>
          <a:p>
            <a:pPr>
              <a:buSzPts val="4000"/>
            </a:pPr>
            <a:r>
              <a:rPr lang="en-US" sz="4400" b="1" dirty="0">
                <a:solidFill>
                  <a:schemeClr val="bg1"/>
                </a:solidFill>
                <a:latin typeface="+mn-ea"/>
                <a:cs typeface="+mn-ea"/>
              </a:rPr>
              <a:t>And he went on to say to them all, “Watch out and guard yourselves from every kind of greed; because your true life is not made up of the things you own, no matter how rich you may be.”</a:t>
            </a:r>
          </a:p>
        </p:txBody>
      </p:sp>
      <p:sp>
        <p:nvSpPr>
          <p:cNvPr id="131" name="Google Shape;131;p5"/>
          <p:cNvSpPr txBox="1"/>
          <p:nvPr/>
        </p:nvSpPr>
        <p:spPr>
          <a:xfrm>
            <a:off x="1370831" y="1338960"/>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15</a:t>
            </a:r>
          </a:p>
        </p:txBody>
      </p:sp>
      <p:pic>
        <p:nvPicPr>
          <p:cNvPr id="4" name="Picture 3" descr="Diagram&#10;&#10;Description automatically generated">
            <a:extLst>
              <a:ext uri="{FF2B5EF4-FFF2-40B4-BE49-F238E27FC236}">
                <a16:creationId xmlns:a16="http://schemas.microsoft.com/office/drawing/2014/main" id="{9A89C9FF-E734-E24F-86B0-DEA6C9AFB20B}"/>
              </a:ext>
            </a:extLst>
          </p:cNvPr>
          <p:cNvPicPr>
            <a:picLocks noChangeAspect="1"/>
          </p:cNvPicPr>
          <p:nvPr/>
        </p:nvPicPr>
        <p:blipFill>
          <a:blip r:embed="rId3"/>
          <a:stretch>
            <a:fillRect/>
          </a:stretch>
        </p:blipFill>
        <p:spPr>
          <a:xfrm>
            <a:off x="7284720" y="1607820"/>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960706" y="1328278"/>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16</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60706" y="2446722"/>
            <a:ext cx="5170805" cy="6647974"/>
          </a:xfrm>
          <a:prstGeom prst="rect">
            <a:avLst/>
          </a:prstGeom>
          <a:noFill/>
          <a:ln>
            <a:noFill/>
          </a:ln>
        </p:spPr>
        <p:txBody>
          <a:bodyPr spcFirstLastPara="1" wrap="square" lIns="0" tIns="0" rIns="0" bIns="0" anchor="t" anchorCtr="0">
            <a:spAutoFit/>
          </a:bodyPr>
          <a:lstStyle/>
          <a:p>
            <a:pPr>
              <a:buClr>
                <a:schemeClr val="dk1"/>
              </a:buClr>
              <a:buSzPts val="1100"/>
            </a:pPr>
            <a:r>
              <a:rPr lang="en-US" sz="5400" b="1" dirty="0">
                <a:solidFill>
                  <a:schemeClr val="bg1"/>
                </a:solidFill>
              </a:rPr>
              <a:t>Then Jesus told them this parable: “There was once a rich man who had land which bore good crops.</a:t>
            </a:r>
          </a:p>
        </p:txBody>
      </p:sp>
      <p:pic>
        <p:nvPicPr>
          <p:cNvPr id="4" name="Picture 3" descr="A person standing in a field of wheat&#10;&#10;Description automatically generated with medium confidence">
            <a:extLst>
              <a:ext uri="{FF2B5EF4-FFF2-40B4-BE49-F238E27FC236}">
                <a16:creationId xmlns:a16="http://schemas.microsoft.com/office/drawing/2014/main" id="{C0CCBE93-619F-118F-C40F-BA4FEA12FB93}"/>
              </a:ext>
            </a:extLst>
          </p:cNvPr>
          <p:cNvPicPr>
            <a:picLocks noChangeAspect="1"/>
          </p:cNvPicPr>
          <p:nvPr/>
        </p:nvPicPr>
        <p:blipFill>
          <a:blip r:embed="rId3"/>
          <a:stretch>
            <a:fillRect/>
          </a:stretch>
        </p:blipFill>
        <p:spPr>
          <a:xfrm>
            <a:off x="1450495" y="1587500"/>
            <a:ext cx="9753600" cy="7315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54069" y="1632685"/>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17</a:t>
            </a:r>
          </a:p>
        </p:txBody>
      </p:sp>
      <p:sp>
        <p:nvSpPr>
          <p:cNvPr id="139" name="Google Shape;139;p6"/>
          <p:cNvSpPr txBox="1"/>
          <p:nvPr/>
        </p:nvSpPr>
        <p:spPr>
          <a:xfrm>
            <a:off x="1554069" y="2836446"/>
            <a:ext cx="5039771" cy="5816977"/>
          </a:xfrm>
          <a:prstGeom prst="rect">
            <a:avLst/>
          </a:prstGeom>
          <a:noFill/>
          <a:ln>
            <a:noFill/>
          </a:ln>
        </p:spPr>
        <p:txBody>
          <a:bodyPr spcFirstLastPara="1" wrap="square" lIns="0" tIns="0" rIns="0" bIns="0" anchor="t" anchorCtr="0">
            <a:spAutoFit/>
          </a:bodyPr>
          <a:lstStyle/>
          <a:p>
            <a:pPr>
              <a:buSzPts val="4000"/>
            </a:pPr>
            <a:r>
              <a:rPr lang="en-US" sz="5400" b="1" dirty="0">
                <a:solidFill>
                  <a:schemeClr val="bg1"/>
                </a:solidFill>
              </a:rPr>
              <a:t>He began to think to himself, ‘I don't have a place to keep all my crops. What can I do?</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descr="A person standing in a field of wheat&#10;&#10;Description automatically generated with medium confidence">
            <a:extLst>
              <a:ext uri="{FF2B5EF4-FFF2-40B4-BE49-F238E27FC236}">
                <a16:creationId xmlns:a16="http://schemas.microsoft.com/office/drawing/2014/main" id="{76FD41C5-C374-CC81-17E2-ABD29142AAA0}"/>
              </a:ext>
            </a:extLst>
          </p:cNvPr>
          <p:cNvPicPr>
            <a:picLocks noChangeAspect="1"/>
          </p:cNvPicPr>
          <p:nvPr/>
        </p:nvPicPr>
        <p:blipFill>
          <a:blip r:embed="rId3"/>
          <a:stretch>
            <a:fillRect/>
          </a:stretch>
        </p:blipFill>
        <p:spPr>
          <a:xfrm>
            <a:off x="7101840" y="1485900"/>
            <a:ext cx="9753600" cy="7315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675802" y="1511183"/>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18</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675802" y="2398371"/>
            <a:ext cx="5187418" cy="6647974"/>
          </a:xfrm>
          <a:prstGeom prst="rect">
            <a:avLst/>
          </a:prstGeom>
          <a:noFill/>
          <a:ln>
            <a:noFill/>
          </a:ln>
        </p:spPr>
        <p:txBody>
          <a:bodyPr spcFirstLastPara="1" wrap="square" lIns="0" tIns="0" rIns="0" bIns="0" anchor="t" anchorCtr="0">
            <a:spAutoFit/>
          </a:bodyPr>
          <a:lstStyle/>
          <a:p>
            <a:pPr>
              <a:buSzPts val="4000"/>
            </a:pPr>
            <a:r>
              <a:rPr lang="en-US" sz="4800" b="1" dirty="0">
                <a:solidFill>
                  <a:schemeClr val="bg1"/>
                </a:solidFill>
              </a:rPr>
              <a:t>This is what I will do,’ he told himself; ‘I will tear down my barns and build bigger ones, where I will store the grain and all my other goods.</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 name="Picture 3" descr="Diagram&#10;&#10;Description automatically generated">
            <a:extLst>
              <a:ext uri="{FF2B5EF4-FFF2-40B4-BE49-F238E27FC236}">
                <a16:creationId xmlns:a16="http://schemas.microsoft.com/office/drawing/2014/main" id="{2407918F-B69A-AB86-FE10-8B69B2F66570}"/>
              </a:ext>
            </a:extLst>
          </p:cNvPr>
          <p:cNvPicPr>
            <a:picLocks noChangeAspect="1"/>
          </p:cNvPicPr>
          <p:nvPr/>
        </p:nvPicPr>
        <p:blipFill>
          <a:blip r:embed="rId3"/>
          <a:stretch>
            <a:fillRect/>
          </a:stretch>
        </p:blipFill>
        <p:spPr>
          <a:xfrm>
            <a:off x="1424780" y="1638300"/>
            <a:ext cx="9753600" cy="7315200"/>
          </a:xfrm>
          <a:prstGeom prst="rect">
            <a:avLst/>
          </a:prstGeom>
        </p:spPr>
      </p:pic>
    </p:spTree>
    <p:extLst>
      <p:ext uri="{BB962C8B-B14F-4D97-AF65-F5344CB8AC3E}">
        <p14:creationId xmlns:p14="http://schemas.microsoft.com/office/powerpoint/2010/main" val="260255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366212" y="2295358"/>
            <a:ext cx="5554980" cy="6647974"/>
          </a:xfrm>
          <a:prstGeom prst="rect">
            <a:avLst/>
          </a:prstGeom>
          <a:noFill/>
          <a:ln>
            <a:noFill/>
          </a:ln>
        </p:spPr>
        <p:txBody>
          <a:bodyPr spcFirstLastPara="1" wrap="square" lIns="0" tIns="0" rIns="0" bIns="0" anchor="t" anchorCtr="0">
            <a:spAutoFit/>
          </a:bodyPr>
          <a:lstStyle/>
          <a:p>
            <a:pPr>
              <a:buSzPts val="4000"/>
            </a:pPr>
            <a:r>
              <a:rPr lang="en-US" sz="4800" b="1" dirty="0">
                <a:solidFill>
                  <a:schemeClr val="bg1"/>
                </a:solidFill>
                <a:latin typeface="+mn-ea"/>
                <a:cs typeface="+mn-ea"/>
              </a:rPr>
              <a:t>Then I will say to myself, Lucky man! You have all the good things you need for many years. Take life easy, eat, drink, and enjoy yourself!’</a:t>
            </a:r>
          </a:p>
        </p:txBody>
      </p:sp>
      <p:sp>
        <p:nvSpPr>
          <p:cNvPr id="131" name="Google Shape;131;p5"/>
          <p:cNvSpPr txBox="1"/>
          <p:nvPr/>
        </p:nvSpPr>
        <p:spPr>
          <a:xfrm>
            <a:off x="1366212" y="1247608"/>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19</a:t>
            </a:r>
          </a:p>
        </p:txBody>
      </p:sp>
      <p:pic>
        <p:nvPicPr>
          <p:cNvPr id="3" name="Picture 2" descr="A person sitting in a chair&#10;&#10;Description automatically generated with medium confidence">
            <a:extLst>
              <a:ext uri="{FF2B5EF4-FFF2-40B4-BE49-F238E27FC236}">
                <a16:creationId xmlns:a16="http://schemas.microsoft.com/office/drawing/2014/main" id="{C2360B2E-7AFE-BE55-CC49-486C2A15D841}"/>
              </a:ext>
            </a:extLst>
          </p:cNvPr>
          <p:cNvPicPr>
            <a:picLocks noChangeAspect="1"/>
          </p:cNvPicPr>
          <p:nvPr/>
        </p:nvPicPr>
        <p:blipFill>
          <a:blip r:embed="rId3"/>
          <a:stretch>
            <a:fillRect/>
          </a:stretch>
        </p:blipFill>
        <p:spPr>
          <a:xfrm>
            <a:off x="7044343" y="1485900"/>
            <a:ext cx="9753600" cy="7315200"/>
          </a:xfrm>
          <a:prstGeom prst="rect">
            <a:avLst/>
          </a:prstGeom>
        </p:spPr>
      </p:pic>
    </p:spTree>
    <p:extLst>
      <p:ext uri="{BB962C8B-B14F-4D97-AF65-F5344CB8AC3E}">
        <p14:creationId xmlns:p14="http://schemas.microsoft.com/office/powerpoint/2010/main" val="325774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6"/>
        <p:cNvGrpSpPr/>
        <p:nvPr/>
      </p:nvGrpSpPr>
      <p:grpSpPr>
        <a:xfrm>
          <a:off x="0" y="0"/>
          <a:ext cx="0" cy="0"/>
          <a:chOff x="0" y="0"/>
          <a:chExt cx="0" cy="0"/>
        </a:xfrm>
      </p:grpSpPr>
      <p:sp>
        <p:nvSpPr>
          <p:cNvPr id="147" name="Google Shape;147;p7"/>
          <p:cNvSpPr/>
          <p:nvPr/>
        </p:nvSpPr>
        <p:spPr>
          <a:xfrm>
            <a:off x="11198629" y="754238"/>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20</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198629" y="1903162"/>
            <a:ext cx="6158711" cy="7478970"/>
          </a:xfrm>
          <a:prstGeom prst="rect">
            <a:avLst/>
          </a:prstGeom>
          <a:noFill/>
          <a:ln>
            <a:noFill/>
          </a:ln>
        </p:spPr>
        <p:txBody>
          <a:bodyPr spcFirstLastPara="1" wrap="square" lIns="0" tIns="0" rIns="0" bIns="0" anchor="t" anchorCtr="0">
            <a:spAutoFit/>
          </a:bodyPr>
          <a:lstStyle/>
          <a:p>
            <a:pPr>
              <a:buClr>
                <a:schemeClr val="dk1"/>
              </a:buClr>
              <a:buSzPts val="1100"/>
            </a:pPr>
            <a:r>
              <a:rPr lang="en-US" sz="5400" b="1" dirty="0">
                <a:solidFill>
                  <a:schemeClr val="bg1"/>
                </a:solidFill>
              </a:rPr>
              <a:t>But God said to him, ‘You fool! This very night you will have to give up your life; then who will get all these things you have kept for yourself?’”</a:t>
            </a:r>
          </a:p>
        </p:txBody>
      </p:sp>
      <p:pic>
        <p:nvPicPr>
          <p:cNvPr id="3" name="Picture 2" descr="A picture containing indoor, colorful&#10;&#10;Description automatically generated">
            <a:extLst>
              <a:ext uri="{FF2B5EF4-FFF2-40B4-BE49-F238E27FC236}">
                <a16:creationId xmlns:a16="http://schemas.microsoft.com/office/drawing/2014/main" id="{BE1C1C5B-E3FB-130B-F49C-DB7E822CDA0E}"/>
              </a:ext>
            </a:extLst>
          </p:cNvPr>
          <p:cNvPicPr>
            <a:picLocks noChangeAspect="1"/>
          </p:cNvPicPr>
          <p:nvPr/>
        </p:nvPicPr>
        <p:blipFill>
          <a:blip r:embed="rId3"/>
          <a:stretch>
            <a:fillRect/>
          </a:stretch>
        </p:blipFill>
        <p:spPr>
          <a:xfrm>
            <a:off x="823979" y="1485900"/>
            <a:ext cx="9753600" cy="7315200"/>
          </a:xfrm>
          <a:prstGeom prst="rect">
            <a:avLst/>
          </a:prstGeom>
        </p:spPr>
      </p:pic>
    </p:spTree>
    <p:extLst>
      <p:ext uri="{BB962C8B-B14F-4D97-AF65-F5344CB8AC3E}">
        <p14:creationId xmlns:p14="http://schemas.microsoft.com/office/powerpoint/2010/main" val="384620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56378" y="1280087"/>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21</a:t>
            </a:r>
          </a:p>
        </p:txBody>
      </p:sp>
      <p:sp>
        <p:nvSpPr>
          <p:cNvPr id="139" name="Google Shape;139;p6"/>
          <p:cNvSpPr txBox="1"/>
          <p:nvPr/>
        </p:nvSpPr>
        <p:spPr>
          <a:xfrm>
            <a:off x="1556378" y="2348766"/>
            <a:ext cx="4744085" cy="6647974"/>
          </a:xfrm>
          <a:prstGeom prst="rect">
            <a:avLst/>
          </a:prstGeom>
          <a:noFill/>
          <a:ln>
            <a:noFill/>
          </a:ln>
        </p:spPr>
        <p:txBody>
          <a:bodyPr spcFirstLastPara="1" wrap="square" lIns="0" tIns="0" rIns="0" bIns="0" anchor="t" anchorCtr="0">
            <a:spAutoFit/>
          </a:bodyPr>
          <a:lstStyle/>
          <a:p>
            <a:pPr>
              <a:buSzPts val="4000"/>
            </a:pPr>
            <a:r>
              <a:rPr lang="en-US" sz="4800" b="1" dirty="0">
                <a:solidFill>
                  <a:schemeClr val="bg1"/>
                </a:solidFill>
              </a:rPr>
              <a:t>And Jesus concluded, “This is how it is with those who pile up riches for themselves but are not rich in God's sight.”</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 name="Picture 3" descr="Diagram&#10;&#10;Description automatically generated">
            <a:extLst>
              <a:ext uri="{FF2B5EF4-FFF2-40B4-BE49-F238E27FC236}">
                <a16:creationId xmlns:a16="http://schemas.microsoft.com/office/drawing/2014/main" id="{217EC23B-C5F5-DDCE-9AC8-D87B184287D6}"/>
              </a:ext>
            </a:extLst>
          </p:cNvPr>
          <p:cNvPicPr>
            <a:picLocks noChangeAspect="1"/>
          </p:cNvPicPr>
          <p:nvPr/>
        </p:nvPicPr>
        <p:blipFill>
          <a:blip r:embed="rId3"/>
          <a:stretch>
            <a:fillRect/>
          </a:stretch>
        </p:blipFill>
        <p:spPr>
          <a:xfrm>
            <a:off x="6615546" y="1333500"/>
            <a:ext cx="9753600" cy="7315200"/>
          </a:xfrm>
          <a:prstGeom prst="rect">
            <a:avLst/>
          </a:prstGeom>
        </p:spPr>
      </p:pic>
    </p:spTree>
    <p:extLst>
      <p:ext uri="{BB962C8B-B14F-4D97-AF65-F5344CB8AC3E}">
        <p14:creationId xmlns:p14="http://schemas.microsoft.com/office/powerpoint/2010/main" val="105017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3"/>
          <a:srcRect/>
          <a:stretch>
            <a:fillRect/>
          </a:stretch>
        </p:blipFill>
        <p:spPr>
          <a:xfrm>
            <a:off x="9720064" y="1471092"/>
            <a:ext cx="7010400" cy="701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1250847" y="1705138"/>
            <a:ext cx="6865620" cy="19599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Activity:</a:t>
            </a: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a:solidFill>
                  <a:schemeClr val="bg1"/>
                </a:solidFill>
                <a:latin typeface="Arial Black" panose="020B0A04020102020204"/>
                <a:ea typeface="Arial Black" panose="020B0A04020102020204"/>
                <a:cs typeface="Arial Black" panose="020B0A04020102020204"/>
                <a:sym typeface="Arial Black" panose="020B0A04020102020204"/>
              </a:rPr>
              <a:t>Riches in Heaven</a:t>
            </a: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a:solidFill>
                  <a:schemeClr val="bg1"/>
                </a:solidFill>
                <a:latin typeface="Arial Black" panose="020B0A04020102020204"/>
                <a:ea typeface="Arial Black" panose="020B0A04020102020204"/>
                <a:cs typeface="Arial Black" panose="020B0A04020102020204"/>
                <a:sym typeface="Arial Black" panose="020B0A04020102020204"/>
              </a:rPr>
              <a:t>Cross</a:t>
            </a:r>
          </a:p>
        </p:txBody>
      </p:sp>
      <p:sp>
        <p:nvSpPr>
          <p:cNvPr id="204" name="Google Shape;204;p22"/>
          <p:cNvSpPr txBox="1"/>
          <p:nvPr/>
        </p:nvSpPr>
        <p:spPr>
          <a:xfrm>
            <a:off x="1250847" y="3997764"/>
            <a:ext cx="8241631" cy="4832052"/>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4400" b="1" dirty="0">
                <a:solidFill>
                  <a:schemeClr val="bg1"/>
                </a:solidFill>
                <a:latin typeface="Calibri" panose="020F0502020204030204"/>
                <a:ea typeface="Calibri" panose="020F0502020204030204"/>
                <a:cs typeface="Calibri" panose="020F0502020204030204"/>
                <a:sym typeface="Calibri" panose="020F0502020204030204"/>
              </a:rPr>
              <a:t>Materials:</a:t>
            </a: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Bond Paper / Colored Paper</a:t>
            </a: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Crayons</a:t>
            </a: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Markers</a:t>
            </a: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Glue</a:t>
            </a: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Plastic Jewels</a:t>
            </a:r>
          </a:p>
          <a:p>
            <a:pPr marL="571500" indent="-571500">
              <a:buClr>
                <a:schemeClr val="lt1"/>
              </a:buClr>
              <a:buSzPts val="4400"/>
              <a:buFont typeface="Arial" panose="020B0604020202020204" pitchFamily="34" charset="0"/>
              <a:buChar char="•"/>
            </a:pPr>
            <a:r>
              <a:rPr lang="en-US" sz="4400" b="1" dirty="0">
                <a:solidFill>
                  <a:schemeClr val="bg1"/>
                </a:solidFill>
                <a:latin typeface="Calibri" panose="020F0502020204030204"/>
                <a:ea typeface="Calibri" panose="020F0502020204030204"/>
                <a:cs typeface="Calibri" panose="020F0502020204030204"/>
                <a:sym typeface="Calibri" panose="020F0502020204030204"/>
              </a:rPr>
              <a:t>Extra Stickers</a:t>
            </a:r>
            <a:endParaRPr lang="en-PH" altLang="en-US" sz="4400" b="1" dirty="0">
              <a:solidFill>
                <a:schemeClr val="bg1"/>
              </a:solidFill>
              <a:latin typeface="Calibri" panose="020F0502020204030204"/>
              <a:ea typeface="Calibri" panose="020F0502020204030204"/>
              <a:cs typeface="Calibri" panose="020F0502020204030204"/>
              <a:sym typeface="Calibri" panose="020F0502020204030204"/>
            </a:endParaRPr>
          </a:p>
        </p:txBody>
      </p:sp>
      <p:pic>
        <p:nvPicPr>
          <p:cNvPr id="5" name="Picture 4" descr="Text, letter&#10;&#10;Description automatically generated">
            <a:extLst>
              <a:ext uri="{FF2B5EF4-FFF2-40B4-BE49-F238E27FC236}">
                <a16:creationId xmlns:a16="http://schemas.microsoft.com/office/drawing/2014/main" id="{5803C559-649B-8277-812A-D4B81680CDD3}"/>
              </a:ext>
            </a:extLst>
          </p:cNvPr>
          <p:cNvPicPr>
            <a:picLocks noChangeAspect="1"/>
          </p:cNvPicPr>
          <p:nvPr/>
        </p:nvPicPr>
        <p:blipFill>
          <a:blip r:embed="rId3"/>
          <a:stretch>
            <a:fillRect/>
          </a:stretch>
        </p:blipFill>
        <p:spPr>
          <a:xfrm>
            <a:off x="8714242" y="2111079"/>
            <a:ext cx="8322911" cy="62421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3" name="Picture 2" descr="A person standing in a field of wheat&#10;&#10;Description automatically generated with medium confidence">
            <a:extLst>
              <a:ext uri="{FF2B5EF4-FFF2-40B4-BE49-F238E27FC236}">
                <a16:creationId xmlns:a16="http://schemas.microsoft.com/office/drawing/2014/main" id="{12A52905-A4D8-B577-C0B2-E59B3B541B4C}"/>
              </a:ext>
            </a:extLst>
          </p:cNvPr>
          <p:cNvPicPr>
            <a:picLocks noChangeAspect="1"/>
          </p:cNvPicPr>
          <p:nvPr/>
        </p:nvPicPr>
        <p:blipFill>
          <a:blip r:embed="rId3"/>
          <a:stretch>
            <a:fillRect/>
          </a:stretch>
        </p:blipFill>
        <p:spPr>
          <a:xfrm>
            <a:off x="2286000" y="0"/>
            <a:ext cx="13716000" cy="10287000"/>
          </a:xfrm>
          <a:prstGeom prst="rect">
            <a:avLst/>
          </a:prstGeom>
        </p:spPr>
      </p:pic>
      <p:sp>
        <p:nvSpPr>
          <p:cNvPr id="116" name="Google Shape;116;p3"/>
          <p:cNvSpPr txBox="1"/>
          <p:nvPr/>
        </p:nvSpPr>
        <p:spPr>
          <a:xfrm>
            <a:off x="0" y="8594725"/>
            <a:ext cx="18288000" cy="923290"/>
          </a:xfrm>
          <a:prstGeom prst="rect">
            <a:avLst/>
          </a:prstGeom>
          <a:solidFill>
            <a:schemeClr val="accent2"/>
          </a:solidFill>
          <a:ln>
            <a:noFill/>
          </a:ln>
        </p:spPr>
        <p:txBody>
          <a:bodyPr spcFirstLastPara="1" wrap="square" lIns="0" tIns="0" rIns="0" bIns="0" anchor="t" anchorCtr="0">
            <a:spAutoFit/>
          </a:bodyPr>
          <a:lstStyle/>
          <a:p>
            <a:pPr algn="ctr">
              <a:buSzPts val="6600"/>
            </a:pPr>
            <a:r>
              <a:rPr lang="en-US" altLang="en-PH" sz="6000" b="1" dirty="0">
                <a:solidFill>
                  <a:srgbClr val="FFFFFF"/>
                </a:solidFill>
                <a:latin typeface="Arial Black" panose="020B0A04020102020204" pitchFamily="34" charset="0"/>
                <a:cs typeface="Arial Black" panose="020B0A04020102020204" pitchFamily="34" charset="0"/>
                <a:sym typeface="+mn-ea"/>
              </a:rPr>
              <a:t>The Parable of the Rich Fool</a:t>
            </a:r>
            <a:endParaRPr lang="en-US" altLang="en-PH" sz="60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chemeClr val="accent2"/>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12:13-21</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Tree>
    <p:extLst>
      <p:ext uri="{BB962C8B-B14F-4D97-AF65-F5344CB8AC3E}">
        <p14:creationId xmlns:p14="http://schemas.microsoft.com/office/powerpoint/2010/main" val="150672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831249" y="518607"/>
            <a:ext cx="8322911" cy="9510255"/>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3500" b="1" u="sng" dirty="0">
                <a:solidFill>
                  <a:schemeClr val="bg1"/>
                </a:solidFill>
                <a:latin typeface="Calibri" panose="020F0502020204030204"/>
                <a:ea typeface="Calibri" panose="020F0502020204030204"/>
                <a:cs typeface="Calibri" panose="020F0502020204030204"/>
                <a:sym typeface="Calibri" panose="020F0502020204030204"/>
              </a:rPr>
              <a:t>Procedure:</a:t>
            </a:r>
          </a:p>
          <a:p>
            <a:pPr marL="0" indent="0">
              <a:buClr>
                <a:schemeClr val="lt1"/>
              </a:buClr>
              <a:buSzPts val="4400"/>
              <a:buFont typeface="Calibri" panose="020F0502020204030204"/>
              <a:buNone/>
            </a:pPr>
            <a:endParaRPr lang="en-US" sz="3500" b="1" dirty="0">
              <a:solidFill>
                <a:schemeClr val="bg1"/>
              </a:solidFill>
              <a:latin typeface="Calibri" panose="020F0502020204030204"/>
              <a:ea typeface="Calibri" panose="020F0502020204030204"/>
              <a:cs typeface="Calibri" panose="020F0502020204030204"/>
              <a:sym typeface="Calibri" panose="020F0502020204030204"/>
            </a:endParaRPr>
          </a:p>
          <a:p>
            <a:pPr>
              <a:buClr>
                <a:schemeClr val="lt1"/>
              </a:buClr>
              <a:buSzPts val="4400"/>
            </a:pPr>
            <a:r>
              <a:rPr lang="en-US" sz="3500" b="1" dirty="0">
                <a:solidFill>
                  <a:schemeClr val="bg1"/>
                </a:solidFill>
                <a:latin typeface="Calibri" panose="020F0502020204030204"/>
                <a:ea typeface="Calibri" panose="020F0502020204030204"/>
                <a:cs typeface="Calibri" panose="020F0502020204030204"/>
                <a:sym typeface="Calibri" panose="020F0502020204030204"/>
              </a:rPr>
              <a:t>1. Prepare a cut-out cross for your child (parents can assist if the kid is too young).</a:t>
            </a:r>
          </a:p>
          <a:p>
            <a:pPr>
              <a:buClr>
                <a:schemeClr val="lt1"/>
              </a:buClr>
              <a:buSzPts val="4400"/>
            </a:pPr>
            <a:endParaRPr lang="en-US" sz="3500" b="1" dirty="0">
              <a:solidFill>
                <a:schemeClr val="bg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3500" b="1" dirty="0">
                <a:solidFill>
                  <a:schemeClr val="bg1"/>
                </a:solidFill>
                <a:latin typeface="Calibri" panose="020F0502020204030204"/>
                <a:ea typeface="Calibri" panose="020F0502020204030204"/>
                <a:cs typeface="Calibri" panose="020F0502020204030204"/>
                <a:sym typeface="Calibri" panose="020F0502020204030204"/>
              </a:rPr>
              <a:t>2. Put the words “Be rich toward God” at the center of the cross.</a:t>
            </a:r>
          </a:p>
          <a:p>
            <a:pPr marL="0" indent="0">
              <a:buClr>
                <a:schemeClr val="lt1"/>
              </a:buClr>
              <a:buSzPts val="4400"/>
              <a:buFont typeface="Calibri" panose="020F0502020204030204"/>
              <a:buNone/>
            </a:pPr>
            <a:endParaRPr lang="en-US" sz="3500" b="1" dirty="0">
              <a:solidFill>
                <a:schemeClr val="bg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3500" b="1" dirty="0">
                <a:solidFill>
                  <a:schemeClr val="bg1"/>
                </a:solidFill>
                <a:latin typeface="Calibri" panose="020F0502020204030204"/>
                <a:ea typeface="Calibri" panose="020F0502020204030204"/>
                <a:cs typeface="Calibri" panose="020F0502020204030204"/>
                <a:sym typeface="Calibri" panose="020F0502020204030204"/>
              </a:rPr>
              <a:t>3. Stick plastic jewels on their cross to decorate it.</a:t>
            </a:r>
          </a:p>
          <a:p>
            <a:pPr marL="0" indent="0">
              <a:buClr>
                <a:schemeClr val="lt1"/>
              </a:buClr>
              <a:buSzPts val="4400"/>
              <a:buFont typeface="Calibri" panose="020F0502020204030204"/>
              <a:buNone/>
            </a:pPr>
            <a:endParaRPr lang="en-US" sz="3500" b="1" dirty="0">
              <a:solidFill>
                <a:schemeClr val="bg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3500" b="1" dirty="0">
                <a:solidFill>
                  <a:schemeClr val="bg1"/>
                </a:solidFill>
                <a:latin typeface="Calibri" panose="020F0502020204030204"/>
                <a:ea typeface="Calibri" panose="020F0502020204030204"/>
                <a:cs typeface="Calibri" panose="020F0502020204030204"/>
                <a:sym typeface="Calibri" panose="020F0502020204030204"/>
              </a:rPr>
              <a:t>4. Let the kids go crazy with the designs using crayons, markers and even extra stickers to put on their cross.</a:t>
            </a:r>
          </a:p>
          <a:p>
            <a:pPr marL="0" indent="0">
              <a:buClr>
                <a:schemeClr val="lt1"/>
              </a:buClr>
              <a:buSzPts val="4400"/>
              <a:buFont typeface="Calibri" panose="020F0502020204030204"/>
              <a:buNone/>
            </a:pPr>
            <a:endParaRPr lang="en-US" altLang="en-US" sz="3500" b="1" dirty="0">
              <a:solidFill>
                <a:schemeClr val="bg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altLang="en-US" sz="3500" b="1" dirty="0">
                <a:solidFill>
                  <a:schemeClr val="bg1"/>
                </a:solidFill>
                <a:latin typeface="Calibri" panose="020F0502020204030204"/>
                <a:ea typeface="Calibri" panose="020F0502020204030204"/>
                <a:cs typeface="Calibri" panose="020F0502020204030204"/>
                <a:sym typeface="Calibri" panose="020F0502020204030204"/>
              </a:rPr>
              <a:t>5. Lastly, write your name at the bottom part of the cross.</a:t>
            </a:r>
            <a:endParaRPr lang="en-PH" altLang="en-US" sz="3500" b="1" dirty="0">
              <a:solidFill>
                <a:schemeClr val="bg1"/>
              </a:solidFill>
              <a:latin typeface="Calibri" panose="020F0502020204030204"/>
              <a:ea typeface="Calibri" panose="020F0502020204030204"/>
              <a:cs typeface="Calibri" panose="020F0502020204030204"/>
              <a:sym typeface="Calibri" panose="020F0502020204030204"/>
            </a:endParaRPr>
          </a:p>
        </p:txBody>
      </p:sp>
      <p:pic>
        <p:nvPicPr>
          <p:cNvPr id="3" name="Picture 2" descr="Text, letter&#10;&#10;Description automatically generated">
            <a:extLst>
              <a:ext uri="{FF2B5EF4-FFF2-40B4-BE49-F238E27FC236}">
                <a16:creationId xmlns:a16="http://schemas.microsoft.com/office/drawing/2014/main" id="{3F70502A-B91F-8E6E-E159-1E07FEA07958}"/>
              </a:ext>
            </a:extLst>
          </p:cNvPr>
          <p:cNvPicPr>
            <a:picLocks noChangeAspect="1"/>
          </p:cNvPicPr>
          <p:nvPr/>
        </p:nvPicPr>
        <p:blipFill>
          <a:blip r:embed="rId3"/>
          <a:stretch>
            <a:fillRect/>
          </a:stretch>
        </p:blipFill>
        <p:spPr>
          <a:xfrm>
            <a:off x="9133840" y="2152642"/>
            <a:ext cx="8322911" cy="6242183"/>
          </a:xfrm>
          <a:prstGeom prst="rect">
            <a:avLst/>
          </a:prstGeom>
        </p:spPr>
      </p:pic>
    </p:spTree>
    <p:extLst>
      <p:ext uri="{BB962C8B-B14F-4D97-AF65-F5344CB8AC3E}">
        <p14:creationId xmlns:p14="http://schemas.microsoft.com/office/powerpoint/2010/main" val="1005060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901705" y="112061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01705" y="2560319"/>
            <a:ext cx="8994775" cy="6270625"/>
          </a:xfrm>
          <a:prstGeom prst="rect">
            <a:avLst/>
          </a:prstGeom>
          <a:noFill/>
          <a:ln>
            <a:noFill/>
          </a:ln>
        </p:spPr>
        <p:txBody>
          <a:bodyPr spcFirstLastPara="1" wrap="square" lIns="91425" tIns="45700" rIns="91425" bIns="45700" anchor="ctr" anchorCtr="0">
            <a:noAutofit/>
          </a:bodyPr>
          <a:lstStyle/>
          <a:p>
            <a:pPr algn="just" fontAlgn="base"/>
            <a:r>
              <a:rPr lang="en-US" sz="3600" b="1" dirty="0">
                <a:solidFill>
                  <a:schemeClr val="bg1"/>
                </a:solidFill>
                <a:latin typeface="+mj-lt"/>
              </a:rPr>
              <a:t>Dear God,</a:t>
            </a:r>
          </a:p>
          <a:p>
            <a:pPr algn="just" fontAlgn="base"/>
            <a:endParaRPr lang="en-US" sz="3600" b="1" dirty="0">
              <a:solidFill>
                <a:schemeClr val="bg1"/>
              </a:solidFill>
              <a:latin typeface="+mj-lt"/>
            </a:endParaRPr>
          </a:p>
          <a:p>
            <a:pPr algn="just" fontAlgn="base"/>
            <a:r>
              <a:rPr lang="en-US" sz="3600" b="1" dirty="0">
                <a:solidFill>
                  <a:schemeClr val="bg1"/>
                </a:solidFill>
                <a:latin typeface="+mj-lt"/>
              </a:rPr>
              <a:t>Thank you for all of your blessings. Thank You for giving us everything that we need. Help us to put you first in our lives and understand what is most important. Help us to remember people who don’t have as much as we do and help us to share with others what we can. Thank you for everything!</a:t>
            </a:r>
          </a:p>
          <a:p>
            <a:pPr algn="just" fontAlgn="base"/>
            <a:endParaRPr lang="en-US" sz="3600" b="1" dirty="0">
              <a:solidFill>
                <a:schemeClr val="bg1"/>
              </a:solidFill>
              <a:latin typeface="+mj-lt"/>
            </a:endParaRPr>
          </a:p>
          <a:p>
            <a:pPr algn="just" fontAlgn="base"/>
            <a:r>
              <a:rPr lang="en-US" sz="3600" b="1" dirty="0">
                <a:solidFill>
                  <a:schemeClr val="bg1"/>
                </a:solidFill>
                <a:latin typeface="+mj-lt"/>
              </a:rPr>
              <a:t>Amen.</a:t>
            </a:r>
          </a:p>
        </p:txBody>
      </p:sp>
      <p:pic>
        <p:nvPicPr>
          <p:cNvPr id="220" name="Google Shape;220;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a:solidFill>
                  <a:srgbClr val="FFFFFF"/>
                </a:solidFill>
              </a:rPr>
              <a:t>18th 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204470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1031240" y="1265516"/>
            <a:ext cx="16225520" cy="7755969"/>
          </a:xfrm>
          <a:prstGeom prst="rect">
            <a:avLst/>
          </a:prstGeom>
          <a:noFill/>
          <a:ln>
            <a:noFill/>
          </a:ln>
        </p:spPr>
        <p:txBody>
          <a:bodyPr spcFirstLastPara="1" wrap="square" lIns="0" tIns="0" rIns="0" bIns="0" anchor="t" anchorCtr="0">
            <a:spAutoFit/>
          </a:bodyPr>
          <a:lstStyle/>
          <a:p>
            <a:pPr algn="just"/>
            <a:r>
              <a:rPr lang="en-US" sz="3600" b="1" dirty="0">
                <a:solidFill>
                  <a:srgbClr val="FF0000"/>
                </a:solidFill>
              </a:rPr>
              <a:t>NOTES FOR THE FACILITATOR ONLY:</a:t>
            </a:r>
          </a:p>
          <a:p>
            <a:pPr algn="just"/>
            <a:endParaRPr lang="en-US" sz="3600" b="1" dirty="0">
              <a:solidFill>
                <a:schemeClr val="tx1"/>
              </a:solidFill>
            </a:endParaRPr>
          </a:p>
          <a:p>
            <a:pPr algn="just"/>
            <a:r>
              <a:rPr lang="en-US" sz="3600" b="1" dirty="0">
                <a:solidFill>
                  <a:schemeClr val="tx1"/>
                </a:solidFill>
              </a:rPr>
              <a:t>Gospel Lesson:</a:t>
            </a:r>
          </a:p>
          <a:p>
            <a:pPr algn="just"/>
            <a:r>
              <a:rPr lang="en-US" sz="3600" dirty="0">
                <a:solidFill>
                  <a:schemeClr val="tx1"/>
                </a:solidFill>
              </a:rPr>
              <a:t>Jesus helps his followers understand that gathering material wealth doesn’t gain you anything in the kingdom of heaven. It’s possible to have material wealthy but have a heart that is far from God. God’s intention for us is that we would be rich toward him, meaning that we don’t base our decisions purely on what we can gain, and we don’t put our confidence in material possessions. We want to communicate to the children that the things we have are a gift from God and should be used in a way that honors God.</a:t>
            </a:r>
          </a:p>
          <a:p>
            <a:pPr algn="just"/>
            <a:endParaRPr lang="en-US" sz="3600" dirty="0">
              <a:solidFill>
                <a:schemeClr val="tx1"/>
              </a:solidFill>
            </a:endParaRPr>
          </a:p>
          <a:p>
            <a:pPr algn="just"/>
            <a:r>
              <a:rPr lang="en-US" sz="3600" b="1" dirty="0">
                <a:solidFill>
                  <a:schemeClr val="tx1"/>
                </a:solidFill>
              </a:rPr>
              <a:t>Gospel Focus:</a:t>
            </a:r>
          </a:p>
          <a:p>
            <a:pPr marL="457200" indent="-457200" algn="just">
              <a:buFont typeface="Arial" panose="020B0604020202020204" pitchFamily="34" charset="0"/>
              <a:buChar char="•"/>
            </a:pPr>
            <a:r>
              <a:rPr lang="en-US" sz="3600" dirty="0">
                <a:solidFill>
                  <a:schemeClr val="tx1"/>
                </a:solidFill>
              </a:rPr>
              <a:t>Being rich toward God is more important than the stuff we have.</a:t>
            </a:r>
          </a:p>
          <a:p>
            <a:pPr marL="457200" indent="-457200" algn="just">
              <a:buFont typeface="Arial" panose="020B0604020202020204" pitchFamily="34" charset="0"/>
              <a:buChar char="•"/>
            </a:pPr>
            <a:r>
              <a:rPr lang="en-US" sz="3600" dirty="0">
                <a:solidFill>
                  <a:schemeClr val="tx1"/>
                </a:solidFill>
              </a:rPr>
              <a:t>Everything we have is a gift from God.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1031240" y="1265516"/>
            <a:ext cx="16225520" cy="8125301"/>
          </a:xfrm>
          <a:prstGeom prst="rect">
            <a:avLst/>
          </a:prstGeom>
          <a:noFill/>
          <a:ln>
            <a:noFill/>
          </a:ln>
        </p:spPr>
        <p:txBody>
          <a:bodyPr spcFirstLastPara="1" wrap="square" lIns="0" tIns="0" rIns="0" bIns="0" anchor="t" anchorCtr="0">
            <a:spAutoFit/>
          </a:bodyPr>
          <a:lstStyle/>
          <a:p>
            <a:pPr algn="just"/>
            <a:r>
              <a:rPr lang="en-US" sz="4800" b="1" dirty="0">
                <a:solidFill>
                  <a:srgbClr val="FF0000"/>
                </a:solidFill>
              </a:rPr>
              <a:t>NOTES FOR THE FACILITATOR ONLY:</a:t>
            </a:r>
          </a:p>
          <a:p>
            <a:pPr algn="just"/>
            <a:endParaRPr lang="en-US" sz="4800" b="1" dirty="0">
              <a:solidFill>
                <a:schemeClr val="tx1"/>
              </a:solidFill>
            </a:endParaRPr>
          </a:p>
          <a:p>
            <a:pPr algn="just"/>
            <a:r>
              <a:rPr lang="en-US" sz="4800" b="1" dirty="0">
                <a:solidFill>
                  <a:schemeClr val="tx1"/>
                </a:solidFill>
              </a:rPr>
              <a:t>TERMS:</a:t>
            </a:r>
          </a:p>
          <a:p>
            <a:pPr algn="just"/>
            <a:endParaRPr lang="en-US" sz="4800" b="1" dirty="0">
              <a:solidFill>
                <a:schemeClr val="tx1"/>
              </a:solidFill>
            </a:endParaRPr>
          </a:p>
          <a:p>
            <a:pPr algn="just"/>
            <a:r>
              <a:rPr lang="en-US" sz="4800" b="1" dirty="0">
                <a:solidFill>
                  <a:schemeClr val="accent6">
                    <a:lumMod val="75000"/>
                  </a:schemeClr>
                </a:solidFill>
              </a:rPr>
              <a:t>Inheritance</a:t>
            </a:r>
          </a:p>
          <a:p>
            <a:pPr algn="just"/>
            <a:r>
              <a:rPr lang="en-US" sz="4800" dirty="0">
                <a:solidFill>
                  <a:schemeClr val="tx1"/>
                </a:solidFill>
              </a:rPr>
              <a:t>- Money or possessions left to the sons by their father. The older brother was normally responsible for sharing inheritance according to the father’s will.</a:t>
            </a:r>
          </a:p>
          <a:p>
            <a:pPr algn="just"/>
            <a:endParaRPr lang="en-US" sz="4800" dirty="0">
              <a:solidFill>
                <a:schemeClr val="tx1"/>
              </a:solidFill>
            </a:endParaRPr>
          </a:p>
          <a:p>
            <a:pPr algn="just"/>
            <a:r>
              <a:rPr lang="en-US" sz="4800" b="1" dirty="0">
                <a:solidFill>
                  <a:schemeClr val="accent6">
                    <a:lumMod val="75000"/>
                  </a:schemeClr>
                </a:solidFill>
              </a:rPr>
              <a:t>Judge or arbitrator</a:t>
            </a:r>
          </a:p>
          <a:p>
            <a:pPr algn="just"/>
            <a:r>
              <a:rPr lang="en-US" sz="4800" b="1" dirty="0">
                <a:solidFill>
                  <a:schemeClr val="tx1"/>
                </a:solidFill>
              </a:rPr>
              <a:t>- </a:t>
            </a:r>
            <a:r>
              <a:rPr lang="en-US" sz="4800" dirty="0">
                <a:solidFill>
                  <a:schemeClr val="tx1"/>
                </a:solidFill>
              </a:rPr>
              <a:t>Someone who settles disagreements between people.</a:t>
            </a:r>
          </a:p>
        </p:txBody>
      </p:sp>
    </p:spTree>
    <p:extLst>
      <p:ext uri="{BB962C8B-B14F-4D97-AF65-F5344CB8AC3E}">
        <p14:creationId xmlns:p14="http://schemas.microsoft.com/office/powerpoint/2010/main" val="28298539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1031240" y="1265516"/>
            <a:ext cx="16225520" cy="8125301"/>
          </a:xfrm>
          <a:prstGeom prst="rect">
            <a:avLst/>
          </a:prstGeom>
          <a:noFill/>
          <a:ln>
            <a:noFill/>
          </a:ln>
        </p:spPr>
        <p:txBody>
          <a:bodyPr spcFirstLastPara="1" wrap="square" lIns="0" tIns="0" rIns="0" bIns="0" anchor="t" anchorCtr="0">
            <a:spAutoFit/>
          </a:bodyPr>
          <a:lstStyle/>
          <a:p>
            <a:pPr algn="just"/>
            <a:r>
              <a:rPr lang="en-US" sz="4800" b="1" dirty="0">
                <a:solidFill>
                  <a:srgbClr val="FF0000"/>
                </a:solidFill>
              </a:rPr>
              <a:t>NOTES FOR THE FACILITATOR ONLY:</a:t>
            </a:r>
          </a:p>
          <a:p>
            <a:pPr algn="just"/>
            <a:endParaRPr lang="en-US" sz="4800" b="1" dirty="0">
              <a:solidFill>
                <a:schemeClr val="tx1"/>
              </a:solidFill>
            </a:endParaRPr>
          </a:p>
          <a:p>
            <a:pPr algn="just"/>
            <a:r>
              <a:rPr lang="en-US" sz="4800" b="1" dirty="0">
                <a:solidFill>
                  <a:schemeClr val="tx1"/>
                </a:solidFill>
              </a:rPr>
              <a:t>So how can we be generous like Jesus?</a:t>
            </a:r>
          </a:p>
          <a:p>
            <a:pPr algn="just"/>
            <a:r>
              <a:rPr lang="en-US" sz="4800" b="1" dirty="0">
                <a:solidFill>
                  <a:schemeClr val="tx1"/>
                </a:solidFill>
              </a:rPr>
              <a:t>Here are a few examples:</a:t>
            </a:r>
          </a:p>
          <a:p>
            <a:pPr algn="just"/>
            <a:endParaRPr lang="en-US" sz="4800" b="1" dirty="0">
              <a:solidFill>
                <a:schemeClr val="tx1"/>
              </a:solidFill>
            </a:endParaRPr>
          </a:p>
          <a:p>
            <a:pPr marL="571500" indent="-571500" algn="just">
              <a:buFont typeface="Arial" panose="020B0604020202020204" pitchFamily="34" charset="0"/>
              <a:buChar char="•"/>
            </a:pPr>
            <a:r>
              <a:rPr lang="en-US" sz="4800" dirty="0">
                <a:solidFill>
                  <a:schemeClr val="tx1"/>
                </a:solidFill>
              </a:rPr>
              <a:t>When we have a snack or dessert and someone doesn’t have any, you could share it with them.</a:t>
            </a:r>
          </a:p>
          <a:p>
            <a:pPr marL="571500" indent="-571500" algn="just">
              <a:buFont typeface="Arial" panose="020B0604020202020204" pitchFamily="34" charset="0"/>
              <a:buChar char="•"/>
            </a:pPr>
            <a:r>
              <a:rPr lang="en-US" sz="4800" dirty="0">
                <a:solidFill>
                  <a:schemeClr val="tx1"/>
                </a:solidFill>
              </a:rPr>
              <a:t>Do you have extra toys? Maybe you should donate them to boys or girls who don’t have toys.</a:t>
            </a:r>
          </a:p>
          <a:p>
            <a:pPr marL="571500" indent="-571500" algn="just">
              <a:buFont typeface="Arial" panose="020B0604020202020204" pitchFamily="34" charset="0"/>
              <a:buChar char="•"/>
            </a:pPr>
            <a:r>
              <a:rPr lang="en-US" sz="4800" dirty="0">
                <a:solidFill>
                  <a:schemeClr val="tx1"/>
                </a:solidFill>
              </a:rPr>
              <a:t>Or maybe you have a great spot in line? Maybe you could let other people go ahead of you?</a:t>
            </a:r>
          </a:p>
        </p:txBody>
      </p:sp>
    </p:spTree>
    <p:extLst>
      <p:ext uri="{BB962C8B-B14F-4D97-AF65-F5344CB8AC3E}">
        <p14:creationId xmlns:p14="http://schemas.microsoft.com/office/powerpoint/2010/main" val="30840246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3" name="Picture 2" descr="A person standing in a field of wheat&#10;&#10;Description automatically generated with medium confidence">
            <a:extLst>
              <a:ext uri="{FF2B5EF4-FFF2-40B4-BE49-F238E27FC236}">
                <a16:creationId xmlns:a16="http://schemas.microsoft.com/office/drawing/2014/main" id="{12A52905-A4D8-B577-C0B2-E59B3B541B4C}"/>
              </a:ext>
            </a:extLst>
          </p:cNvPr>
          <p:cNvPicPr>
            <a:picLocks noChangeAspect="1"/>
          </p:cNvPicPr>
          <p:nvPr/>
        </p:nvPicPr>
        <p:blipFill>
          <a:blip r:embed="rId3"/>
          <a:stretch>
            <a:fillRect/>
          </a:stretch>
        </p:blipFill>
        <p:spPr>
          <a:xfrm>
            <a:off x="2286000" y="0"/>
            <a:ext cx="13716000" cy="10287000"/>
          </a:xfrm>
          <a:prstGeom prst="rect">
            <a:avLst/>
          </a:prstGeom>
        </p:spPr>
      </p:pic>
      <p:sp>
        <p:nvSpPr>
          <p:cNvPr id="116" name="Google Shape;116;p3"/>
          <p:cNvSpPr txBox="1"/>
          <p:nvPr/>
        </p:nvSpPr>
        <p:spPr>
          <a:xfrm>
            <a:off x="0" y="8594725"/>
            <a:ext cx="18288000" cy="923290"/>
          </a:xfrm>
          <a:prstGeom prst="rect">
            <a:avLst/>
          </a:prstGeom>
          <a:solidFill>
            <a:schemeClr val="accent2"/>
          </a:solidFill>
          <a:ln>
            <a:noFill/>
          </a:ln>
        </p:spPr>
        <p:txBody>
          <a:bodyPr spcFirstLastPara="1" wrap="square" lIns="0" tIns="0" rIns="0" bIns="0" anchor="t" anchorCtr="0">
            <a:spAutoFit/>
          </a:bodyPr>
          <a:lstStyle/>
          <a:p>
            <a:pPr algn="ctr">
              <a:buSzPts val="6600"/>
            </a:pPr>
            <a:r>
              <a:rPr lang="en-US" altLang="en-PH" sz="6000" b="1" dirty="0">
                <a:solidFill>
                  <a:srgbClr val="FFFFFF"/>
                </a:solidFill>
                <a:latin typeface="Arial Black" panose="020B0A04020102020204" pitchFamily="34" charset="0"/>
                <a:cs typeface="Arial Black" panose="020B0A04020102020204" pitchFamily="34" charset="0"/>
                <a:sym typeface="+mn-ea"/>
              </a:rPr>
              <a:t>The Parable of the Rich Fool</a:t>
            </a:r>
            <a:endParaRPr lang="en-US" altLang="en-PH" sz="60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chemeClr val="accent2"/>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12:13-21</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Tree>
    <p:extLst>
      <p:ext uri="{BB962C8B-B14F-4D97-AF65-F5344CB8AC3E}">
        <p14:creationId xmlns:p14="http://schemas.microsoft.com/office/powerpoint/2010/main" val="418862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02212" y="1452779"/>
            <a:ext cx="1039682" cy="769441"/>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13</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01989" y="2450298"/>
            <a:ext cx="5424872" cy="6647974"/>
          </a:xfrm>
          <a:prstGeom prst="rect">
            <a:avLst/>
          </a:prstGeom>
          <a:noFill/>
          <a:ln>
            <a:noFill/>
          </a:ln>
        </p:spPr>
        <p:txBody>
          <a:bodyPr spcFirstLastPara="1" wrap="square" lIns="0" tIns="0" rIns="0" bIns="0" anchor="t" anchorCtr="0">
            <a:spAutoFit/>
          </a:bodyPr>
          <a:lstStyle/>
          <a:p>
            <a:pPr>
              <a:buSzPts val="4000"/>
            </a:pPr>
            <a:r>
              <a:rPr lang="en-US" sz="5400" b="1" dirty="0">
                <a:solidFill>
                  <a:schemeClr val="bg1"/>
                </a:solidFill>
              </a:rPr>
              <a:t>A man in the crowd said to Jesus, “Teacher, tell my brother to divide with me the property our father left us.”</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 name="Picture 3" descr="Diagram&#10;&#10;Description automatically generated">
            <a:extLst>
              <a:ext uri="{FF2B5EF4-FFF2-40B4-BE49-F238E27FC236}">
                <a16:creationId xmlns:a16="http://schemas.microsoft.com/office/drawing/2014/main" id="{4BC526A2-F040-25AB-DAB6-2BF955B0769D}"/>
              </a:ext>
            </a:extLst>
          </p:cNvPr>
          <p:cNvPicPr>
            <a:picLocks noChangeAspect="1"/>
          </p:cNvPicPr>
          <p:nvPr/>
        </p:nvPicPr>
        <p:blipFill>
          <a:blip r:embed="rId3"/>
          <a:stretch>
            <a:fillRect/>
          </a:stretch>
        </p:blipFill>
        <p:spPr>
          <a:xfrm>
            <a:off x="7040880" y="1709420"/>
            <a:ext cx="9753600" cy="731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848522" y="1130048"/>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14</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848522" y="2017236"/>
            <a:ext cx="5187418" cy="7478970"/>
          </a:xfrm>
          <a:prstGeom prst="rect">
            <a:avLst/>
          </a:prstGeom>
          <a:noFill/>
          <a:ln>
            <a:noFill/>
          </a:ln>
        </p:spPr>
        <p:txBody>
          <a:bodyPr spcFirstLastPara="1" wrap="square" lIns="0" tIns="0" rIns="0" bIns="0" anchor="t" anchorCtr="0">
            <a:spAutoFit/>
          </a:bodyPr>
          <a:lstStyle/>
          <a:p>
            <a:pPr>
              <a:buSzPts val="4000"/>
            </a:pPr>
            <a:r>
              <a:rPr lang="en-US" sz="5400" b="1" dirty="0">
                <a:solidFill>
                  <a:schemeClr val="bg1"/>
                </a:solidFill>
              </a:rPr>
              <a:t>Jesus answered him, “Friend, who gave me the right to judge or to divide the property between you two?”</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 name="Picture 3" descr="Diagram&#10;&#10;Description automatically generated">
            <a:extLst>
              <a:ext uri="{FF2B5EF4-FFF2-40B4-BE49-F238E27FC236}">
                <a16:creationId xmlns:a16="http://schemas.microsoft.com/office/drawing/2014/main" id="{A9E84B61-A32E-0F68-F572-1C3B39CBA5B0}"/>
              </a:ext>
            </a:extLst>
          </p:cNvPr>
          <p:cNvPicPr>
            <a:picLocks noChangeAspect="1"/>
          </p:cNvPicPr>
          <p:nvPr/>
        </p:nvPicPr>
        <p:blipFill>
          <a:blip r:embed="rId3"/>
          <a:stretch>
            <a:fillRect/>
          </a:stretch>
        </p:blipFill>
        <p:spPr>
          <a:xfrm>
            <a:off x="1391920" y="1648460"/>
            <a:ext cx="9753600"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859</Words>
  <Application>Microsoft Office PowerPoint</Application>
  <PresentationFormat>Custom</PresentationFormat>
  <Paragraphs>109</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Jerald Cruz</cp:lastModifiedBy>
  <cp:revision>196</cp:revision>
  <dcterms:created xsi:type="dcterms:W3CDTF">2020-09-06T06:27:00Z</dcterms:created>
  <dcterms:modified xsi:type="dcterms:W3CDTF">2022-07-26T10:08:09Z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B1BB1237CC6B4651A38372A8AE257A8B</vt:lpwstr>
  </property>
  <property fmtid="{D5CDD505-2E9C-101B-9397-08002B2CF9AE}" pid="3" name="KSOProductBuildVer">
    <vt:lpwstr>1033-11.2.0.11156</vt:lpwstr>
  </property>
</Properties>
</file>