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328" r:id="rId3"/>
    <p:sldId id="279" r:id="rId4"/>
    <p:sldId id="331" r:id="rId5"/>
    <p:sldId id="259" r:id="rId6"/>
    <p:sldId id="261" r:id="rId7"/>
    <p:sldId id="287" r:id="rId8"/>
    <p:sldId id="260" r:id="rId9"/>
    <p:sldId id="262" r:id="rId10"/>
    <p:sldId id="305" r:id="rId11"/>
    <p:sldId id="267" r:id="rId12"/>
    <p:sldId id="270" r:id="rId13"/>
    <p:sldId id="269" r:id="rId14"/>
    <p:sldId id="333" r:id="rId15"/>
    <p:sldId id="271" r:id="rId16"/>
    <p:sldId id="334" r:id="rId17"/>
  </p:sldIdLst>
  <p:sldSz cx="18288000" cy="10287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87">
          <p15:clr>
            <a:srgbClr val="A4A3A4"/>
          </p15:clr>
        </p15:guide>
        <p15:guide id="2" pos="29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3A3"/>
    <a:srgbClr val="D79491"/>
    <a:srgbClr val="BF696F"/>
    <a:srgbClr val="FF8F79"/>
    <a:srgbClr val="CA2200"/>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3" autoAdjust="0"/>
    <p:restoredTop sz="91057" autoAdjust="0"/>
  </p:normalViewPr>
  <p:slideViewPr>
    <p:cSldViewPr snapToGrid="0">
      <p:cViewPr varScale="1">
        <p:scale>
          <a:sx n="47" d="100"/>
          <a:sy n="47" d="100"/>
        </p:scale>
        <p:origin x="72" y="255"/>
      </p:cViewPr>
      <p:guideLst>
        <p:guide orient="horz" pos="2187"/>
        <p:guide pos="29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170039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0890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extLst>
      <p:ext uri="{BB962C8B-B14F-4D97-AF65-F5344CB8AC3E}">
        <p14:creationId xmlns:p14="http://schemas.microsoft.com/office/powerpoint/2010/main" val="198481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extLst>
      <p:ext uri="{BB962C8B-B14F-4D97-AF65-F5344CB8AC3E}">
        <p14:creationId xmlns:p14="http://schemas.microsoft.com/office/powerpoint/2010/main" val="264492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a:solidFill>
                  <a:srgbClr val="FFFFFF"/>
                </a:solidFill>
              </a:rPr>
              <a:t>16th 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858869" y="2069565"/>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42</a:t>
            </a:r>
          </a:p>
        </p:txBody>
      </p:sp>
      <p:sp>
        <p:nvSpPr>
          <p:cNvPr id="139" name="Google Shape;139;p6"/>
          <p:cNvSpPr txBox="1"/>
          <p:nvPr/>
        </p:nvSpPr>
        <p:spPr>
          <a:xfrm>
            <a:off x="1858869" y="3273326"/>
            <a:ext cx="4744085" cy="5170646"/>
          </a:xfrm>
          <a:prstGeom prst="rect">
            <a:avLst/>
          </a:prstGeom>
          <a:noFill/>
          <a:ln>
            <a:noFill/>
          </a:ln>
        </p:spPr>
        <p:txBody>
          <a:bodyPr spcFirstLastPara="1" wrap="square" lIns="0" tIns="0" rIns="0" bIns="0" anchor="t" anchorCtr="0">
            <a:spAutoFit/>
          </a:bodyPr>
          <a:lstStyle/>
          <a:p>
            <a:pPr>
              <a:buSzPts val="4000"/>
            </a:pPr>
            <a:r>
              <a:rPr lang="en-US" sz="4800" b="1" dirty="0">
                <a:solidFill>
                  <a:schemeClr val="bg1"/>
                </a:solidFill>
              </a:rPr>
              <a:t>but just one is needed. Mary has chosen the right thing, and it will not be taken away from her.”</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A picture containing text&#10;&#10;Description automatically generated">
            <a:extLst>
              <a:ext uri="{FF2B5EF4-FFF2-40B4-BE49-F238E27FC236}">
                <a16:creationId xmlns:a16="http://schemas.microsoft.com/office/drawing/2014/main" id="{46146682-C854-265D-31EA-1B0D1508B21E}"/>
              </a:ext>
            </a:extLst>
          </p:cNvPr>
          <p:cNvPicPr>
            <a:picLocks noChangeAspect="1"/>
          </p:cNvPicPr>
          <p:nvPr/>
        </p:nvPicPr>
        <p:blipFill>
          <a:blip r:embed="rId3"/>
          <a:stretch>
            <a:fillRect/>
          </a:stretch>
        </p:blipFill>
        <p:spPr>
          <a:xfrm>
            <a:off x="6819900" y="148590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584091" y="751513"/>
            <a:ext cx="6865620" cy="1959944"/>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tx1"/>
                </a:solidFill>
                <a:latin typeface="Arial Black" panose="020B0A04020102020204"/>
                <a:ea typeface="Arial Black" panose="020B0A04020102020204"/>
                <a:cs typeface="Arial Black" panose="020B0A04020102020204"/>
                <a:sym typeface="Arial Black" panose="020B0A04020102020204"/>
              </a:rPr>
              <a:t>Activity:</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a:solidFill>
                  <a:schemeClr val="tx1"/>
                </a:solidFill>
                <a:latin typeface="Arial Black" panose="020B0A04020102020204"/>
                <a:ea typeface="Arial Black" panose="020B0A04020102020204"/>
                <a:cs typeface="Arial Black" panose="020B0A04020102020204"/>
                <a:sym typeface="Arial Black" panose="020B0A04020102020204"/>
              </a:rPr>
              <a:t>Take Time for</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a:solidFill>
                  <a:schemeClr val="tx1"/>
                </a:solidFill>
                <a:latin typeface="Arial Black" panose="020B0A04020102020204"/>
                <a:ea typeface="Arial Black" panose="020B0A04020102020204"/>
                <a:cs typeface="Arial Black" panose="020B0A04020102020204"/>
                <a:sym typeface="Arial Black" panose="020B0A04020102020204"/>
              </a:rPr>
              <a:t>Jesus Clock</a:t>
            </a:r>
          </a:p>
        </p:txBody>
      </p:sp>
      <p:sp>
        <p:nvSpPr>
          <p:cNvPr id="204" name="Google Shape;204;p22"/>
          <p:cNvSpPr txBox="1"/>
          <p:nvPr/>
        </p:nvSpPr>
        <p:spPr>
          <a:xfrm>
            <a:off x="1034716" y="3283130"/>
            <a:ext cx="8241631" cy="5632271"/>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PH" sz="3600" b="1" dirty="0">
                <a:solidFill>
                  <a:schemeClr val="lt1"/>
                </a:solidFill>
                <a:latin typeface="Calibri" panose="020F0502020204030204"/>
                <a:ea typeface="Calibri" panose="020F0502020204030204"/>
                <a:cs typeface="Calibri" panose="020F0502020204030204"/>
                <a:sym typeface="Calibri" panose="020F0502020204030204"/>
              </a:rPr>
              <a:t>Materials Needed:</a:t>
            </a:r>
          </a:p>
          <a:p>
            <a:pPr marL="0" indent="0">
              <a:buClr>
                <a:schemeClr val="lt1"/>
              </a:buClr>
              <a:buSzPts val="4400"/>
              <a:buFont typeface="Calibri" panose="020F0502020204030204"/>
              <a:buNone/>
            </a:pPr>
            <a:endParaRPr lang="en-PH" altLang="en-US" sz="3600" b="1" dirty="0">
              <a:solidFill>
                <a:schemeClr val="lt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Construction Paper or card paper</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Paper plates</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Brad fasteners</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Glue or tape</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String</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Scissors</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Decorative elements </a:t>
            </a:r>
          </a:p>
          <a:p>
            <a:pPr marL="571500" indent="-571500">
              <a:buClr>
                <a:schemeClr val="lt1"/>
              </a:buClr>
              <a:buSzPts val="4400"/>
              <a:buFont typeface="Arial" panose="020B0604020202020204" pitchFamily="34" charset="0"/>
              <a:buChar char="•"/>
            </a:pPr>
            <a:r>
              <a:rPr lang="en-US" altLang="en-US" sz="3600" b="1" dirty="0">
                <a:solidFill>
                  <a:schemeClr val="lt1"/>
                </a:solidFill>
                <a:latin typeface="Calibri" panose="020F0502020204030204"/>
                <a:ea typeface="Calibri" panose="020F0502020204030204"/>
                <a:cs typeface="Calibri" panose="020F0502020204030204"/>
                <a:sym typeface="Calibri" panose="020F0502020204030204"/>
              </a:rPr>
              <a:t>Markers or crayons</a:t>
            </a:r>
            <a:endParaRPr lang="en-PH" altLang="en-US" sz="36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a:extLst>
              <a:ext uri="{FF2B5EF4-FFF2-40B4-BE49-F238E27FC236}">
                <a16:creationId xmlns:a16="http://schemas.microsoft.com/office/drawing/2014/main" id="{5E3C754C-4235-EB38-BCC1-38892688E273}"/>
              </a:ext>
            </a:extLst>
          </p:cNvPr>
          <p:cNvPicPr>
            <a:picLocks noChangeAspect="1"/>
          </p:cNvPicPr>
          <p:nvPr/>
        </p:nvPicPr>
        <p:blipFill>
          <a:blip r:embed="rId3"/>
          <a:stretch>
            <a:fillRect/>
          </a:stretch>
        </p:blipFill>
        <p:spPr>
          <a:xfrm>
            <a:off x="9433315" y="1828549"/>
            <a:ext cx="4643471" cy="3438550"/>
          </a:xfrm>
          <a:prstGeom prst="rect">
            <a:avLst/>
          </a:prstGeom>
        </p:spPr>
      </p:pic>
      <p:pic>
        <p:nvPicPr>
          <p:cNvPr id="5" name="Picture 4">
            <a:extLst>
              <a:ext uri="{FF2B5EF4-FFF2-40B4-BE49-F238E27FC236}">
                <a16:creationId xmlns:a16="http://schemas.microsoft.com/office/drawing/2014/main" id="{9CB036DE-FFD9-AEF9-2920-421ABC7B68CC}"/>
              </a:ext>
            </a:extLst>
          </p:cNvPr>
          <p:cNvPicPr>
            <a:picLocks noChangeAspect="1"/>
          </p:cNvPicPr>
          <p:nvPr/>
        </p:nvPicPr>
        <p:blipFill>
          <a:blip r:embed="rId4"/>
          <a:stretch>
            <a:fillRect/>
          </a:stretch>
        </p:blipFill>
        <p:spPr>
          <a:xfrm>
            <a:off x="11755051" y="2502711"/>
            <a:ext cx="4829210" cy="64008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902369" y="671007"/>
            <a:ext cx="7952317" cy="8956258"/>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1. Decorate the paper plate to resemble a clock, with markings around the </a:t>
            </a: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outside of it. </a:t>
            </a:r>
          </a:p>
          <a:p>
            <a:pPr marL="0" indent="0">
              <a:buClr>
                <a:schemeClr val="lt1"/>
              </a:buClr>
              <a:buSzPts val="4400"/>
              <a:buFont typeface="Calibri" panose="020F0502020204030204"/>
              <a:buNone/>
            </a:pPr>
            <a:endParaRPr lang="en-US" sz="32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2. Add notes and captions to the clock, providing different ways to spend </a:t>
            </a: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time with Jesus and serve Him. Add larger verses or captions to the plate.</a:t>
            </a: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 </a:t>
            </a: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3. Cut paper pieces into arrow shapes to look like the hands of a clock. </a:t>
            </a:r>
          </a:p>
          <a:p>
            <a:pPr marL="0" indent="0">
              <a:buClr>
                <a:schemeClr val="lt1"/>
              </a:buClr>
              <a:buSzPts val="4400"/>
              <a:buFont typeface="Calibri" panose="020F0502020204030204"/>
              <a:buNone/>
            </a:pPr>
            <a:endParaRPr lang="en-US" sz="32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4. Carefully attach the arrows onto the plate with a brad fastener so that </a:t>
            </a: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they can move like clock hands would do. </a:t>
            </a:r>
          </a:p>
          <a:p>
            <a:pPr marL="0" indent="0">
              <a:buClr>
                <a:schemeClr val="lt1"/>
              </a:buClr>
              <a:buSzPts val="4400"/>
              <a:buFont typeface="Calibri" panose="020F0502020204030204"/>
              <a:buNone/>
            </a:pPr>
            <a:endParaRPr lang="en-US" sz="32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5. If desired, attach a hanger or magnet to display the clock.</a:t>
            </a:r>
            <a:endParaRPr lang="en-PH" altLang="en-US" sz="32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a:extLst>
              <a:ext uri="{FF2B5EF4-FFF2-40B4-BE49-F238E27FC236}">
                <a16:creationId xmlns:a16="http://schemas.microsoft.com/office/drawing/2014/main" id="{5E3C754C-4235-EB38-BCC1-38892688E273}"/>
              </a:ext>
            </a:extLst>
          </p:cNvPr>
          <p:cNvPicPr>
            <a:picLocks noChangeAspect="1"/>
          </p:cNvPicPr>
          <p:nvPr/>
        </p:nvPicPr>
        <p:blipFill>
          <a:blip r:embed="rId3"/>
          <a:stretch>
            <a:fillRect/>
          </a:stretch>
        </p:blipFill>
        <p:spPr>
          <a:xfrm>
            <a:off x="9433315" y="1828549"/>
            <a:ext cx="4643471" cy="3438550"/>
          </a:xfrm>
          <a:prstGeom prst="rect">
            <a:avLst/>
          </a:prstGeom>
        </p:spPr>
      </p:pic>
      <p:pic>
        <p:nvPicPr>
          <p:cNvPr id="5" name="Picture 4">
            <a:extLst>
              <a:ext uri="{FF2B5EF4-FFF2-40B4-BE49-F238E27FC236}">
                <a16:creationId xmlns:a16="http://schemas.microsoft.com/office/drawing/2014/main" id="{9CB036DE-FFD9-AEF9-2920-421ABC7B68CC}"/>
              </a:ext>
            </a:extLst>
          </p:cNvPr>
          <p:cNvPicPr>
            <a:picLocks noChangeAspect="1"/>
          </p:cNvPicPr>
          <p:nvPr/>
        </p:nvPicPr>
        <p:blipFill>
          <a:blip r:embed="rId4"/>
          <a:stretch>
            <a:fillRect/>
          </a:stretch>
        </p:blipFill>
        <p:spPr>
          <a:xfrm>
            <a:off x="11755051" y="2502711"/>
            <a:ext cx="4829210" cy="6400847"/>
          </a:xfrm>
          <a:prstGeom prst="rect">
            <a:avLst/>
          </a:prstGeom>
        </p:spPr>
      </p:pic>
    </p:spTree>
    <p:extLst>
      <p:ext uri="{BB962C8B-B14F-4D97-AF65-F5344CB8AC3E}">
        <p14:creationId xmlns:p14="http://schemas.microsoft.com/office/powerpoint/2010/main" val="100506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0" y="2305685"/>
            <a:ext cx="8994775" cy="6860540"/>
          </a:xfrm>
          <a:prstGeom prst="rect">
            <a:avLst/>
          </a:prstGeom>
          <a:noFill/>
          <a:ln>
            <a:noFill/>
          </a:ln>
        </p:spPr>
        <p:txBody>
          <a:bodyPr spcFirstLastPara="1" wrap="square" lIns="91425" tIns="45700" rIns="91425" bIns="45700" anchor="ctr" anchorCtr="0">
            <a:noAutofit/>
          </a:bodyPr>
          <a:lstStyle/>
          <a:p>
            <a:pPr algn="just" fontAlgn="base"/>
            <a:r>
              <a:rPr lang="en-US" sz="4000" b="1" dirty="0">
                <a:solidFill>
                  <a:schemeClr val="bg1"/>
                </a:solidFill>
                <a:latin typeface="+mj-lt"/>
              </a:rPr>
              <a:t>Dear God,</a:t>
            </a:r>
          </a:p>
          <a:p>
            <a:pPr algn="just" fontAlgn="base"/>
            <a:endParaRPr lang="en-US" sz="4000" b="1" dirty="0">
              <a:solidFill>
                <a:schemeClr val="bg1"/>
              </a:solidFill>
              <a:latin typeface="+mj-lt"/>
            </a:endParaRPr>
          </a:p>
          <a:p>
            <a:pPr algn="just" fontAlgn="base"/>
            <a:r>
              <a:rPr lang="en-US" sz="4000" b="1" dirty="0">
                <a:solidFill>
                  <a:schemeClr val="bg1"/>
                </a:solidFill>
                <a:latin typeface="+mj-lt"/>
              </a:rPr>
              <a:t>Thank You for the words of the Bible. Thank You for making us part of your family. Help us to slow down and breathe - and rest in Your presence. Thank You for Your love</a:t>
            </a:r>
          </a:p>
          <a:p>
            <a:pPr algn="just" fontAlgn="base"/>
            <a:r>
              <a:rPr lang="en-US" sz="4000" b="1" dirty="0">
                <a:solidFill>
                  <a:schemeClr val="bg1"/>
                </a:solidFill>
                <a:latin typeface="+mj-lt"/>
              </a:rPr>
              <a:t>We love you Jesus. Thank you for always being there at our side.</a:t>
            </a:r>
          </a:p>
          <a:p>
            <a:pPr algn="just" fontAlgn="base"/>
            <a:endParaRPr lang="en-US" sz="4000" b="1" dirty="0">
              <a:solidFill>
                <a:schemeClr val="bg1"/>
              </a:solidFill>
              <a:latin typeface="+mj-lt"/>
            </a:endParaRPr>
          </a:p>
          <a:p>
            <a:pPr algn="just" fontAlgn="base"/>
            <a:r>
              <a:rPr lang="en-US" sz="4000" b="1" dirty="0">
                <a:solidFill>
                  <a:schemeClr val="bg1"/>
                </a:solidFill>
                <a:latin typeface="+mj-lt"/>
              </a:rPr>
              <a:t>In Jesus name, Amen!</a:t>
            </a:r>
          </a:p>
        </p:txBody>
      </p:sp>
      <p:pic>
        <p:nvPicPr>
          <p:cNvPr id="220" name="Google Shape;220;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a:solidFill>
                  <a:srgbClr val="FFFFFF"/>
                </a:solidFill>
              </a:rPr>
              <a:t>16th 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423223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3"/>
          <p:cNvSpPr txBox="1"/>
          <p:nvPr/>
        </p:nvSpPr>
        <p:spPr>
          <a:xfrm>
            <a:off x="0" y="8594725"/>
            <a:ext cx="18288000" cy="923290"/>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6000" b="1" dirty="0">
                <a:solidFill>
                  <a:srgbClr val="FFFFFF"/>
                </a:solidFill>
                <a:latin typeface="Arial Black" panose="020B0A04020102020204" pitchFamily="34" charset="0"/>
                <a:cs typeface="Arial Black" panose="020B0A04020102020204" pitchFamily="34" charset="0"/>
                <a:sym typeface="+mn-ea"/>
              </a:rPr>
              <a:t>Jesus Visits Martha and Mary</a:t>
            </a:r>
            <a:endParaRPr lang="en-US" altLang="en-PH" sz="60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10:38-42</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icture containing text&#10;&#10;Description automatically generated">
            <a:extLst>
              <a:ext uri="{FF2B5EF4-FFF2-40B4-BE49-F238E27FC236}">
                <a16:creationId xmlns:a16="http://schemas.microsoft.com/office/drawing/2014/main" id="{81A74F3B-4EA7-A6C8-DFFD-1EFAB3347966}"/>
              </a:ext>
            </a:extLst>
          </p:cNvPr>
          <p:cNvPicPr>
            <a:picLocks noChangeAspect="1"/>
          </p:cNvPicPr>
          <p:nvPr/>
        </p:nvPicPr>
        <p:blipFill>
          <a:blip r:embed="rId3"/>
          <a:stretch>
            <a:fillRect/>
          </a:stretch>
        </p:blipFill>
        <p:spPr>
          <a:xfrm>
            <a:off x="3414184" y="-1"/>
            <a:ext cx="11459633" cy="8594725"/>
          </a:xfrm>
          <a:prstGeom prst="rect">
            <a:avLst/>
          </a:prstGeom>
        </p:spPr>
      </p:pic>
    </p:spTree>
    <p:extLst>
      <p:ext uri="{BB962C8B-B14F-4D97-AF65-F5344CB8AC3E}">
        <p14:creationId xmlns:p14="http://schemas.microsoft.com/office/powerpoint/2010/main" val="150672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739992" y="821858"/>
            <a:ext cx="16808016" cy="8863965"/>
          </a:xfrm>
          <a:prstGeom prst="rect">
            <a:avLst/>
          </a:prstGeom>
          <a:noFill/>
          <a:ln>
            <a:noFill/>
          </a:ln>
        </p:spPr>
        <p:txBody>
          <a:bodyPr spcFirstLastPara="1" wrap="square" lIns="0" tIns="0" rIns="0" bIns="0" anchor="t" anchorCtr="0">
            <a:spAutoFit/>
          </a:bodyPr>
          <a:lstStyle/>
          <a:p>
            <a:r>
              <a:rPr lang="en-US" sz="3600" b="1" dirty="0">
                <a:solidFill>
                  <a:schemeClr val="tx1"/>
                </a:solidFill>
              </a:rPr>
              <a:t>Notes for the Facilitator ONLY:</a:t>
            </a:r>
          </a:p>
          <a:p>
            <a:endParaRPr lang="en-US" sz="3600" dirty="0">
              <a:solidFill>
                <a:schemeClr val="tx1"/>
              </a:solidFill>
            </a:endParaRPr>
          </a:p>
          <a:p>
            <a:pPr algn="just"/>
            <a:r>
              <a:rPr lang="en-US" sz="3600" dirty="0">
                <a:solidFill>
                  <a:schemeClr val="tx1"/>
                </a:solidFill>
              </a:rPr>
              <a:t>Serving others is important, but we need to keep our relationship with Jesus the first priority. In this powerful event from Luke’s Gospel, Jesus explains this spiritual lesson to Martha and Mary. </a:t>
            </a:r>
          </a:p>
          <a:p>
            <a:pPr algn="just"/>
            <a:endParaRPr lang="en-US" sz="3600" dirty="0">
              <a:solidFill>
                <a:schemeClr val="tx1"/>
              </a:solidFill>
            </a:endParaRPr>
          </a:p>
          <a:p>
            <a:pPr algn="just"/>
            <a:r>
              <a:rPr lang="en-US" sz="3600" dirty="0">
                <a:solidFill>
                  <a:schemeClr val="tx1"/>
                </a:solidFill>
              </a:rPr>
              <a:t>What does God want from us? How much do we need to do in order to earn His favor? The truth is, there’s nothing we can or should do to please God. He loves us for who we are, and wants to spend time with us and hear from us. Children might not be as “busy” or overwhelmed as adults, but can still benefit from remembering that Jesus values our time and calls us to slow down and rest in Him.</a:t>
            </a:r>
          </a:p>
          <a:p>
            <a:pPr algn="just"/>
            <a:endParaRPr lang="en-US" sz="3600" dirty="0">
              <a:solidFill>
                <a:schemeClr val="tx1"/>
              </a:solidFill>
            </a:endParaRPr>
          </a:p>
          <a:p>
            <a:pPr algn="just"/>
            <a:r>
              <a:rPr lang="en-US" sz="3600" b="1" dirty="0">
                <a:solidFill>
                  <a:schemeClr val="tx1"/>
                </a:solidFill>
              </a:rPr>
              <a:t>Lesson Focus:</a:t>
            </a:r>
          </a:p>
          <a:p>
            <a:pPr algn="just"/>
            <a:r>
              <a:rPr lang="en-US" sz="3600" dirty="0">
                <a:solidFill>
                  <a:schemeClr val="tx1"/>
                </a:solidFill>
              </a:rPr>
              <a:t>The kids should learn the importance of taking time to spend with Jesus and listening for His voice. This short and simple passage communicates powerful truths that children can carry with them long-term.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3"/>
          <p:cNvSpPr txBox="1"/>
          <p:nvPr/>
        </p:nvSpPr>
        <p:spPr>
          <a:xfrm>
            <a:off x="0" y="8594725"/>
            <a:ext cx="18288000" cy="923290"/>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6000" b="1" dirty="0">
                <a:solidFill>
                  <a:srgbClr val="FFFFFF"/>
                </a:solidFill>
                <a:latin typeface="Arial Black" panose="020B0A04020102020204" pitchFamily="34" charset="0"/>
                <a:cs typeface="Arial Black" panose="020B0A04020102020204" pitchFamily="34" charset="0"/>
                <a:sym typeface="+mn-ea"/>
              </a:rPr>
              <a:t>Jesus Visits Martha and Mary</a:t>
            </a:r>
            <a:endParaRPr lang="en-US" altLang="en-PH" sz="60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10:38-42</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icture containing text&#10;&#10;Description automatically generated">
            <a:extLst>
              <a:ext uri="{FF2B5EF4-FFF2-40B4-BE49-F238E27FC236}">
                <a16:creationId xmlns:a16="http://schemas.microsoft.com/office/drawing/2014/main" id="{81A74F3B-4EA7-A6C8-DFFD-1EFAB3347966}"/>
              </a:ext>
            </a:extLst>
          </p:cNvPr>
          <p:cNvPicPr>
            <a:picLocks noChangeAspect="1"/>
          </p:cNvPicPr>
          <p:nvPr/>
        </p:nvPicPr>
        <p:blipFill>
          <a:blip r:embed="rId3"/>
          <a:stretch>
            <a:fillRect/>
          </a:stretch>
        </p:blipFill>
        <p:spPr>
          <a:xfrm>
            <a:off x="3414184" y="-1"/>
            <a:ext cx="11459633" cy="8594725"/>
          </a:xfrm>
          <a:prstGeom prst="rect">
            <a:avLst/>
          </a:prstGeom>
        </p:spPr>
      </p:pic>
    </p:spTree>
    <p:extLst>
      <p:ext uri="{BB962C8B-B14F-4D97-AF65-F5344CB8AC3E}">
        <p14:creationId xmlns:p14="http://schemas.microsoft.com/office/powerpoint/2010/main" val="192284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90452" y="1859179"/>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090229" y="2856698"/>
            <a:ext cx="5424872" cy="6155531"/>
          </a:xfrm>
          <a:prstGeom prst="rect">
            <a:avLst/>
          </a:prstGeom>
          <a:noFill/>
          <a:ln>
            <a:noFill/>
          </a:ln>
        </p:spPr>
        <p:txBody>
          <a:bodyPr spcFirstLastPara="1" wrap="square" lIns="0" tIns="0" rIns="0" bIns="0" anchor="t" anchorCtr="0">
            <a:spAutoFit/>
          </a:bodyPr>
          <a:lstStyle/>
          <a:p>
            <a:pPr>
              <a:buSzPts val="4000"/>
            </a:pPr>
            <a:r>
              <a:rPr lang="en-US" sz="5000" b="1" dirty="0">
                <a:solidFill>
                  <a:schemeClr val="bg1"/>
                </a:solidFill>
              </a:rPr>
              <a:t>As Jesus and his disciples went on their way, he came to a village where a woman named Martha welcomed him in her home.</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A picture containing text, queen&#10;&#10;Description automatically generated">
            <a:extLst>
              <a:ext uri="{FF2B5EF4-FFF2-40B4-BE49-F238E27FC236}">
                <a16:creationId xmlns:a16="http://schemas.microsoft.com/office/drawing/2014/main" id="{29A5ECA5-6751-31A4-CE86-E1C1B0BB4D99}"/>
              </a:ext>
            </a:extLst>
          </p:cNvPr>
          <p:cNvPicPr>
            <a:picLocks noChangeAspect="1"/>
          </p:cNvPicPr>
          <p:nvPr/>
        </p:nvPicPr>
        <p:blipFill>
          <a:blip r:embed="rId3"/>
          <a:stretch>
            <a:fillRect/>
          </a:stretch>
        </p:blipFill>
        <p:spPr>
          <a:xfrm>
            <a:off x="6829425" y="1485900"/>
            <a:ext cx="9753600" cy="731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06782" y="1640967"/>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39</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06782" y="2726056"/>
            <a:ext cx="5187418" cy="5816977"/>
          </a:xfrm>
          <a:prstGeom prst="rect">
            <a:avLst/>
          </a:prstGeom>
          <a:noFill/>
          <a:ln>
            <a:noFill/>
          </a:ln>
        </p:spPr>
        <p:txBody>
          <a:bodyPr spcFirstLastPara="1" wrap="square" lIns="0" tIns="0" rIns="0" bIns="0" anchor="t" anchorCtr="0">
            <a:spAutoFit/>
          </a:bodyPr>
          <a:lstStyle/>
          <a:p>
            <a:pPr>
              <a:buSzPts val="4000"/>
            </a:pPr>
            <a:r>
              <a:rPr lang="en-US" sz="5400" b="1" dirty="0">
                <a:solidFill>
                  <a:schemeClr val="bg1"/>
                </a:solidFill>
              </a:rPr>
              <a:t>She had a sister named Mary, who sat down at the feet of the Lord and listened to his teaching.</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A picture containing text&#10;&#10;Description automatically generated">
            <a:extLst>
              <a:ext uri="{FF2B5EF4-FFF2-40B4-BE49-F238E27FC236}">
                <a16:creationId xmlns:a16="http://schemas.microsoft.com/office/drawing/2014/main" id="{8D480E53-E58D-1B3F-E4C0-44D91C87DD14}"/>
              </a:ext>
            </a:extLst>
          </p:cNvPr>
          <p:cNvPicPr>
            <a:picLocks noChangeAspect="1"/>
          </p:cNvPicPr>
          <p:nvPr/>
        </p:nvPicPr>
        <p:blipFill>
          <a:blip r:embed="rId3"/>
          <a:stretch>
            <a:fillRect/>
          </a:stretch>
        </p:blipFill>
        <p:spPr>
          <a:xfrm>
            <a:off x="6579918" y="1485900"/>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116831" y="2295358"/>
            <a:ext cx="5554980" cy="6924973"/>
          </a:xfrm>
          <a:prstGeom prst="rect">
            <a:avLst/>
          </a:prstGeom>
          <a:noFill/>
          <a:ln>
            <a:noFill/>
          </a:ln>
        </p:spPr>
        <p:txBody>
          <a:bodyPr spcFirstLastPara="1" wrap="square" lIns="0" tIns="0" rIns="0" bIns="0" anchor="t" anchorCtr="0">
            <a:spAutoFit/>
          </a:bodyPr>
          <a:lstStyle/>
          <a:p>
            <a:pPr>
              <a:buSzPts val="4000"/>
            </a:pPr>
            <a:r>
              <a:rPr lang="en-US" sz="4500" b="1" dirty="0">
                <a:solidFill>
                  <a:schemeClr val="bg1"/>
                </a:solidFill>
                <a:latin typeface="+mn-ea"/>
                <a:cs typeface="+mn-ea"/>
              </a:rPr>
              <a:t>Martha was upset over all the work she had to do, so she came and said, “Lord, don't you care that my sister has left me to do all the work by myself? Tell her to come and help me!”</a:t>
            </a:r>
          </a:p>
        </p:txBody>
      </p:sp>
      <p:sp>
        <p:nvSpPr>
          <p:cNvPr id="131" name="Google Shape;131;p5"/>
          <p:cNvSpPr txBox="1"/>
          <p:nvPr/>
        </p:nvSpPr>
        <p:spPr>
          <a:xfrm>
            <a:off x="1116831" y="1247608"/>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40</a:t>
            </a:r>
          </a:p>
        </p:txBody>
      </p:sp>
      <p:pic>
        <p:nvPicPr>
          <p:cNvPr id="4" name="Picture 3" descr="A picture containing engineering drawing&#10;&#10;Description automatically generated">
            <a:extLst>
              <a:ext uri="{FF2B5EF4-FFF2-40B4-BE49-F238E27FC236}">
                <a16:creationId xmlns:a16="http://schemas.microsoft.com/office/drawing/2014/main" id="{5452283E-4728-EA51-1629-E1685E52F615}"/>
              </a:ext>
            </a:extLst>
          </p:cNvPr>
          <p:cNvPicPr>
            <a:picLocks noChangeAspect="1"/>
          </p:cNvPicPr>
          <p:nvPr/>
        </p:nvPicPr>
        <p:blipFill>
          <a:blip r:embed="rId3"/>
          <a:stretch>
            <a:fillRect/>
          </a:stretch>
        </p:blipFill>
        <p:spPr>
          <a:xfrm>
            <a:off x="6846069" y="1632100"/>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869266" y="121651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41</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869266" y="2507682"/>
            <a:ext cx="5170805" cy="6647974"/>
          </a:xfrm>
          <a:prstGeom prst="rect">
            <a:avLst/>
          </a:prstGeom>
          <a:noFill/>
          <a:ln>
            <a:noFill/>
          </a:ln>
        </p:spPr>
        <p:txBody>
          <a:bodyPr spcFirstLastPara="1" wrap="square" lIns="0" tIns="0" rIns="0" bIns="0" anchor="t" anchorCtr="0">
            <a:spAutoFit/>
          </a:bodyPr>
          <a:lstStyle/>
          <a:p>
            <a:pPr>
              <a:buClr>
                <a:schemeClr val="dk1"/>
              </a:buClr>
              <a:buSzPts val="1100"/>
            </a:pPr>
            <a:r>
              <a:rPr lang="en-US" sz="5400" b="1" dirty="0">
                <a:solidFill>
                  <a:schemeClr val="bg1"/>
                </a:solidFill>
              </a:rPr>
              <a:t>The Lord answered her, “Martha, Martha! You are worried and troubled over so many things,</a:t>
            </a:r>
          </a:p>
        </p:txBody>
      </p:sp>
      <p:pic>
        <p:nvPicPr>
          <p:cNvPr id="7" name="Picture 6">
            <a:extLst>
              <a:ext uri="{FF2B5EF4-FFF2-40B4-BE49-F238E27FC236}">
                <a16:creationId xmlns:a16="http://schemas.microsoft.com/office/drawing/2014/main" id="{ACB4FB91-CD2F-BBDB-C43A-CC6BD23666C5}"/>
              </a:ext>
            </a:extLst>
          </p:cNvPr>
          <p:cNvPicPr>
            <a:picLocks noChangeAspect="1"/>
          </p:cNvPicPr>
          <p:nvPr/>
        </p:nvPicPr>
        <p:blipFill>
          <a:blip r:embed="rId3"/>
          <a:stretch>
            <a:fillRect/>
          </a:stretch>
        </p:blipFill>
        <p:spPr>
          <a:xfrm>
            <a:off x="1524558" y="148590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609</Words>
  <Application>Microsoft Office PowerPoint</Application>
  <PresentationFormat>Custom</PresentationFormat>
  <Paragraphs>80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Jerald Cruz</cp:lastModifiedBy>
  <cp:revision>183</cp:revision>
  <dcterms:created xsi:type="dcterms:W3CDTF">2020-09-06T06:27:00Z</dcterms:created>
  <dcterms:modified xsi:type="dcterms:W3CDTF">2022-07-12T21:34:04Z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