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7">
          <p15:clr>
            <a:srgbClr val="A4A3A4"/>
          </p15:clr>
        </p15:guide>
        <p15:guide id="2" pos="2914">
          <p15:clr>
            <a:srgbClr val="A4A3A4"/>
          </p15:clr>
        </p15:guide>
      </p15:sldGuideLst>
    </p:ext>
    <p:ext uri="http://customooxmlschemas.google.com/">
      <go:slidesCustomData xmlns:go="http://customooxmlschemas.google.com/" r:id="rId31" roundtripDataSignature="AMtx7mhZgFEe+1JCJ/zzUTCRvyZOMfzn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7" orient="horz"/>
        <p:guide pos="291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67" name="Google Shape;16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76" name="Google Shape;1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201" name="Google Shape;20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210" name="Google Shape;21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226" name="Google Shape;2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42" name="Google Shape;1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p:nvPr>
            <p:ph idx="2" type="pic"/>
          </p:nvPr>
        </p:nvSpPr>
        <p:spPr>
          <a:xfrm>
            <a:off x="1792288" y="612775"/>
            <a:ext cx="5486400" cy="4114800"/>
          </a:xfrm>
          <a:prstGeom prst="rect">
            <a:avLst/>
          </a:prstGeom>
          <a:noFill/>
          <a:ln>
            <a:noFill/>
          </a:ln>
        </p:spPr>
      </p:sp>
      <p:sp>
        <p:nvSpPr>
          <p:cNvPr id="68" name="Google Shape;6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88" name="Shape 88"/>
        <p:cNvGrpSpPr/>
        <p:nvPr/>
      </p:nvGrpSpPr>
      <p:grpSpPr>
        <a:xfrm>
          <a:off x="0" y="0"/>
          <a:ext cx="0" cy="0"/>
          <a:chOff x="0" y="0"/>
          <a:chExt cx="0" cy="0"/>
        </a:xfrm>
      </p:grpSpPr>
      <p:sp>
        <p:nvSpPr>
          <p:cNvPr id="89" name="Google Shape;89;p1"/>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594360" y="6548586"/>
            <a:ext cx="9144000" cy="808178"/>
          </a:xfrm>
          <a:prstGeom prst="rect">
            <a:avLst/>
          </a:prstGeom>
          <a:solidFill>
            <a:srgbClr val="BF69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txBox="1"/>
          <p:nvPr/>
        </p:nvSpPr>
        <p:spPr>
          <a:xfrm>
            <a:off x="0" y="6767562"/>
            <a:ext cx="10515600" cy="46164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15th Sunday in Ordinary Time | Year C</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9" name="Shape 159"/>
        <p:cNvGrpSpPr/>
        <p:nvPr/>
      </p:nvGrpSpPr>
      <p:grpSpPr>
        <a:xfrm>
          <a:off x="0" y="0"/>
          <a:ext cx="0" cy="0"/>
          <a:chOff x="0" y="0"/>
          <a:chExt cx="0" cy="0"/>
        </a:xfrm>
      </p:grpSpPr>
      <p:sp>
        <p:nvSpPr>
          <p:cNvPr id="160" name="Google Shape;160;p10"/>
          <p:cNvSpPr txBox="1"/>
          <p:nvPr/>
        </p:nvSpPr>
        <p:spPr>
          <a:xfrm>
            <a:off x="1658844" y="1802865"/>
            <a:ext cx="1039682" cy="768985"/>
          </a:xfrm>
          <a:prstGeom prst="rect">
            <a:avLst/>
          </a:prstGeom>
          <a:solidFill>
            <a:schemeClr val="accent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29</a:t>
            </a:r>
            <a:endParaRPr/>
          </a:p>
        </p:txBody>
      </p:sp>
      <p:sp>
        <p:nvSpPr>
          <p:cNvPr id="161" name="Google Shape;161;p10"/>
          <p:cNvSpPr txBox="1"/>
          <p:nvPr/>
        </p:nvSpPr>
        <p:spPr>
          <a:xfrm>
            <a:off x="1658844" y="3006626"/>
            <a:ext cx="4744085" cy="5539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500" u="none" cap="none" strike="noStrike">
                <a:solidFill>
                  <a:schemeClr val="lt1"/>
                </a:solidFill>
                <a:latin typeface="Arial"/>
                <a:ea typeface="Arial"/>
                <a:cs typeface="Arial"/>
                <a:sym typeface="Arial"/>
              </a:rPr>
              <a:t>It so happened that a priest was going down that road; but when he saw the man, he walked on by on the other side.</a:t>
            </a:r>
            <a:endParaRPr/>
          </a:p>
        </p:txBody>
      </p:sp>
      <p:sp>
        <p:nvSpPr>
          <p:cNvPr descr="Sunset Animated Illustration by Mina FZ. for Queble on Dribbble" id="162" name="Google Shape;162;p10"/>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10;&#10;Description automatically generated" id="163" name="Google Shape;163;p10"/>
          <p:cNvPicPr preferRelativeResize="0"/>
          <p:nvPr/>
        </p:nvPicPr>
        <p:blipFill rotWithShape="1">
          <a:blip r:embed="rId3">
            <a:alphaModFix/>
          </a:blip>
          <a:srcRect b="0" l="0" r="0" t="0"/>
          <a:stretch/>
        </p:blipFill>
        <p:spPr>
          <a:xfrm>
            <a:off x="7008273"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68" name="Shape 168"/>
        <p:cNvGrpSpPr/>
        <p:nvPr/>
      </p:nvGrpSpPr>
      <p:grpSpPr>
        <a:xfrm>
          <a:off x="0" y="0"/>
          <a:ext cx="0" cy="0"/>
          <a:chOff x="0" y="0"/>
          <a:chExt cx="0" cy="0"/>
        </a:xfrm>
      </p:grpSpPr>
      <p:sp>
        <p:nvSpPr>
          <p:cNvPr id="169" name="Google Shape;169;p11"/>
          <p:cNvSpPr txBox="1"/>
          <p:nvPr/>
        </p:nvSpPr>
        <p:spPr>
          <a:xfrm>
            <a:off x="1197161" y="1021808"/>
            <a:ext cx="1070301" cy="768985"/>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30</a:t>
            </a:r>
            <a:endParaRPr b="1" i="0" sz="5000" u="none" cap="none" strike="noStrike">
              <a:solidFill>
                <a:srgbClr val="FFFFFF"/>
              </a:solidFill>
              <a:latin typeface="Arial Black"/>
              <a:ea typeface="Arial Black"/>
              <a:cs typeface="Arial Black"/>
              <a:sym typeface="Arial Black"/>
            </a:endParaRPr>
          </a:p>
        </p:txBody>
      </p:sp>
      <p:sp>
        <p:nvSpPr>
          <p:cNvPr id="170" name="Google Shape;170;p11"/>
          <p:cNvSpPr txBox="1"/>
          <p:nvPr/>
        </p:nvSpPr>
        <p:spPr>
          <a:xfrm>
            <a:off x="1196975" y="2154923"/>
            <a:ext cx="5697120" cy="695298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400" u="none" cap="none" strike="noStrike">
                <a:solidFill>
                  <a:schemeClr val="lt1"/>
                </a:solidFill>
                <a:latin typeface="Arial"/>
                <a:ea typeface="Arial"/>
                <a:cs typeface="Arial"/>
                <a:sym typeface="Arial"/>
              </a:rPr>
              <a:t>Jesus answered, “There was once a man who was going down from Jerusalem to Jericho when robbers attacked him, stripped him, and beat him up, leaving him half dead.</a:t>
            </a:r>
            <a:endParaRPr/>
          </a:p>
        </p:txBody>
      </p:sp>
      <p:sp>
        <p:nvSpPr>
          <p:cNvPr descr="Sunset Animated Illustration by Mina FZ. for Queble on Dribbble" id="171" name="Google Shape;171;p11"/>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10;&#10;Description automatically generated" id="172" name="Google Shape;172;p11"/>
          <p:cNvPicPr preferRelativeResize="0"/>
          <p:nvPr/>
        </p:nvPicPr>
        <p:blipFill rotWithShape="1">
          <a:blip r:embed="rId3">
            <a:alphaModFix/>
          </a:blip>
          <a:srcRect b="0" l="0" r="0" t="0"/>
          <a:stretch/>
        </p:blipFill>
        <p:spPr>
          <a:xfrm>
            <a:off x="7337239" y="1406300"/>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77" name="Shape 177"/>
        <p:cNvGrpSpPr/>
        <p:nvPr/>
      </p:nvGrpSpPr>
      <p:grpSpPr>
        <a:xfrm>
          <a:off x="0" y="0"/>
          <a:ext cx="0" cy="0"/>
          <a:chOff x="0" y="0"/>
          <a:chExt cx="0" cy="0"/>
        </a:xfrm>
      </p:grpSpPr>
      <p:sp>
        <p:nvSpPr>
          <p:cNvPr id="178" name="Google Shape;178;p12"/>
          <p:cNvSpPr txBox="1"/>
          <p:nvPr/>
        </p:nvSpPr>
        <p:spPr>
          <a:xfrm>
            <a:off x="1293495" y="2719070"/>
            <a:ext cx="5894705" cy="58169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400" u="none" cap="none" strike="noStrike">
                <a:solidFill>
                  <a:schemeClr val="lt1"/>
                </a:solidFill>
                <a:latin typeface="Arial"/>
                <a:ea typeface="Arial"/>
                <a:cs typeface="Arial"/>
                <a:sym typeface="Arial"/>
              </a:rPr>
              <a:t>It so happened that a priest was going down that road; but when he saw the man, he walked on by on the other side.</a:t>
            </a:r>
            <a:endParaRPr/>
          </a:p>
        </p:txBody>
      </p:sp>
      <p:sp>
        <p:nvSpPr>
          <p:cNvPr id="179" name="Google Shape;179;p12"/>
          <p:cNvSpPr txBox="1"/>
          <p:nvPr/>
        </p:nvSpPr>
        <p:spPr>
          <a:xfrm>
            <a:off x="1293472" y="1707022"/>
            <a:ext cx="925656" cy="768985"/>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31</a:t>
            </a:r>
            <a:endParaRPr/>
          </a:p>
        </p:txBody>
      </p:sp>
      <p:pic>
        <p:nvPicPr>
          <p:cNvPr descr="Diagram&#10;&#10;Description automatically generated with medium confidence" id="180" name="Google Shape;180;p12"/>
          <p:cNvPicPr preferRelativeResize="0"/>
          <p:nvPr/>
        </p:nvPicPr>
        <p:blipFill rotWithShape="1">
          <a:blip r:embed="rId3">
            <a:alphaModFix/>
          </a:blip>
          <a:srcRect b="0" l="0" r="0" t="0"/>
          <a:stretch/>
        </p:blipFill>
        <p:spPr>
          <a:xfrm>
            <a:off x="7515727" y="1485900"/>
            <a:ext cx="9753600" cy="731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85" name="Shape 185"/>
        <p:cNvGrpSpPr/>
        <p:nvPr/>
      </p:nvGrpSpPr>
      <p:grpSpPr>
        <a:xfrm>
          <a:off x="0" y="0"/>
          <a:ext cx="0" cy="0"/>
          <a:chOff x="0" y="0"/>
          <a:chExt cx="0" cy="0"/>
        </a:xfrm>
      </p:grpSpPr>
      <p:sp>
        <p:nvSpPr>
          <p:cNvPr id="186" name="Google Shape;186;p13"/>
          <p:cNvSpPr/>
          <p:nvPr/>
        </p:nvSpPr>
        <p:spPr>
          <a:xfrm>
            <a:off x="12022200" y="174441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32      </a:t>
            </a:r>
            <a:endParaRPr b="1" i="0" sz="5000" u="none" cap="none" strike="noStrike">
              <a:solidFill>
                <a:schemeClr val="lt1"/>
              </a:solidFill>
              <a:latin typeface="Arial Black"/>
              <a:ea typeface="Arial Black"/>
              <a:cs typeface="Arial Black"/>
              <a:sym typeface="Arial Black"/>
            </a:endParaRPr>
          </a:p>
        </p:txBody>
      </p:sp>
      <p:sp>
        <p:nvSpPr>
          <p:cNvPr id="187" name="Google Shape;187;p13"/>
          <p:cNvSpPr txBox="1"/>
          <p:nvPr/>
        </p:nvSpPr>
        <p:spPr>
          <a:xfrm>
            <a:off x="12022221" y="3006825"/>
            <a:ext cx="4775835" cy="59093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chemeClr val="lt1"/>
                </a:solidFill>
                <a:latin typeface="Arial"/>
                <a:ea typeface="Arial"/>
                <a:cs typeface="Arial"/>
                <a:sym typeface="Arial"/>
              </a:rPr>
              <a:t>In the same way a Levite also came there, went over and looked at the man, and then walked on by on the other side.</a:t>
            </a:r>
            <a:endParaRPr/>
          </a:p>
        </p:txBody>
      </p:sp>
      <p:pic>
        <p:nvPicPr>
          <p:cNvPr descr="Diagram&#10;&#10;Description automatically generated" id="188" name="Google Shape;188;p13"/>
          <p:cNvPicPr preferRelativeResize="0"/>
          <p:nvPr/>
        </p:nvPicPr>
        <p:blipFill rotWithShape="1">
          <a:blip r:embed="rId3">
            <a:alphaModFix/>
          </a:blip>
          <a:srcRect b="0" l="0" r="0" t="0"/>
          <a:stretch/>
        </p:blipFill>
        <p:spPr>
          <a:xfrm>
            <a:off x="1489944" y="1600935"/>
            <a:ext cx="9753600" cy="73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3" name="Shape 193"/>
        <p:cNvGrpSpPr/>
        <p:nvPr/>
      </p:nvGrpSpPr>
      <p:grpSpPr>
        <a:xfrm>
          <a:off x="0" y="0"/>
          <a:ext cx="0" cy="0"/>
          <a:chOff x="0" y="0"/>
          <a:chExt cx="0" cy="0"/>
        </a:xfrm>
      </p:grpSpPr>
      <p:sp>
        <p:nvSpPr>
          <p:cNvPr id="194" name="Google Shape;194;p14"/>
          <p:cNvSpPr txBox="1"/>
          <p:nvPr/>
        </p:nvSpPr>
        <p:spPr>
          <a:xfrm>
            <a:off x="1337969" y="1902359"/>
            <a:ext cx="1039682" cy="768985"/>
          </a:xfrm>
          <a:prstGeom prst="rect">
            <a:avLst/>
          </a:prstGeom>
          <a:solidFill>
            <a:schemeClr val="accent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33</a:t>
            </a:r>
            <a:endParaRPr b="1" i="0" sz="5000" u="none" cap="none" strike="noStrike">
              <a:solidFill>
                <a:srgbClr val="FFFFFF"/>
              </a:solidFill>
              <a:latin typeface="Arial Black"/>
              <a:ea typeface="Arial Black"/>
              <a:cs typeface="Arial Black"/>
              <a:sym typeface="Arial Black"/>
            </a:endParaRPr>
          </a:p>
        </p:txBody>
      </p:sp>
      <p:sp>
        <p:nvSpPr>
          <p:cNvPr id="195" name="Google Shape;195;p14"/>
          <p:cNvSpPr txBox="1"/>
          <p:nvPr/>
        </p:nvSpPr>
        <p:spPr>
          <a:xfrm>
            <a:off x="1337745" y="3188168"/>
            <a:ext cx="5559425" cy="53860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000" u="none" cap="none" strike="noStrike">
                <a:solidFill>
                  <a:schemeClr val="lt1"/>
                </a:solidFill>
                <a:latin typeface="Arial"/>
                <a:ea typeface="Arial"/>
                <a:cs typeface="Arial"/>
                <a:sym typeface="Arial"/>
              </a:rPr>
              <a:t>But a Samaritan who was traveling that way came upon the man, and when he saw him, his heart was filled with pity.</a:t>
            </a:r>
            <a:endParaRPr/>
          </a:p>
        </p:txBody>
      </p:sp>
      <p:sp>
        <p:nvSpPr>
          <p:cNvPr descr="Sunset Animated Illustration by Mina FZ. for Queble on Dribbble" id="196" name="Google Shape;196;p14"/>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diagram&#10;&#10;Description automatically generated" id="197" name="Google Shape;197;p14"/>
          <p:cNvPicPr preferRelativeResize="0"/>
          <p:nvPr/>
        </p:nvPicPr>
        <p:blipFill rotWithShape="1">
          <a:blip r:embed="rId3">
            <a:alphaModFix/>
          </a:blip>
          <a:srcRect b="0" l="0" r="0" t="0"/>
          <a:stretch/>
        </p:blipFill>
        <p:spPr>
          <a:xfrm>
            <a:off x="7202905" y="1485900"/>
            <a:ext cx="9753600" cy="73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02" name="Shape 202"/>
        <p:cNvGrpSpPr/>
        <p:nvPr/>
      </p:nvGrpSpPr>
      <p:grpSpPr>
        <a:xfrm>
          <a:off x="0" y="0"/>
          <a:ext cx="0" cy="0"/>
          <a:chOff x="0" y="0"/>
          <a:chExt cx="0" cy="0"/>
        </a:xfrm>
      </p:grpSpPr>
      <p:sp>
        <p:nvSpPr>
          <p:cNvPr id="203" name="Google Shape;203;p15"/>
          <p:cNvSpPr txBox="1"/>
          <p:nvPr/>
        </p:nvSpPr>
        <p:spPr>
          <a:xfrm>
            <a:off x="1284757" y="1831232"/>
            <a:ext cx="1070301" cy="768985"/>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34</a:t>
            </a:r>
            <a:endParaRPr b="1" i="0" sz="5000" u="none" cap="none" strike="noStrike">
              <a:solidFill>
                <a:srgbClr val="FFFFFF"/>
              </a:solidFill>
              <a:latin typeface="Arial Black"/>
              <a:ea typeface="Arial Black"/>
              <a:cs typeface="Arial Black"/>
              <a:sym typeface="Arial Black"/>
            </a:endParaRPr>
          </a:p>
        </p:txBody>
      </p:sp>
      <p:sp>
        <p:nvSpPr>
          <p:cNvPr id="204" name="Google Shape;204;p15"/>
          <p:cNvSpPr txBox="1"/>
          <p:nvPr/>
        </p:nvSpPr>
        <p:spPr>
          <a:xfrm>
            <a:off x="1284757" y="3077811"/>
            <a:ext cx="6147435" cy="5539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500" u="none" cap="none" strike="noStrike">
                <a:solidFill>
                  <a:schemeClr val="lt1"/>
                </a:solidFill>
                <a:latin typeface="Arial"/>
                <a:ea typeface="Arial"/>
                <a:cs typeface="Arial"/>
                <a:sym typeface="Arial"/>
              </a:rPr>
              <a:t>He went over to him, poured oil and wine on his wounds and bandaged them; then he put the man on his own animal and took him to an inn, where he took care of him.</a:t>
            </a:r>
            <a:endParaRPr/>
          </a:p>
        </p:txBody>
      </p:sp>
      <p:sp>
        <p:nvSpPr>
          <p:cNvPr descr="Sunset Animated Illustration by Mina FZ. for Queble on Dribbble" id="205" name="Google Shape;205;p15"/>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diagram&#10;&#10;Description automatically generated" id="206" name="Google Shape;206;p15"/>
          <p:cNvPicPr preferRelativeResize="0"/>
          <p:nvPr/>
        </p:nvPicPr>
        <p:blipFill rotWithShape="1">
          <a:blip r:embed="rId3">
            <a:alphaModFix/>
          </a:blip>
          <a:srcRect b="0" l="0" r="0" t="0"/>
          <a:stretch/>
        </p:blipFill>
        <p:spPr>
          <a:xfrm>
            <a:off x="7575884" y="1485900"/>
            <a:ext cx="9753600" cy="731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11" name="Shape 211"/>
        <p:cNvGrpSpPr/>
        <p:nvPr/>
      </p:nvGrpSpPr>
      <p:grpSpPr>
        <a:xfrm>
          <a:off x="0" y="0"/>
          <a:ext cx="0" cy="0"/>
          <a:chOff x="0" y="0"/>
          <a:chExt cx="0" cy="0"/>
        </a:xfrm>
      </p:grpSpPr>
      <p:sp>
        <p:nvSpPr>
          <p:cNvPr id="212" name="Google Shape;212;p16"/>
          <p:cNvSpPr txBox="1"/>
          <p:nvPr/>
        </p:nvSpPr>
        <p:spPr>
          <a:xfrm>
            <a:off x="1377717" y="2521920"/>
            <a:ext cx="5591175" cy="67710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400" u="none" cap="none" strike="noStrike">
                <a:solidFill>
                  <a:schemeClr val="lt1"/>
                </a:solidFill>
                <a:latin typeface="Arial"/>
                <a:ea typeface="Arial"/>
                <a:cs typeface="Arial"/>
                <a:sym typeface="Arial"/>
              </a:rPr>
              <a:t>The next day he took out two silver coins and gave them to the innkeeper. ‘Take care of him,’ he told the innkeeper, ‘and when I come back this way, I will pay you whatever else you spend on him.’”</a:t>
            </a:r>
            <a:endParaRPr/>
          </a:p>
        </p:txBody>
      </p:sp>
      <p:sp>
        <p:nvSpPr>
          <p:cNvPr id="213" name="Google Shape;213;p16"/>
          <p:cNvSpPr txBox="1"/>
          <p:nvPr/>
        </p:nvSpPr>
        <p:spPr>
          <a:xfrm>
            <a:off x="1377694" y="1343502"/>
            <a:ext cx="925656" cy="768985"/>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35	</a:t>
            </a:r>
            <a:endParaRPr b="1" i="0" sz="5000" u="none" cap="none" strike="noStrike">
              <a:solidFill>
                <a:srgbClr val="FFFFFF"/>
              </a:solidFill>
              <a:latin typeface="Arial Black"/>
              <a:ea typeface="Arial Black"/>
              <a:cs typeface="Arial Black"/>
              <a:sym typeface="Arial Black"/>
            </a:endParaRPr>
          </a:p>
        </p:txBody>
      </p:sp>
      <p:pic>
        <p:nvPicPr>
          <p:cNvPr descr="A group of men in clothing&#10;&#10;Description automatically generated with medium confidence" id="214" name="Google Shape;214;p16"/>
          <p:cNvPicPr preferRelativeResize="0"/>
          <p:nvPr/>
        </p:nvPicPr>
        <p:blipFill rotWithShape="1">
          <a:blip r:embed="rId3">
            <a:alphaModFix/>
          </a:blip>
          <a:srcRect b="0" l="0" r="0" t="0"/>
          <a:stretch/>
        </p:blipFill>
        <p:spPr>
          <a:xfrm>
            <a:off x="7539789" y="1485900"/>
            <a:ext cx="9753600" cy="7315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19" name="Shape 219"/>
        <p:cNvGrpSpPr/>
        <p:nvPr/>
      </p:nvGrpSpPr>
      <p:grpSpPr>
        <a:xfrm>
          <a:off x="0" y="0"/>
          <a:ext cx="0" cy="0"/>
          <a:chOff x="0" y="0"/>
          <a:chExt cx="0" cy="0"/>
        </a:xfrm>
      </p:grpSpPr>
      <p:sp>
        <p:nvSpPr>
          <p:cNvPr id="220" name="Google Shape;220;p17"/>
          <p:cNvSpPr/>
          <p:nvPr/>
        </p:nvSpPr>
        <p:spPr>
          <a:xfrm>
            <a:off x="11612491" y="1364648"/>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36</a:t>
            </a:r>
            <a:endParaRPr b="1" i="0" sz="5000" u="none" cap="none" strike="noStrike">
              <a:solidFill>
                <a:schemeClr val="lt1"/>
              </a:solidFill>
              <a:latin typeface="Arial Black"/>
              <a:ea typeface="Arial Black"/>
              <a:cs typeface="Arial Black"/>
              <a:sym typeface="Arial Black"/>
            </a:endParaRPr>
          </a:p>
        </p:txBody>
      </p:sp>
      <p:sp>
        <p:nvSpPr>
          <p:cNvPr id="221" name="Google Shape;221;p17"/>
          <p:cNvSpPr txBox="1"/>
          <p:nvPr/>
        </p:nvSpPr>
        <p:spPr>
          <a:xfrm>
            <a:off x="11612512" y="2535623"/>
            <a:ext cx="5364046" cy="66479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chemeClr val="lt1"/>
                </a:solidFill>
                <a:latin typeface="Arial"/>
                <a:ea typeface="Arial"/>
                <a:cs typeface="Arial"/>
                <a:sym typeface="Arial"/>
              </a:rPr>
              <a:t>And Jesus concluded, “In your opinion, which one of these three acted like a neighbor toward the man attacked by the robbers?”</a:t>
            </a:r>
            <a:endParaRPr/>
          </a:p>
        </p:txBody>
      </p:sp>
      <p:pic>
        <p:nvPicPr>
          <p:cNvPr descr="Diagram&#10;&#10;Description automatically generated" id="222" name="Google Shape;222;p17"/>
          <p:cNvPicPr preferRelativeResize="0"/>
          <p:nvPr/>
        </p:nvPicPr>
        <p:blipFill rotWithShape="1">
          <a:blip r:embed="rId3">
            <a:alphaModFix/>
          </a:blip>
          <a:srcRect b="0" l="0" r="0" t="0"/>
          <a:stretch/>
        </p:blipFill>
        <p:spPr>
          <a:xfrm>
            <a:off x="1403684" y="1582152"/>
            <a:ext cx="9753600" cy="731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27" name="Shape 227"/>
        <p:cNvGrpSpPr/>
        <p:nvPr/>
      </p:nvGrpSpPr>
      <p:grpSpPr>
        <a:xfrm>
          <a:off x="0" y="0"/>
          <a:ext cx="0" cy="0"/>
          <a:chOff x="0" y="0"/>
          <a:chExt cx="0" cy="0"/>
        </a:xfrm>
      </p:grpSpPr>
      <p:sp>
        <p:nvSpPr>
          <p:cNvPr id="228" name="Google Shape;228;p18"/>
          <p:cNvSpPr txBox="1"/>
          <p:nvPr/>
        </p:nvSpPr>
        <p:spPr>
          <a:xfrm>
            <a:off x="1610828" y="1948172"/>
            <a:ext cx="1070301" cy="768985"/>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37</a:t>
            </a:r>
            <a:endParaRPr b="1" i="0" sz="5000" u="none" cap="none" strike="noStrike">
              <a:solidFill>
                <a:srgbClr val="FFFFFF"/>
              </a:solidFill>
              <a:latin typeface="Arial Black"/>
              <a:ea typeface="Arial Black"/>
              <a:cs typeface="Arial Black"/>
              <a:sym typeface="Arial Black"/>
            </a:endParaRPr>
          </a:p>
        </p:txBody>
      </p:sp>
      <p:sp>
        <p:nvSpPr>
          <p:cNvPr id="229" name="Google Shape;229;p18"/>
          <p:cNvSpPr txBox="1"/>
          <p:nvPr/>
        </p:nvSpPr>
        <p:spPr>
          <a:xfrm>
            <a:off x="1610828" y="3115458"/>
            <a:ext cx="5082540" cy="55399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500" u="none" cap="none" strike="noStrike">
                <a:solidFill>
                  <a:schemeClr val="lt1"/>
                </a:solidFill>
                <a:latin typeface="Arial"/>
                <a:ea typeface="Arial"/>
                <a:cs typeface="Arial"/>
                <a:sym typeface="Arial"/>
              </a:rPr>
              <a:t>The teacher of the Law answered, “The one who was kind to him.”</a:t>
            </a:r>
            <a:endParaRPr/>
          </a:p>
          <a:p>
            <a:pPr indent="0" lvl="0" marL="0" marR="0" rtl="0" algn="l">
              <a:lnSpc>
                <a:spcPct val="100000"/>
              </a:lnSpc>
              <a:spcBef>
                <a:spcPts val="0"/>
              </a:spcBef>
              <a:spcAft>
                <a:spcPts val="0"/>
              </a:spcAft>
              <a:buNone/>
            </a:pPr>
            <a:r>
              <a:t/>
            </a:r>
            <a:endParaRPr b="1" i="0" sz="4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4500" u="none" cap="none" strike="noStrike">
                <a:solidFill>
                  <a:schemeClr val="lt1"/>
                </a:solidFill>
                <a:latin typeface="Arial"/>
                <a:ea typeface="Arial"/>
                <a:cs typeface="Arial"/>
                <a:sym typeface="Arial"/>
              </a:rPr>
              <a:t>Jesus replied, “You go, then, and do the same.”</a:t>
            </a:r>
            <a:endParaRPr/>
          </a:p>
        </p:txBody>
      </p:sp>
      <p:sp>
        <p:nvSpPr>
          <p:cNvPr descr="Sunset Animated Illustration by Mina FZ. for Queble on Dribbble" id="230" name="Google Shape;230;p18"/>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10;&#10;Description automatically generated with low confidence" id="231" name="Google Shape;231;p18"/>
          <p:cNvPicPr preferRelativeResize="0"/>
          <p:nvPr/>
        </p:nvPicPr>
        <p:blipFill rotWithShape="1">
          <a:blip r:embed="rId3">
            <a:alphaModFix/>
          </a:blip>
          <a:srcRect b="0" l="0" r="0" t="0"/>
          <a:stretch/>
        </p:blipFill>
        <p:spPr>
          <a:xfrm>
            <a:off x="7295350" y="1638300"/>
            <a:ext cx="9753600" cy="731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235" name="Shape 235"/>
        <p:cNvGrpSpPr/>
        <p:nvPr/>
      </p:nvGrpSpPr>
      <p:grpSpPr>
        <a:xfrm>
          <a:off x="0" y="0"/>
          <a:ext cx="0" cy="0"/>
          <a:chOff x="0" y="0"/>
          <a:chExt cx="0" cy="0"/>
        </a:xfrm>
      </p:grpSpPr>
      <p:sp>
        <p:nvSpPr>
          <p:cNvPr id="236" name="Google Shape;236;p19"/>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37" name="Google Shape;237;p19"/>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picture containing diagram&#10;&#10;Description automatically generated" id="98" name="Google Shape;98;p2"/>
          <p:cNvPicPr preferRelativeResize="0"/>
          <p:nvPr/>
        </p:nvPicPr>
        <p:blipFill rotWithShape="1">
          <a:blip r:embed="rId3">
            <a:alphaModFix/>
          </a:blip>
          <a:srcRect b="0" l="0" r="0" t="0"/>
          <a:stretch/>
        </p:blipFill>
        <p:spPr>
          <a:xfrm>
            <a:off x="3097179" y="0"/>
            <a:ext cx="12092372" cy="9069279"/>
          </a:xfrm>
          <a:prstGeom prst="rect">
            <a:avLst/>
          </a:prstGeom>
          <a:noFill/>
          <a:ln>
            <a:noFill/>
          </a:ln>
        </p:spPr>
      </p:pic>
      <p:sp>
        <p:nvSpPr>
          <p:cNvPr id="99" name="Google Shape;99;p2"/>
          <p:cNvSpPr txBox="1"/>
          <p:nvPr/>
        </p:nvSpPr>
        <p:spPr>
          <a:xfrm>
            <a:off x="0" y="8594725"/>
            <a:ext cx="18288000" cy="923290"/>
          </a:xfrm>
          <a:prstGeom prst="rect">
            <a:avLst/>
          </a:prstGeom>
          <a:solidFill>
            <a:schemeClr val="accent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FFFFFF"/>
                </a:solidFill>
                <a:latin typeface="Arial Black"/>
                <a:ea typeface="Arial Black"/>
                <a:cs typeface="Arial Black"/>
                <a:sym typeface="Arial Black"/>
              </a:rPr>
              <a:t>The Parable of the Good Samaritan</a:t>
            </a:r>
            <a:endParaRPr b="1" i="0" sz="6000" u="none" cap="none" strike="noStrike">
              <a:solidFill>
                <a:srgbClr val="FFFFFF"/>
              </a:solidFill>
              <a:latin typeface="Arial Black"/>
              <a:ea typeface="Arial Black"/>
              <a:cs typeface="Arial Black"/>
              <a:sym typeface="Arial Black"/>
            </a:endParaRPr>
          </a:p>
        </p:txBody>
      </p:sp>
      <p:sp>
        <p:nvSpPr>
          <p:cNvPr id="100" name="Google Shape;100;p2"/>
          <p:cNvSpPr txBox="1"/>
          <p:nvPr/>
        </p:nvSpPr>
        <p:spPr>
          <a:xfrm>
            <a:off x="0" y="9518015"/>
            <a:ext cx="18288000" cy="768985"/>
          </a:xfrm>
          <a:prstGeom prst="rect">
            <a:avLst/>
          </a:prstGeom>
          <a:solidFill>
            <a:schemeClr val="accent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chemeClr val="lt1"/>
                </a:solidFill>
                <a:latin typeface="Arial Black"/>
                <a:ea typeface="Arial Black"/>
                <a:cs typeface="Arial Black"/>
                <a:sym typeface="Arial Black"/>
              </a:rPr>
              <a:t>Luke 10:25-37</a:t>
            </a:r>
            <a:endParaRPr b="0" i="0" sz="5000" u="none" cap="none" strike="noStrike">
              <a:solidFill>
                <a:schemeClr val="lt1"/>
              </a:solidFill>
              <a:latin typeface="Arial Black"/>
              <a:ea typeface="Arial Black"/>
              <a:cs typeface="Arial Black"/>
              <a:sym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242" name="Shape 242"/>
        <p:cNvGrpSpPr/>
        <p:nvPr/>
      </p:nvGrpSpPr>
      <p:grpSpPr>
        <a:xfrm>
          <a:off x="0" y="0"/>
          <a:ext cx="0" cy="0"/>
          <a:chOff x="0" y="0"/>
          <a:chExt cx="0" cy="0"/>
        </a:xfrm>
      </p:grpSpPr>
      <p:sp>
        <p:nvSpPr>
          <p:cNvPr id="243" name="Google Shape;243;p20"/>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1000"/>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44" name="Google Shape;244;p20"/>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249" name="Shape 249"/>
        <p:cNvGrpSpPr/>
        <p:nvPr/>
      </p:nvGrpSpPr>
      <p:grpSpPr>
        <a:xfrm>
          <a:off x="0" y="0"/>
          <a:ext cx="0" cy="0"/>
          <a:chOff x="0" y="0"/>
          <a:chExt cx="0" cy="0"/>
        </a:xfrm>
      </p:grpSpPr>
      <p:sp>
        <p:nvSpPr>
          <p:cNvPr id="250" name="Google Shape;250;p21"/>
          <p:cNvSpPr/>
          <p:nvPr/>
        </p:nvSpPr>
        <p:spPr>
          <a:xfrm>
            <a:off x="1584091" y="2190950"/>
            <a:ext cx="6865620" cy="1959944"/>
          </a:xfrm>
          <a:prstGeom prst="rect">
            <a:avLst/>
          </a:prstGeom>
          <a:solidFill>
            <a:srgbClr val="D7949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rial Black"/>
                <a:ea typeface="Arial Black"/>
                <a:cs typeface="Arial Black"/>
                <a:sym typeface="Arial Black"/>
              </a:rPr>
              <a:t>Good Samaritan Bandaid</a:t>
            </a:r>
            <a:endParaRPr b="0" i="0" sz="4000" u="none" cap="none" strike="noStrike">
              <a:solidFill>
                <a:schemeClr val="dk1"/>
              </a:solidFill>
              <a:latin typeface="Arial Black"/>
              <a:ea typeface="Arial Black"/>
              <a:cs typeface="Arial Black"/>
              <a:sym typeface="Arial Black"/>
            </a:endParaRPr>
          </a:p>
        </p:txBody>
      </p:sp>
      <p:sp>
        <p:nvSpPr>
          <p:cNvPr id="251" name="Google Shape;251;p21"/>
          <p:cNvSpPr txBox="1"/>
          <p:nvPr/>
        </p:nvSpPr>
        <p:spPr>
          <a:xfrm>
            <a:off x="1632451" y="4824439"/>
            <a:ext cx="6768900" cy="34778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Materials Needed:</a:t>
            </a:r>
            <a:endParaRPr/>
          </a:p>
          <a:p>
            <a:pPr indent="0" lvl="0" marL="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Bond Paper, Pencil, Pen, Marker, Crayons, Cotton Balls, and Glue</a:t>
            </a:r>
            <a:endParaRPr b="1" i="0" sz="4400" u="none" cap="none" strike="noStrike">
              <a:solidFill>
                <a:schemeClr val="lt1"/>
              </a:solidFill>
              <a:latin typeface="Calibri"/>
              <a:ea typeface="Calibri"/>
              <a:cs typeface="Calibri"/>
              <a:sym typeface="Calibri"/>
            </a:endParaRPr>
          </a:p>
        </p:txBody>
      </p:sp>
      <p:pic>
        <p:nvPicPr>
          <p:cNvPr descr="A picture containing text&#10;&#10;Description automatically generated" id="252" name="Google Shape;252;p21"/>
          <p:cNvPicPr preferRelativeResize="0"/>
          <p:nvPr/>
        </p:nvPicPr>
        <p:blipFill rotWithShape="1">
          <a:blip r:embed="rId3">
            <a:alphaModFix/>
          </a:blip>
          <a:srcRect b="0" l="0" r="0" t="0"/>
          <a:stretch/>
        </p:blipFill>
        <p:spPr>
          <a:xfrm>
            <a:off x="9886651" y="1016207"/>
            <a:ext cx="6568992" cy="82545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257" name="Shape 257"/>
        <p:cNvGrpSpPr/>
        <p:nvPr/>
      </p:nvGrpSpPr>
      <p:grpSpPr>
        <a:xfrm>
          <a:off x="0" y="0"/>
          <a:ext cx="0" cy="0"/>
          <a:chOff x="0" y="0"/>
          <a:chExt cx="0" cy="0"/>
        </a:xfrm>
      </p:grpSpPr>
      <p:sp>
        <p:nvSpPr>
          <p:cNvPr id="258" name="Google Shape;258;p22"/>
          <p:cNvSpPr txBox="1"/>
          <p:nvPr/>
        </p:nvSpPr>
        <p:spPr>
          <a:xfrm>
            <a:off x="937260" y="1097280"/>
            <a:ext cx="7179945" cy="84022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3600" u="none" cap="none" strike="noStrike">
                <a:solidFill>
                  <a:schemeClr val="lt1"/>
                </a:solidFill>
                <a:latin typeface="Calibri"/>
                <a:ea typeface="Calibri"/>
                <a:cs typeface="Calibri"/>
                <a:sym typeface="Calibri"/>
              </a:rPr>
              <a:t>Procedure:</a:t>
            </a:r>
            <a:endParaRPr/>
          </a:p>
          <a:p>
            <a:pPr indent="0" lvl="0" marL="0" marR="0" rtl="0" algn="l">
              <a:lnSpc>
                <a:spcPct val="100000"/>
              </a:lnSpc>
              <a:spcBef>
                <a:spcPts val="0"/>
              </a:spcBef>
              <a:spcAft>
                <a:spcPts val="0"/>
              </a:spcAft>
              <a:buClr>
                <a:schemeClr val="lt1"/>
              </a:buClr>
              <a:buSzPts val="4400"/>
              <a:buFont typeface="Calibri"/>
              <a:buNone/>
            </a:pPr>
            <a:r>
              <a:t/>
            </a:r>
            <a:endParaRPr b="1" i="0" sz="3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4400"/>
              <a:buFont typeface="Calibri"/>
              <a:buNone/>
            </a:pPr>
            <a:r>
              <a:rPr b="1" i="0" lang="en-US" sz="3600" u="none" cap="none" strike="noStrike">
                <a:solidFill>
                  <a:schemeClr val="lt1"/>
                </a:solidFill>
                <a:latin typeface="Calibri"/>
                <a:ea typeface="Calibri"/>
                <a:cs typeface="Calibri"/>
                <a:sym typeface="Calibri"/>
              </a:rPr>
              <a:t>1. Draw an outline of band-aids (adhesive bandages) surrounding the paper.</a:t>
            </a:r>
            <a:endParaRPr/>
          </a:p>
          <a:p>
            <a:pPr indent="0" lvl="0" marL="0" marR="0" rtl="0" algn="l">
              <a:lnSpc>
                <a:spcPct val="100000"/>
              </a:lnSpc>
              <a:spcBef>
                <a:spcPts val="0"/>
              </a:spcBef>
              <a:spcAft>
                <a:spcPts val="0"/>
              </a:spcAft>
              <a:buClr>
                <a:schemeClr val="lt1"/>
              </a:buClr>
              <a:buSzPts val="4400"/>
              <a:buFont typeface="Calibri"/>
              <a:buNone/>
            </a:pPr>
            <a:r>
              <a:t/>
            </a:r>
            <a:endParaRPr b="1" i="0" sz="3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4400"/>
              <a:buFont typeface="Calibri"/>
              <a:buNone/>
            </a:pPr>
            <a:r>
              <a:rPr b="1" i="0" lang="en-US" sz="3600" u="none" cap="none" strike="noStrike">
                <a:solidFill>
                  <a:schemeClr val="lt1"/>
                </a:solidFill>
                <a:latin typeface="Calibri"/>
                <a:ea typeface="Calibri"/>
                <a:cs typeface="Calibri"/>
                <a:sym typeface="Calibri"/>
              </a:rPr>
              <a:t>2. Write your Gospel Message in the center</a:t>
            </a:r>
            <a:endParaRPr/>
          </a:p>
          <a:p>
            <a:pPr indent="0" lvl="0" marL="0" marR="0" rtl="0" algn="l">
              <a:lnSpc>
                <a:spcPct val="100000"/>
              </a:lnSpc>
              <a:spcBef>
                <a:spcPts val="0"/>
              </a:spcBef>
              <a:spcAft>
                <a:spcPts val="0"/>
              </a:spcAft>
              <a:buClr>
                <a:schemeClr val="lt1"/>
              </a:buClr>
              <a:buSzPts val="4400"/>
              <a:buFont typeface="Calibri"/>
              <a:buNone/>
            </a:pPr>
            <a:r>
              <a:t/>
            </a:r>
            <a:endParaRPr b="1" i="0" sz="3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4400"/>
              <a:buFont typeface="Calibri"/>
              <a:buNone/>
            </a:pPr>
            <a:r>
              <a:rPr b="1" i="0" lang="en-US" sz="3600" u="none" cap="none" strike="noStrike">
                <a:solidFill>
                  <a:schemeClr val="lt1"/>
                </a:solidFill>
                <a:latin typeface="Calibri"/>
                <a:ea typeface="Calibri"/>
                <a:cs typeface="Calibri"/>
                <a:sym typeface="Calibri"/>
              </a:rPr>
              <a:t>3. Color your 'bandaid border'</a:t>
            </a:r>
            <a:endParaRPr/>
          </a:p>
          <a:p>
            <a:pPr indent="0" lvl="0" marL="0" marR="0" rtl="0" algn="l">
              <a:lnSpc>
                <a:spcPct val="100000"/>
              </a:lnSpc>
              <a:spcBef>
                <a:spcPts val="0"/>
              </a:spcBef>
              <a:spcAft>
                <a:spcPts val="0"/>
              </a:spcAft>
              <a:buClr>
                <a:schemeClr val="lt1"/>
              </a:buClr>
              <a:buSzPts val="4400"/>
              <a:buFont typeface="Calibri"/>
              <a:buNone/>
            </a:pPr>
            <a:r>
              <a:t/>
            </a:r>
            <a:endParaRPr b="1" i="0" sz="3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4400"/>
              <a:buFont typeface="Calibri"/>
              <a:buNone/>
            </a:pPr>
            <a:r>
              <a:rPr b="1" i="0" lang="en-US" sz="3600" u="none" cap="none" strike="noStrike">
                <a:solidFill>
                  <a:schemeClr val="lt1"/>
                </a:solidFill>
                <a:latin typeface="Calibri"/>
                <a:ea typeface="Calibri"/>
                <a:cs typeface="Calibri"/>
                <a:sym typeface="Calibri"/>
              </a:rPr>
              <a:t>4. Tear a piece of the cotton ball and glue to the center of the bandaid image. (Repeat with the other bandaids)</a:t>
            </a:r>
            <a:endParaRPr/>
          </a:p>
        </p:txBody>
      </p:sp>
      <p:pic>
        <p:nvPicPr>
          <p:cNvPr descr="A picture containing text, electronics&#10;&#10;Description automatically generated" id="259" name="Google Shape;259;p22"/>
          <p:cNvPicPr preferRelativeResize="0"/>
          <p:nvPr/>
        </p:nvPicPr>
        <p:blipFill rotWithShape="1">
          <a:blip r:embed="rId3">
            <a:alphaModFix/>
          </a:blip>
          <a:srcRect b="0" l="0" r="0" t="0"/>
          <a:stretch/>
        </p:blipFill>
        <p:spPr>
          <a:xfrm>
            <a:off x="9000748" y="2352173"/>
            <a:ext cx="4209925" cy="5388703"/>
          </a:xfrm>
          <a:prstGeom prst="rect">
            <a:avLst/>
          </a:prstGeom>
          <a:noFill/>
          <a:ln>
            <a:noFill/>
          </a:ln>
        </p:spPr>
      </p:pic>
      <p:pic>
        <p:nvPicPr>
          <p:cNvPr descr="A picture containing text&#10;&#10;Description automatically generated" id="260" name="Google Shape;260;p22"/>
          <p:cNvPicPr preferRelativeResize="0"/>
          <p:nvPr/>
        </p:nvPicPr>
        <p:blipFill rotWithShape="1">
          <a:blip r:embed="rId4">
            <a:alphaModFix/>
          </a:blip>
          <a:srcRect b="0" l="0" r="0" t="0"/>
          <a:stretch/>
        </p:blipFill>
        <p:spPr>
          <a:xfrm>
            <a:off x="11024969" y="1286689"/>
            <a:ext cx="6138494" cy="77136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65" name="Shape 265"/>
        <p:cNvGrpSpPr/>
        <p:nvPr/>
      </p:nvGrpSpPr>
      <p:grpSpPr>
        <a:xfrm>
          <a:off x="0" y="0"/>
          <a:ext cx="0" cy="0"/>
          <a:chOff x="0" y="0"/>
          <a:chExt cx="0" cy="0"/>
        </a:xfrm>
      </p:grpSpPr>
      <p:sp>
        <p:nvSpPr>
          <p:cNvPr id="266" name="Google Shape;266;p23"/>
          <p:cNvSpPr/>
          <p:nvPr/>
        </p:nvSpPr>
        <p:spPr>
          <a:xfrm>
            <a:off x="901705" y="1120611"/>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67" name="Google Shape;267;p23"/>
          <p:cNvSpPr/>
          <p:nvPr/>
        </p:nvSpPr>
        <p:spPr>
          <a:xfrm>
            <a:off x="901700" y="2305685"/>
            <a:ext cx="8994775" cy="686054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Dear God,</a:t>
            </a:r>
            <a:endParaRPr/>
          </a:p>
          <a:p>
            <a:pPr indent="0" lvl="0" marL="0" marR="0" rtl="0" algn="just">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Thank you for caring for us and loving us no matter what. Help us to share your love and grace and to care for all of your people even those who are harder to love. Thank you for your love. We love you!</a:t>
            </a:r>
            <a:endParaRPr/>
          </a:p>
          <a:p>
            <a:pPr indent="0" lvl="0" marL="0" marR="0" rtl="0" algn="just">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In Jesus name, Amen!</a:t>
            </a:r>
            <a:endParaRPr/>
          </a:p>
        </p:txBody>
      </p:sp>
      <p:pic>
        <p:nvPicPr>
          <p:cNvPr descr="Image result for animated kid praying transparent background" id="268" name="Google Shape;268;p23"/>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73" name="Shape 273"/>
        <p:cNvGrpSpPr/>
        <p:nvPr/>
      </p:nvGrpSpPr>
      <p:grpSpPr>
        <a:xfrm>
          <a:off x="0" y="0"/>
          <a:ext cx="0" cy="0"/>
          <a:chOff x="0" y="0"/>
          <a:chExt cx="0" cy="0"/>
        </a:xfrm>
      </p:grpSpPr>
      <p:sp>
        <p:nvSpPr>
          <p:cNvPr id="274" name="Google Shape;274;p24"/>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275" name="Google Shape;275;p24"/>
          <p:cNvSpPr/>
          <p:nvPr/>
        </p:nvSpPr>
        <p:spPr>
          <a:xfrm>
            <a:off x="594360" y="6548586"/>
            <a:ext cx="9144000" cy="808178"/>
          </a:xfrm>
          <a:prstGeom prst="rect">
            <a:avLst/>
          </a:prstGeom>
          <a:solidFill>
            <a:srgbClr val="BF69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24"/>
          <p:cNvSpPr txBox="1"/>
          <p:nvPr/>
        </p:nvSpPr>
        <p:spPr>
          <a:xfrm>
            <a:off x="0" y="6767562"/>
            <a:ext cx="10515600" cy="46164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15th Sunday in Ordinary Time | Year C</a:t>
            </a:r>
            <a:endParaRPr b="0" i="0" sz="1400" u="none" cap="none" strike="noStrike">
              <a:solidFill>
                <a:srgbClr val="000000"/>
              </a:solidFill>
              <a:latin typeface="Arial"/>
              <a:ea typeface="Arial"/>
              <a:cs typeface="Arial"/>
              <a:sym typeface="Arial"/>
            </a:endParaRPr>
          </a:p>
        </p:txBody>
      </p:sp>
      <p:pic>
        <p:nvPicPr>
          <p:cNvPr id="277" name="Google Shape;277;p24"/>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739992" y="821858"/>
            <a:ext cx="16808016" cy="88639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Arial"/>
                <a:ea typeface="Arial"/>
                <a:cs typeface="Arial"/>
                <a:sym typeface="Arial"/>
              </a:rPr>
              <a:t>Notes for the Facilitator ONLY:</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3600" u="none" cap="none" strike="noStrike">
                <a:solidFill>
                  <a:schemeClr val="dk1"/>
                </a:solidFill>
                <a:latin typeface="Arial"/>
                <a:ea typeface="Arial"/>
                <a:cs typeface="Arial"/>
                <a:sym typeface="Arial"/>
              </a:rPr>
              <a:t>Main Lesson: </a:t>
            </a:r>
            <a:r>
              <a:rPr b="0" i="0" lang="en-US" sz="3600" u="none" cap="none" strike="noStrike">
                <a:solidFill>
                  <a:schemeClr val="dk1"/>
                </a:solidFill>
                <a:latin typeface="Arial"/>
                <a:ea typeface="Arial"/>
                <a:cs typeface="Arial"/>
                <a:sym typeface="Arial"/>
              </a:rPr>
              <a:t>Treat others the way you want to be treated.</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n-US" sz="3600" u="none" cap="none" strike="noStrike">
                <a:solidFill>
                  <a:schemeClr val="dk1"/>
                </a:solidFill>
                <a:latin typeface="Arial"/>
                <a:ea typeface="Arial"/>
                <a:cs typeface="Arial"/>
                <a:sym typeface="Arial"/>
              </a:rPr>
              <a:t>In the parable the Good Samaritan, Jesus teaches Christians to love their neighbors as they would love themselves. The story is about a man who is robbed and left hurt on the side of the road. Both a priest and a Levite pass by the man, leaving him suffering and without help. A Samaritan passes by, and then stops and helps the man. Jesus urges Christians to show love by helping those in need. By telling this parable of a Samaritan who helped a stranger, Jesus made it plain that any person who is in need is our neighbor.</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3600" u="none" cap="none" strike="noStrike">
                <a:solidFill>
                  <a:schemeClr val="dk1"/>
                </a:solidFill>
                <a:latin typeface="Arial"/>
                <a:ea typeface="Arial"/>
                <a:cs typeface="Arial"/>
                <a:sym typeface="Arial"/>
              </a:rPr>
              <a:t>Important Key Points:</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We should show mercy everyone.</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We should love our neighbors.</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We should reflect God’s love and mercy to others.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A picture containing diagram&#10;&#10;Description automatically generated" id="112" name="Google Shape;112;p4"/>
          <p:cNvPicPr preferRelativeResize="0"/>
          <p:nvPr/>
        </p:nvPicPr>
        <p:blipFill rotWithShape="1">
          <a:blip r:embed="rId3">
            <a:alphaModFix/>
          </a:blip>
          <a:srcRect b="0" l="0" r="0" t="0"/>
          <a:stretch/>
        </p:blipFill>
        <p:spPr>
          <a:xfrm>
            <a:off x="3097179" y="0"/>
            <a:ext cx="12092372" cy="9069279"/>
          </a:xfrm>
          <a:prstGeom prst="rect">
            <a:avLst/>
          </a:prstGeom>
          <a:noFill/>
          <a:ln>
            <a:noFill/>
          </a:ln>
        </p:spPr>
      </p:pic>
      <p:sp>
        <p:nvSpPr>
          <p:cNvPr id="113" name="Google Shape;113;p4"/>
          <p:cNvSpPr txBox="1"/>
          <p:nvPr/>
        </p:nvSpPr>
        <p:spPr>
          <a:xfrm>
            <a:off x="0" y="8594725"/>
            <a:ext cx="18288000" cy="923290"/>
          </a:xfrm>
          <a:prstGeom prst="rect">
            <a:avLst/>
          </a:prstGeom>
          <a:solidFill>
            <a:schemeClr val="accent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FFFFFF"/>
                </a:solidFill>
                <a:latin typeface="Arial Black"/>
                <a:ea typeface="Arial Black"/>
                <a:cs typeface="Arial Black"/>
                <a:sym typeface="Arial Black"/>
              </a:rPr>
              <a:t>The Parable of the Good Samaritan</a:t>
            </a:r>
            <a:endParaRPr b="1" i="0" sz="6000" u="none" cap="none" strike="noStrike">
              <a:solidFill>
                <a:srgbClr val="FFFFFF"/>
              </a:solidFill>
              <a:latin typeface="Arial Black"/>
              <a:ea typeface="Arial Black"/>
              <a:cs typeface="Arial Black"/>
              <a:sym typeface="Arial Black"/>
            </a:endParaRPr>
          </a:p>
        </p:txBody>
      </p:sp>
      <p:sp>
        <p:nvSpPr>
          <p:cNvPr id="114" name="Google Shape;114;p4"/>
          <p:cNvSpPr txBox="1"/>
          <p:nvPr/>
        </p:nvSpPr>
        <p:spPr>
          <a:xfrm>
            <a:off x="0" y="9518015"/>
            <a:ext cx="18288000" cy="768985"/>
          </a:xfrm>
          <a:prstGeom prst="rect">
            <a:avLst/>
          </a:prstGeom>
          <a:solidFill>
            <a:schemeClr val="accent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chemeClr val="lt1"/>
                </a:solidFill>
                <a:latin typeface="Arial Black"/>
                <a:ea typeface="Arial Black"/>
                <a:cs typeface="Arial Black"/>
                <a:sym typeface="Arial Black"/>
              </a:rPr>
              <a:t>Luke 10:25-37</a:t>
            </a:r>
            <a:endParaRPr b="0" i="0" sz="5000" u="none" cap="none" strike="noStrike">
              <a:solidFill>
                <a:schemeClr val="lt1"/>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18" name="Shape 118"/>
        <p:cNvGrpSpPr/>
        <p:nvPr/>
      </p:nvGrpSpPr>
      <p:grpSpPr>
        <a:xfrm>
          <a:off x="0" y="0"/>
          <a:ext cx="0" cy="0"/>
          <a:chOff x="0" y="0"/>
          <a:chExt cx="0" cy="0"/>
        </a:xfrm>
      </p:grpSpPr>
      <p:sp>
        <p:nvSpPr>
          <p:cNvPr id="119" name="Google Shape;119;p5"/>
          <p:cNvSpPr txBox="1"/>
          <p:nvPr/>
        </p:nvSpPr>
        <p:spPr>
          <a:xfrm>
            <a:off x="1434809" y="2109702"/>
            <a:ext cx="17007840" cy="345948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Luke.</a:t>
            </a:r>
            <a:endParaRPr b="0" i="0" sz="2100" u="none" cap="none" strike="noStrike">
              <a:solidFill>
                <a:srgbClr val="000000"/>
              </a:solidFill>
              <a:latin typeface="Arial"/>
              <a:ea typeface="Arial"/>
              <a:cs typeface="Arial"/>
              <a:sym typeface="Arial"/>
            </a:endParaRPr>
          </a:p>
        </p:txBody>
      </p:sp>
      <p:sp>
        <p:nvSpPr>
          <p:cNvPr id="120" name="Google Shape;120;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5" name="Shape 125"/>
        <p:cNvGrpSpPr/>
        <p:nvPr/>
      </p:nvGrpSpPr>
      <p:grpSpPr>
        <a:xfrm>
          <a:off x="0" y="0"/>
          <a:ext cx="0" cy="0"/>
          <a:chOff x="0" y="0"/>
          <a:chExt cx="0" cy="0"/>
        </a:xfrm>
      </p:grpSpPr>
      <p:sp>
        <p:nvSpPr>
          <p:cNvPr id="126" name="Google Shape;126;p6"/>
          <p:cNvSpPr txBox="1"/>
          <p:nvPr/>
        </p:nvSpPr>
        <p:spPr>
          <a:xfrm>
            <a:off x="1433352" y="1706779"/>
            <a:ext cx="1039682" cy="768985"/>
          </a:xfrm>
          <a:prstGeom prst="rect">
            <a:avLst/>
          </a:prstGeom>
          <a:solidFill>
            <a:schemeClr val="accent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25</a:t>
            </a:r>
            <a:endParaRPr b="1" i="0" sz="5000" u="none" cap="none" strike="noStrike">
              <a:solidFill>
                <a:srgbClr val="FFFFFF"/>
              </a:solidFill>
              <a:latin typeface="Arial Black"/>
              <a:ea typeface="Arial Black"/>
              <a:cs typeface="Arial Black"/>
              <a:sym typeface="Arial Black"/>
            </a:endParaRPr>
          </a:p>
        </p:txBody>
      </p:sp>
      <p:sp>
        <p:nvSpPr>
          <p:cNvPr id="127" name="Google Shape;127;p6"/>
          <p:cNvSpPr txBox="1"/>
          <p:nvPr/>
        </p:nvSpPr>
        <p:spPr>
          <a:xfrm>
            <a:off x="1433129" y="2704298"/>
            <a:ext cx="5424872" cy="61555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000" u="none" cap="none" strike="noStrike">
                <a:solidFill>
                  <a:schemeClr val="lt1"/>
                </a:solidFill>
                <a:latin typeface="Arial"/>
                <a:ea typeface="Arial"/>
                <a:cs typeface="Arial"/>
                <a:sym typeface="Arial"/>
              </a:rPr>
              <a:t>A teacher of the Law came up and tried to trap Jesus. “Teacher,” he asked, “what must I do to receive eternal life?”</a:t>
            </a:r>
            <a:endParaRPr/>
          </a:p>
        </p:txBody>
      </p:sp>
      <p:sp>
        <p:nvSpPr>
          <p:cNvPr descr="Sunset Animated Illustration by Mina FZ. for Queble on Dribbble" id="128" name="Google Shape;128;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yellow&#10;&#10;Description automatically generated" id="129" name="Google Shape;129;p6"/>
          <p:cNvPicPr preferRelativeResize="0"/>
          <p:nvPr/>
        </p:nvPicPr>
        <p:blipFill rotWithShape="1">
          <a:blip r:embed="rId3">
            <a:alphaModFix/>
          </a:blip>
          <a:srcRect b="0" l="0" r="0" t="0"/>
          <a:stretch/>
        </p:blipFill>
        <p:spPr>
          <a:xfrm>
            <a:off x="7275094" y="1333500"/>
            <a:ext cx="9753600" cy="731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4" name="Shape 134"/>
        <p:cNvGrpSpPr/>
        <p:nvPr/>
      </p:nvGrpSpPr>
      <p:grpSpPr>
        <a:xfrm>
          <a:off x="0" y="0"/>
          <a:ext cx="0" cy="0"/>
          <a:chOff x="0" y="0"/>
          <a:chExt cx="0" cy="0"/>
        </a:xfrm>
      </p:grpSpPr>
      <p:sp>
        <p:nvSpPr>
          <p:cNvPr id="135" name="Google Shape;135;p7"/>
          <p:cNvSpPr txBox="1"/>
          <p:nvPr/>
        </p:nvSpPr>
        <p:spPr>
          <a:xfrm>
            <a:off x="1630632" y="1574292"/>
            <a:ext cx="1070301" cy="768985"/>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26</a:t>
            </a:r>
            <a:endParaRPr b="1" i="0" sz="5000" u="none" cap="none" strike="noStrike">
              <a:solidFill>
                <a:srgbClr val="FFFFFF"/>
              </a:solidFill>
              <a:latin typeface="Arial Black"/>
              <a:ea typeface="Arial Black"/>
              <a:cs typeface="Arial Black"/>
              <a:sym typeface="Arial Black"/>
            </a:endParaRPr>
          </a:p>
        </p:txBody>
      </p:sp>
      <p:sp>
        <p:nvSpPr>
          <p:cNvPr id="136" name="Google Shape;136;p7"/>
          <p:cNvSpPr txBox="1"/>
          <p:nvPr/>
        </p:nvSpPr>
        <p:spPr>
          <a:xfrm>
            <a:off x="1630632" y="2659381"/>
            <a:ext cx="5661660" cy="64633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000" u="none" cap="none" strike="noStrike">
                <a:solidFill>
                  <a:schemeClr val="lt1"/>
                </a:solidFill>
                <a:latin typeface="Arial"/>
                <a:ea typeface="Arial"/>
                <a:cs typeface="Arial"/>
                <a:sym typeface="Arial"/>
              </a:rPr>
              <a:t>Jesus answered him, “What do the Scriptures say? How do you interpret them?”</a:t>
            </a:r>
            <a:endParaRPr/>
          </a:p>
        </p:txBody>
      </p:sp>
      <p:sp>
        <p:nvSpPr>
          <p:cNvPr descr="Sunset Animated Illustration by Mina FZ. for Queble on Dribbble" id="137" name="Google Shape;137;p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erson with a beard&#10;&#10;Description automatically generated with medium confidence" id="138" name="Google Shape;138;p7"/>
          <p:cNvPicPr preferRelativeResize="0"/>
          <p:nvPr/>
        </p:nvPicPr>
        <p:blipFill rotWithShape="1">
          <a:blip r:embed="rId3">
            <a:alphaModFix/>
          </a:blip>
          <a:srcRect b="0" l="0" r="0" t="0"/>
          <a:stretch/>
        </p:blipFill>
        <p:spPr>
          <a:xfrm>
            <a:off x="7292292" y="1638300"/>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43" name="Shape 143"/>
        <p:cNvGrpSpPr/>
        <p:nvPr/>
      </p:nvGrpSpPr>
      <p:grpSpPr>
        <a:xfrm>
          <a:off x="0" y="0"/>
          <a:ext cx="0" cy="0"/>
          <a:chOff x="0" y="0"/>
          <a:chExt cx="0" cy="0"/>
        </a:xfrm>
      </p:grpSpPr>
      <p:sp>
        <p:nvSpPr>
          <p:cNvPr id="144" name="Google Shape;144;p8"/>
          <p:cNvSpPr txBox="1"/>
          <p:nvPr/>
        </p:nvSpPr>
        <p:spPr>
          <a:xfrm>
            <a:off x="1402581" y="2314408"/>
            <a:ext cx="5554980" cy="69249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500" u="none" cap="none" strike="noStrike">
                <a:solidFill>
                  <a:schemeClr val="lt1"/>
                </a:solidFill>
                <a:latin typeface="Arial"/>
                <a:ea typeface="Arial"/>
                <a:cs typeface="Arial"/>
                <a:sym typeface="Arial"/>
              </a:rPr>
              <a:t>The man answered, “‘Love the Lord your God with all your heart, with all your soul, with all your strength, and with all your mind’; and ‘Love your neighbor as you love yourself.’”</a:t>
            </a:r>
            <a:endParaRPr/>
          </a:p>
        </p:txBody>
      </p:sp>
      <p:sp>
        <p:nvSpPr>
          <p:cNvPr id="145" name="Google Shape;145;p8"/>
          <p:cNvSpPr txBox="1"/>
          <p:nvPr/>
        </p:nvSpPr>
        <p:spPr>
          <a:xfrm>
            <a:off x="1402581" y="1266658"/>
            <a:ext cx="925656" cy="768985"/>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27</a:t>
            </a:r>
            <a:endParaRPr b="1" i="0" sz="5000" u="none" cap="none" strike="noStrike">
              <a:solidFill>
                <a:srgbClr val="FFFFFF"/>
              </a:solidFill>
              <a:latin typeface="Arial Black"/>
              <a:ea typeface="Arial Black"/>
              <a:cs typeface="Arial Black"/>
              <a:sym typeface="Arial Black"/>
            </a:endParaRPr>
          </a:p>
        </p:txBody>
      </p:sp>
      <p:pic>
        <p:nvPicPr>
          <p:cNvPr descr="Diagram&#10;&#10;Description automatically generated with medium confidence" id="146" name="Google Shape;146;p8"/>
          <p:cNvPicPr preferRelativeResize="0"/>
          <p:nvPr/>
        </p:nvPicPr>
        <p:blipFill rotWithShape="1">
          <a:blip r:embed="rId3">
            <a:alphaModFix/>
          </a:blip>
          <a:srcRect b="0" l="0" r="0" t="0"/>
          <a:stretch/>
        </p:blipFill>
        <p:spPr>
          <a:xfrm>
            <a:off x="7275095" y="1651150"/>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51" name="Shape 151"/>
        <p:cNvGrpSpPr/>
        <p:nvPr/>
      </p:nvGrpSpPr>
      <p:grpSpPr>
        <a:xfrm>
          <a:off x="0" y="0"/>
          <a:ext cx="0" cy="0"/>
          <a:chOff x="0" y="0"/>
          <a:chExt cx="0" cy="0"/>
        </a:xfrm>
      </p:grpSpPr>
      <p:sp>
        <p:nvSpPr>
          <p:cNvPr id="152" name="Google Shape;152;p9"/>
          <p:cNvSpPr/>
          <p:nvPr/>
        </p:nvSpPr>
        <p:spPr>
          <a:xfrm>
            <a:off x="11821641" y="2198369"/>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28</a:t>
            </a:r>
            <a:endParaRPr b="1" i="0" sz="5000" u="none" cap="none" strike="noStrike">
              <a:solidFill>
                <a:schemeClr val="lt1"/>
              </a:solidFill>
              <a:latin typeface="Arial Black"/>
              <a:ea typeface="Arial Black"/>
              <a:cs typeface="Arial Black"/>
              <a:sym typeface="Arial Black"/>
            </a:endParaRPr>
          </a:p>
        </p:txBody>
      </p:sp>
      <p:sp>
        <p:nvSpPr>
          <p:cNvPr id="153" name="Google Shape;153;p9"/>
          <p:cNvSpPr txBox="1"/>
          <p:nvPr/>
        </p:nvSpPr>
        <p:spPr>
          <a:xfrm>
            <a:off x="11821641" y="3507807"/>
            <a:ext cx="5170805" cy="50783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600" u="none" cap="none" strike="noStrike">
                <a:solidFill>
                  <a:schemeClr val="lt1"/>
                </a:solidFill>
                <a:latin typeface="Arial"/>
                <a:ea typeface="Arial"/>
                <a:cs typeface="Arial"/>
                <a:sym typeface="Arial"/>
              </a:rPr>
              <a:t>“You are right,” Jesus replied; “do this and you will live.”</a:t>
            </a:r>
            <a:endParaRPr/>
          </a:p>
        </p:txBody>
      </p:sp>
      <p:pic>
        <p:nvPicPr>
          <p:cNvPr descr="A group of men in robes&#10;&#10;Description automatically generated with low confidence" id="154" name="Google Shape;154;p9"/>
          <p:cNvPicPr preferRelativeResize="0"/>
          <p:nvPr/>
        </p:nvPicPr>
        <p:blipFill rotWithShape="1">
          <a:blip r:embed="rId3">
            <a:alphaModFix/>
          </a:blip>
          <a:srcRect b="0" l="0" r="0" t="0"/>
          <a:stretch/>
        </p:blipFill>
        <p:spPr>
          <a:xfrm>
            <a:off x="1608222" y="1594185"/>
            <a:ext cx="9753600" cy="731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2020-09-06T06:27:00Z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