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79" r:id="rId4"/>
    <p:sldId id="258" r:id="rId5"/>
    <p:sldId id="259" r:id="rId6"/>
    <p:sldId id="261" r:id="rId7"/>
    <p:sldId id="260" r:id="rId8"/>
    <p:sldId id="263" r:id="rId9"/>
    <p:sldId id="262" r:id="rId10"/>
    <p:sldId id="267" r:id="rId11"/>
    <p:sldId id="270" r:id="rId12"/>
    <p:sldId id="269" r:id="rId13"/>
    <p:sldId id="285" r:id="rId14"/>
    <p:sldId id="271" r:id="rId15"/>
    <p:sldId id="286"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Arial Black" panose="020B0A04020102020204" pitchFamily="34" charset="0"/>
      <p:bold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snapToGrid="0">
      <p:cViewPr varScale="1">
        <p:scale>
          <a:sx n="70" d="100"/>
          <a:sy n="70" d="100"/>
        </p:scale>
        <p:origin x="78"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3805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effectLst/>
                <a:latin typeface="Calibri"/>
                <a:ea typeface="Calibri"/>
                <a:cs typeface="Calibri"/>
                <a:sym typeface="Calibri"/>
              </a:rPr>
              <a:t>The dove is the symbol of the Holy Spirit. When Christ was baptized by John the Baptist, a dove descended on him, according Matthew 3:16 and Mark 1:10. It also symbolizes God's grace.</a:t>
            </a:r>
            <a:r>
              <a:rPr lang="en-US" sz="1200" b="0" i="0" u="none" strike="noStrike" cap="none" baseline="0" dirty="0" smtClean="0">
                <a:solidFill>
                  <a:schemeClr val="dk1"/>
                </a:solidFill>
                <a:effectLst/>
                <a:latin typeface="Calibri"/>
                <a:ea typeface="Calibri"/>
                <a:cs typeface="Calibri"/>
                <a:sym typeface="Calibri"/>
              </a:rPr>
              <a:t> Let this dove be a reminder that God also sent the Holy Spirit to be with us each ands everyday.</a:t>
            </a: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p14="http://schemas.microsoft.com/office/powerpoint/2010/main" val="49557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p14="http://schemas.microsoft.com/office/powerpoint/2010/main" val="3464197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5854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967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The expectation was that the time had arrived for the messiah to come and redeem Israel. This event was awaited expectantly</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1930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smtClean="0"/>
              <a:t>This concludes the Baptist’s apostolate by showing the fulfillment of the mission confided to John before his birth “to prepare a perfect people for the Lord (Luke 1:17). Men have been led to their final moment of world salvation through the baptism administered by John; they are ready to become the messianic, eschatological people of God (Acts 15:14)</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The imagery of heavens opening frequently implies a vision of heavenly secrets in apocalyptic writing (Ezekiel 1:1). Jesus baptism, therefore, answers that prayer and envisages a whole community advancing to the new and most joyful promised land. Jesus’ baptism, however, remains more of a promise to be fulfilled at Pentecost when the heavens will open again and the Spirit will descend upon the community (Acts 2).</a:t>
            </a: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chemeClr val="accent3">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1</a:t>
            </a:r>
            <a:r>
              <a:rPr lang="en-US" sz="3000" b="1" baseline="30000" dirty="0" smtClean="0">
                <a:solidFill>
                  <a:srgbClr val="FFFFFF"/>
                </a:solidFill>
              </a:rPr>
              <a:t>st</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a:t>
            </a:r>
            <a:r>
              <a:rPr lang="en-US" sz="3000" b="1" dirty="0" smtClean="0">
                <a:solidFill>
                  <a:srgbClr val="FFFFFF"/>
                </a:solidFill>
              </a:rPr>
              <a:t>in </a:t>
            </a:r>
            <a:r>
              <a:rPr lang="en-US" sz="3000" b="1" i="0" u="none" strike="noStrike" cap="none" dirty="0" smtClean="0">
                <a:solidFill>
                  <a:srgbClr val="FFFFFF"/>
                </a:solidFill>
                <a:latin typeface="Arial"/>
                <a:ea typeface="Arial"/>
                <a:cs typeface="Arial"/>
                <a:sym typeface="Arial"/>
              </a:rPr>
              <a:t>Ordinary </a:t>
            </a:r>
            <a:r>
              <a:rPr lang="en-US" sz="3000" b="1" i="0" u="none" strike="noStrike" cap="none" dirty="0" smtClean="0">
                <a:solidFill>
                  <a:srgbClr val="FFFFFF"/>
                </a:solidFill>
                <a:latin typeface="Arial"/>
                <a:ea typeface="Arial"/>
                <a:cs typeface="Arial"/>
                <a:sym typeface="Arial"/>
              </a:rPr>
              <a:t>Time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772678" y="1818567"/>
            <a:ext cx="7496356" cy="1438983"/>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tx1"/>
                </a:solidFill>
                <a:latin typeface="Arial Black"/>
                <a:ea typeface="Arial Black"/>
                <a:cs typeface="Arial Black"/>
                <a:sym typeface="Arial Black"/>
              </a:rPr>
              <a:t>Activity: </a:t>
            </a: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smtClean="0">
                <a:solidFill>
                  <a:schemeClr val="tx1"/>
                </a:solidFill>
                <a:latin typeface="Arial Black"/>
                <a:ea typeface="Arial Black"/>
                <a:cs typeface="Arial Black"/>
                <a:sym typeface="Arial Black"/>
              </a:rPr>
              <a:t>DOVE ORIGAMI</a:t>
            </a:r>
            <a:endParaRPr sz="1400" b="0" i="0" u="none" strike="noStrike" cap="none" dirty="0">
              <a:solidFill>
                <a:schemeClr val="tx1"/>
              </a:solidFill>
              <a:sym typeface="Arial"/>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endParaRPr sz="4400" b="1" dirty="0">
              <a:solidFill>
                <a:schemeClr val="lt1"/>
              </a:solidFill>
              <a:latin typeface="Calibri"/>
              <a:ea typeface="Calibri"/>
              <a:cs typeface="Calibri"/>
              <a:sym typeface="Calibri"/>
            </a:endParaRPr>
          </a:p>
        </p:txBody>
      </p:sp>
      <p:sp>
        <p:nvSpPr>
          <p:cNvPr id="5" name="Google Shape;155;p8">
            <a:extLst>
              <a:ext uri="{FF2B5EF4-FFF2-40B4-BE49-F238E27FC236}">
                <a16:creationId xmlns="" xmlns:a16="http://schemas.microsoft.com/office/drawing/2014/main" id="{B7417164-5268-4263-980D-1E9106AB5970}"/>
              </a:ext>
            </a:extLst>
          </p:cNvPr>
          <p:cNvSpPr txBox="1"/>
          <p:nvPr/>
        </p:nvSpPr>
        <p:spPr>
          <a:xfrm>
            <a:off x="1112457" y="4081691"/>
            <a:ext cx="6212013" cy="1107996"/>
          </a:xfrm>
          <a:prstGeom prst="rect">
            <a:avLst/>
          </a:prstGeom>
          <a:noFill/>
          <a:ln>
            <a:noFill/>
          </a:ln>
        </p:spPr>
        <p:txBody>
          <a:bodyPr spcFirstLastPara="1" wrap="square" lIns="0" tIns="0" rIns="0" bIns="0" anchor="t" anchorCtr="0">
            <a:spAutoFit/>
          </a:bodyPr>
          <a:lstStyle/>
          <a:p>
            <a:pPr lvl="0">
              <a:buSzPts val="4400"/>
            </a:pPr>
            <a:r>
              <a:rPr lang="en-US" sz="3600" dirty="0">
                <a:solidFill>
                  <a:schemeClr val="tx1"/>
                </a:solidFill>
                <a:latin typeface="Arial Black" pitchFamily="34" charset="0"/>
              </a:rPr>
              <a:t>Materials:</a:t>
            </a:r>
            <a:br>
              <a:rPr lang="en-US" sz="3600" dirty="0">
                <a:solidFill>
                  <a:schemeClr val="tx1"/>
                </a:solidFill>
                <a:latin typeface="Arial Black" pitchFamily="34" charset="0"/>
              </a:rPr>
            </a:br>
            <a:r>
              <a:rPr lang="en-US" sz="3600" dirty="0">
                <a:solidFill>
                  <a:schemeClr val="tx1"/>
                </a:solidFill>
                <a:latin typeface="Arial Black" pitchFamily="34" charset="0"/>
              </a:rPr>
              <a:t>1. </a:t>
            </a:r>
            <a:r>
              <a:rPr lang="en-US" sz="3600" dirty="0" smtClean="0">
                <a:solidFill>
                  <a:schemeClr val="tx1"/>
                </a:solidFill>
                <a:latin typeface="Arial Black" pitchFamily="34" charset="0"/>
              </a:rPr>
              <a:t>Paper</a:t>
            </a:r>
            <a:endParaRPr lang="en-US" sz="3600" dirty="0">
              <a:solidFill>
                <a:schemeClr val="tx1"/>
              </a:solidFill>
              <a:latin typeface="Arial Black" pitchFamily="34" charset="0"/>
            </a:endParaRPr>
          </a:p>
        </p:txBody>
      </p:sp>
      <p:pic>
        <p:nvPicPr>
          <p:cNvPr id="2050" name="Picture 2" descr="https://babydevotions.files.wordpress.com/2019/02/screenshot_20190221-091246_instagram4572776399442433085.jpg?w=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461" y="799266"/>
            <a:ext cx="8632844" cy="8516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8953500" y="472617"/>
            <a:ext cx="8976531" cy="9417963"/>
          </a:xfrm>
          <a:prstGeom prst="rect">
            <a:avLst/>
          </a:prstGeom>
          <a:noFill/>
          <a:ln>
            <a:noFill/>
          </a:ln>
        </p:spPr>
        <p:txBody>
          <a:bodyPr spcFirstLastPara="1" wrap="square" lIns="0" tIns="0" rIns="0" bIns="0" anchor="t" anchorCtr="0">
            <a:spAutoFit/>
          </a:bodyPr>
          <a:lstStyle/>
          <a:p>
            <a:pPr lvl="0">
              <a:buSzPts val="4000"/>
            </a:pPr>
            <a:r>
              <a:rPr lang="en-US" sz="3600" dirty="0">
                <a:solidFill>
                  <a:schemeClr val="tx1"/>
                </a:solidFill>
                <a:latin typeface="Arial Black" pitchFamily="34" charset="0"/>
              </a:rPr>
              <a:t>Instruction:</a:t>
            </a:r>
          </a:p>
          <a:p>
            <a:pPr lvl="0">
              <a:buSzPts val="4000"/>
            </a:pPr>
            <a:endParaRPr lang="en-US" sz="3600" dirty="0">
              <a:solidFill>
                <a:schemeClr val="tx1"/>
              </a:solidFill>
              <a:latin typeface="Arial Black" pitchFamily="34" charset="0"/>
            </a:endParaRPr>
          </a:p>
          <a:p>
            <a:pPr marL="742950" lvl="0" indent="-742950">
              <a:buSzPts val="4000"/>
              <a:buFont typeface="+mj-lt"/>
              <a:buAutoNum type="arabicPeriod"/>
            </a:pPr>
            <a:r>
              <a:rPr lang="en-US" sz="3600" dirty="0">
                <a:solidFill>
                  <a:schemeClr val="tx1"/>
                </a:solidFill>
                <a:latin typeface="Arial Black" pitchFamily="34" charset="0"/>
              </a:rPr>
              <a:t>Fold paper upward diagonally, then open back up.</a:t>
            </a:r>
          </a:p>
          <a:p>
            <a:pPr marL="742950" lvl="0" indent="-742950">
              <a:buSzPts val="4000"/>
              <a:buFont typeface="+mj-lt"/>
              <a:buAutoNum type="arabicPeriod"/>
            </a:pPr>
            <a:r>
              <a:rPr lang="en-US" sz="3600" dirty="0">
                <a:solidFill>
                  <a:schemeClr val="tx1"/>
                </a:solidFill>
                <a:latin typeface="Arial Black" pitchFamily="34" charset="0"/>
              </a:rPr>
              <a:t>Fold diagonally in the other direction.</a:t>
            </a:r>
          </a:p>
          <a:p>
            <a:pPr marL="742950" lvl="0" indent="-742950">
              <a:buSzPts val="4000"/>
              <a:buFont typeface="+mj-lt"/>
              <a:buAutoNum type="arabicPeriod"/>
            </a:pPr>
            <a:r>
              <a:rPr lang="en-US" sz="3600" dirty="0">
                <a:solidFill>
                  <a:schemeClr val="tx1"/>
                </a:solidFill>
                <a:latin typeface="Arial Black" pitchFamily="34" charset="0"/>
              </a:rPr>
              <a:t>Fold triangle in half so that the point overlaps the longest side.</a:t>
            </a:r>
          </a:p>
          <a:p>
            <a:pPr marL="742950" lvl="0" indent="-742950">
              <a:buSzPts val="4000"/>
              <a:buFont typeface="+mj-lt"/>
              <a:buAutoNum type="arabicPeriod"/>
            </a:pPr>
            <a:r>
              <a:rPr lang="en-US" sz="3600" dirty="0">
                <a:solidFill>
                  <a:schemeClr val="tx1"/>
                </a:solidFill>
                <a:latin typeface="Arial Black" pitchFamily="34" charset="0"/>
              </a:rPr>
              <a:t>Fold the point back over so it, again over laps the opposite side.</a:t>
            </a:r>
          </a:p>
          <a:p>
            <a:pPr marL="742950" lvl="0" indent="-742950">
              <a:buSzPts val="4000"/>
              <a:buFont typeface="+mj-lt"/>
              <a:buAutoNum type="arabicPeriod"/>
            </a:pPr>
            <a:r>
              <a:rPr lang="en-US" sz="3600" dirty="0">
                <a:solidFill>
                  <a:schemeClr val="tx1"/>
                </a:solidFill>
                <a:latin typeface="Arial Black" pitchFamily="34" charset="0"/>
              </a:rPr>
              <a:t>Open the triangle to make a diamond.</a:t>
            </a:r>
          </a:p>
          <a:p>
            <a:pPr marL="742950" lvl="0" indent="-742950">
              <a:buSzPts val="4000"/>
              <a:buFont typeface="+mj-lt"/>
              <a:buAutoNum type="arabicPeriod"/>
            </a:pPr>
            <a:r>
              <a:rPr lang="en-US" sz="3600" dirty="0">
                <a:solidFill>
                  <a:schemeClr val="tx1"/>
                </a:solidFill>
                <a:latin typeface="Arial Black" pitchFamily="34" charset="0"/>
              </a:rPr>
              <a:t>Fold figure in half.</a:t>
            </a:r>
          </a:p>
          <a:p>
            <a:pPr marL="742950" lvl="0" indent="-742950">
              <a:buSzPts val="4000"/>
              <a:buFont typeface="+mj-lt"/>
              <a:buAutoNum type="arabicPeriod"/>
            </a:pPr>
            <a:r>
              <a:rPr lang="en-US" sz="3600" dirty="0">
                <a:solidFill>
                  <a:schemeClr val="tx1"/>
                </a:solidFill>
                <a:latin typeface="Arial Black" pitchFamily="34" charset="0"/>
              </a:rPr>
              <a:t>Fold wings down and flip shape over.</a:t>
            </a:r>
          </a:p>
          <a:p>
            <a:pPr marL="742950" lvl="0" indent="-742950">
              <a:buSzPts val="4000"/>
              <a:buFont typeface="+mj-lt"/>
              <a:buAutoNum type="arabicPeriod"/>
            </a:pPr>
            <a:r>
              <a:rPr lang="en-US" sz="3600" dirty="0">
                <a:solidFill>
                  <a:schemeClr val="tx1"/>
                </a:solidFill>
                <a:latin typeface="Arial Black" pitchFamily="34" charset="0"/>
              </a:rPr>
              <a:t>Fold down beak.</a:t>
            </a:r>
            <a:endParaRPr lang="en-US" sz="3600" b="0" i="0" u="none" strike="noStrike" cap="none" dirty="0">
              <a:solidFill>
                <a:schemeClr val="tx1"/>
              </a:solidFill>
              <a:latin typeface="Arial Black" pitchFamily="34" charset="0"/>
              <a:ea typeface="Arial Black"/>
              <a:cs typeface="Arial Black"/>
              <a:sym typeface="Arial Black"/>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pic>
        <p:nvPicPr>
          <p:cNvPr id="3074" name="Picture 2" descr="https://babydevotions.files.wordpress.com/2019/02/20190220_154752_00018743762702134491892.png?w=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11463"/>
            <a:ext cx="7968871" cy="796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0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42944" y="1142972"/>
            <a:ext cx="5857800" cy="745800"/>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219" name="Google Shape;219;gf7e905350f_0_52"/>
          <p:cNvSpPr/>
          <p:nvPr/>
        </p:nvSpPr>
        <p:spPr>
          <a:xfrm>
            <a:off x="1142944" y="2565779"/>
            <a:ext cx="9238200" cy="445392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smtClean="0">
                <a:solidFill>
                  <a:srgbClr val="FFFFFF"/>
                </a:solidFill>
                <a:latin typeface="Arial"/>
                <a:ea typeface="Arial"/>
                <a:cs typeface="Arial"/>
                <a:sym typeface="Arial"/>
              </a:rPr>
              <a:t>Dear </a:t>
            </a:r>
            <a:r>
              <a:rPr lang="en-US" sz="3600" b="1" i="0" u="none" strike="noStrike" cap="none" dirty="0" smtClean="0">
                <a:solidFill>
                  <a:srgbClr val="FFFFFF"/>
                </a:solidFill>
                <a:latin typeface="Arial"/>
                <a:ea typeface="Arial"/>
                <a:cs typeface="Arial"/>
                <a:sym typeface="Arial"/>
              </a:rPr>
              <a:t>God</a:t>
            </a:r>
            <a:r>
              <a:rPr lang="en-US" sz="3600" b="1" dirty="0" smtClean="0">
                <a:solidFill>
                  <a:srgbClr val="FFFFFF"/>
                </a:solidFill>
              </a:rPr>
              <a:t>,</a:t>
            </a:r>
          </a:p>
          <a:p>
            <a:pPr marL="0" marR="0" lvl="0" indent="0" algn="l" rtl="0">
              <a:lnSpc>
                <a:spcPct val="100000"/>
              </a:lnSpc>
              <a:spcBef>
                <a:spcPts val="0"/>
              </a:spcBef>
              <a:spcAft>
                <a:spcPts val="0"/>
              </a:spcAft>
              <a:buClr>
                <a:schemeClr val="dk1"/>
              </a:buClr>
              <a:buSzPts val="1100"/>
              <a:buFont typeface="Arial"/>
              <a:buNone/>
            </a:pPr>
            <a:endParaRPr lang="en-US" sz="3600" b="1"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r>
              <a:rPr lang="en-US" sz="3600" b="1" dirty="0" smtClean="0">
                <a:solidFill>
                  <a:srgbClr val="FFFFFF"/>
                </a:solidFill>
              </a:rPr>
              <a:t>Thank you for sending us your son Jesus to save us and for sending us the Holy Spirit to help and us guide us </a:t>
            </a:r>
            <a:r>
              <a:rPr lang="en-US" sz="3600" b="1" dirty="0" smtClean="0">
                <a:solidFill>
                  <a:srgbClr val="FFFFFF"/>
                </a:solidFill>
              </a:rPr>
              <a:t>every day.</a:t>
            </a:r>
          </a:p>
          <a:p>
            <a:pPr marL="0" marR="0" lvl="0" indent="0" algn="l" rtl="0">
              <a:lnSpc>
                <a:spcPct val="100000"/>
              </a:lnSpc>
              <a:spcBef>
                <a:spcPts val="0"/>
              </a:spcBef>
              <a:spcAft>
                <a:spcPts val="0"/>
              </a:spcAft>
              <a:buClr>
                <a:schemeClr val="dk1"/>
              </a:buClr>
              <a:buSzPts val="1100"/>
              <a:buFont typeface="Arial"/>
              <a:buNone/>
            </a:pPr>
            <a:endParaRPr lang="en-US" sz="3600" b="1" dirty="0">
              <a:solidFill>
                <a:srgbClr val="FFFFFF"/>
              </a:solidFill>
            </a:endParaRPr>
          </a:p>
          <a:p>
            <a:pPr marL="0" marR="0" lvl="0" indent="0" algn="l" rtl="0">
              <a:lnSpc>
                <a:spcPct val="100000"/>
              </a:lnSpc>
              <a:spcBef>
                <a:spcPts val="0"/>
              </a:spcBef>
              <a:spcAft>
                <a:spcPts val="0"/>
              </a:spcAft>
              <a:buClr>
                <a:schemeClr val="dk1"/>
              </a:buClr>
              <a:buSzPts val="1100"/>
              <a:buFont typeface="Arial"/>
              <a:buNone/>
            </a:pPr>
            <a:endParaRPr sz="3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chemeClr val="lt1"/>
                </a:solidFill>
                <a:latin typeface="Arial"/>
                <a:ea typeface="Arial"/>
                <a:cs typeface="Arial"/>
                <a:sym typeface="Arial"/>
              </a:rPr>
              <a:t>In Jesus’ name, we pray. Amen.</a:t>
            </a:r>
            <a:endParaRPr sz="3600" b="1" i="0" u="none" strike="noStrike" cap="none" dirty="0">
              <a:solidFill>
                <a:srgbClr val="FFFFFF"/>
              </a:solidFill>
              <a:latin typeface="Arial"/>
              <a:ea typeface="Arial"/>
              <a:cs typeface="Arial"/>
              <a:sym typeface="Arial"/>
            </a:endParaRP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chemeClr val="accent3">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1</a:t>
            </a:r>
            <a:r>
              <a:rPr lang="en-US" sz="3000" b="1" baseline="30000" dirty="0" smtClean="0">
                <a:solidFill>
                  <a:srgbClr val="FFFFFF"/>
                </a:solidFill>
              </a:rPr>
              <a:t>st</a:t>
            </a:r>
            <a:r>
              <a:rPr lang="en-US" sz="3000" b="1" dirty="0" smtClean="0">
                <a:solidFill>
                  <a:srgbClr val="FFFFFF"/>
                </a:solidFill>
              </a:rPr>
              <a:t> </a:t>
            </a:r>
            <a:r>
              <a:rPr lang="en-US" sz="3000" b="1" smtClean="0">
                <a:solidFill>
                  <a:srgbClr val="FFFFFF"/>
                </a:solidFill>
              </a:rPr>
              <a:t>Sunday</a:t>
            </a:r>
            <a:r>
              <a:rPr lang="en-US" sz="3000" b="1" i="0" u="none" strike="noStrike" cap="none" smtClean="0">
                <a:solidFill>
                  <a:srgbClr val="FFFFFF"/>
                </a:solidFill>
                <a:latin typeface="Arial"/>
                <a:ea typeface="Arial"/>
                <a:cs typeface="Arial"/>
                <a:sym typeface="Arial"/>
              </a:rPr>
              <a:t> </a:t>
            </a:r>
            <a:r>
              <a:rPr lang="en-US" sz="3000" b="1" i="0" u="none" strike="noStrike" cap="none" smtClean="0">
                <a:solidFill>
                  <a:srgbClr val="FFFFFF"/>
                </a:solidFill>
                <a:latin typeface="Arial"/>
                <a:ea typeface="Arial"/>
                <a:cs typeface="Arial"/>
                <a:sym typeface="Arial"/>
              </a:rPr>
              <a:t>in Ordinary </a:t>
            </a:r>
            <a:r>
              <a:rPr lang="en-US" sz="3000" b="1" i="0" u="none" strike="noStrike" cap="none" dirty="0" smtClean="0">
                <a:solidFill>
                  <a:srgbClr val="FFFFFF"/>
                </a:solidFill>
                <a:latin typeface="Arial"/>
                <a:ea typeface="Arial"/>
                <a:cs typeface="Arial"/>
                <a:sym typeface="Arial"/>
              </a:rPr>
              <a:t>Time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332463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1000" y="1665955"/>
            <a:ext cx="17193296" cy="7386638"/>
          </a:xfrm>
          <a:prstGeom prst="rect">
            <a:avLst/>
          </a:prstGeom>
          <a:noFill/>
          <a:ln>
            <a:noFill/>
          </a:ln>
        </p:spPr>
        <p:txBody>
          <a:bodyPr spcFirstLastPara="1" wrap="square" lIns="0" tIns="0" rIns="0" bIns="0" anchor="t" anchorCtr="0">
            <a:spAutoFit/>
          </a:bodyPr>
          <a:lstStyle/>
          <a:p>
            <a:r>
              <a:rPr lang="en-US" sz="3000" dirty="0">
                <a:solidFill>
                  <a:schemeClr val="bg1"/>
                </a:solidFill>
                <a:latin typeface="trebuchet ms" panose="020B0603020202020204" pitchFamily="34" charset="0"/>
              </a:rPr>
              <a:t>Today we celebrate the feast of the Baptism of the Lord. In today's Gospel, as in the other Gospel accounts of Jesus' baptism, we hear John the Baptist address the confusion of the people who thought that John might be the Messiah. In response, John contrasts the baptism that he performs with the Baptism that Jesus will inaugurate. John the Baptist says that he has baptized with water, but that someone will come and baptize with the Holy Spirit. The type of baptism that John performed was not yet a Christian Baptism; it was a preparation for Christian Baptism through which sins are forgiven and the gift of the Holy Spirit is received</a:t>
            </a:r>
            <a:r>
              <a:rPr lang="en-US" sz="3000" dirty="0" smtClean="0">
                <a:solidFill>
                  <a:schemeClr val="bg1"/>
                </a:solidFill>
                <a:latin typeface="trebuchet ms" panose="020B0603020202020204" pitchFamily="34" charset="0"/>
              </a:rPr>
              <a:t>.</a:t>
            </a:r>
          </a:p>
          <a:p>
            <a:endParaRPr lang="en-US" sz="3000" dirty="0">
              <a:solidFill>
                <a:schemeClr val="bg1"/>
              </a:solidFill>
              <a:latin typeface="trebuchet ms" panose="020B0603020202020204" pitchFamily="34" charset="0"/>
            </a:endParaRPr>
          </a:p>
          <a:p>
            <a:r>
              <a:rPr lang="en-US" sz="3000" dirty="0">
                <a:solidFill>
                  <a:schemeClr val="bg1"/>
                </a:solidFill>
              </a:rPr>
              <a:t>The baptism of Jesus is considered a manifestation of God in Jesus, another “epiphany.” On this, the last day of the Christmas season, our Gospel reveals to us Jesus' relation to God: the son of Mary and Joseph is also God's own Son. In Luke's Gospel, all three members of the Trinity are manifested here: God the Father in the voice, the Holy Spirit descending, and Jesus the Son. At the beginning of his Gospel, Luke is communicating to us important information about the identity of Jesus. In the verses that follow, Luke lists the genealogy of Jesus, tracing Jesus' ancestry back to the first person, Adam, who is also identified as the son of God. We, the children of Adam and Eve, are again made children of God through Baptism.</a:t>
            </a: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4400" b="1" i="0" u="sng" strike="noStrike" cap="none" dirty="0">
                <a:solidFill>
                  <a:schemeClr val="bg1"/>
                </a:solidFill>
                <a:latin typeface="Arial"/>
                <a:ea typeface="Arial"/>
                <a:cs typeface="Arial"/>
                <a:sym typeface="Arial"/>
              </a:rPr>
              <a:t>GOSPEL REFLECTION</a:t>
            </a:r>
            <a:endParaRPr sz="4400" b="0" i="0" u="sng" strike="noStrike" cap="none" dirty="0">
              <a:solidFill>
                <a:schemeClr val="bg1"/>
              </a:solidFill>
              <a:latin typeface="Arial"/>
              <a:ea typeface="Arial"/>
              <a:cs typeface="Arial"/>
              <a:sym typeface="Arial"/>
            </a:endParaRPr>
          </a:p>
        </p:txBody>
      </p:sp>
      <p:sp>
        <p:nvSpPr>
          <p:cNvPr id="4" name="Google Shape;108;gf389fad905_0_26">
            <a:extLst>
              <a:ext uri="{FF2B5EF4-FFF2-40B4-BE49-F238E27FC236}">
                <a16:creationId xmlns="" xmlns:a16="http://schemas.microsoft.com/office/drawing/2014/main" id="{A21AC191-9D84-469B-BBD5-18DD58F91834}"/>
              </a:ext>
            </a:extLst>
          </p:cNvPr>
          <p:cNvSpPr txBox="1"/>
          <p:nvPr/>
        </p:nvSpPr>
        <p:spPr>
          <a:xfrm>
            <a:off x="-951186" y="9784004"/>
            <a:ext cx="15979644" cy="276999"/>
          </a:xfrm>
          <a:prstGeom prst="rect">
            <a:avLst/>
          </a:prstGeom>
          <a:noFill/>
          <a:ln>
            <a:noFill/>
          </a:ln>
        </p:spPr>
        <p:txBody>
          <a:bodyPr spcFirstLastPara="1" wrap="square" lIns="0" tIns="0" rIns="0" bIns="0" anchor="t" anchorCtr="0">
            <a:spAutoFit/>
          </a:bodyPr>
          <a:lstStyle/>
          <a:p>
            <a:pPr algn="ctr"/>
            <a:r>
              <a:rPr lang="en-US" sz="1800" dirty="0">
                <a:solidFill>
                  <a:schemeClr val="bg1">
                    <a:lumMod val="95000"/>
                  </a:schemeClr>
                </a:solidFill>
              </a:rPr>
              <a:t>https://www.loyolapress.com/catholic-resources/liturgical-year/sunday-connection/baptism-of-the-lord-cycle-c-sunday-connection/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pic>
        <p:nvPicPr>
          <p:cNvPr id="3" name="Picture 2"/>
          <p:cNvPicPr>
            <a:picLocks noChangeAspect="1"/>
          </p:cNvPicPr>
          <p:nvPr/>
        </p:nvPicPr>
        <p:blipFill rotWithShape="1">
          <a:blip r:embed="rId3"/>
          <a:srcRect b="18644"/>
          <a:stretch/>
        </p:blipFill>
        <p:spPr>
          <a:xfrm>
            <a:off x="-237406" y="-395785"/>
            <a:ext cx="18658756" cy="10892335"/>
          </a:xfrm>
          <a:prstGeom prst="rect">
            <a:avLst/>
          </a:prstGeom>
        </p:spPr>
      </p:pic>
      <p:sp>
        <p:nvSpPr>
          <p:cNvPr id="115" name="Google Shape;115;p3"/>
          <p:cNvSpPr/>
          <p:nvPr/>
        </p:nvSpPr>
        <p:spPr>
          <a:xfrm>
            <a:off x="-237406" y="8615147"/>
            <a:ext cx="18658756" cy="1900015"/>
          </a:xfrm>
          <a:prstGeom prst="rect">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212252" y="8609570"/>
            <a:ext cx="17877379" cy="92333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6000" b="1" i="0" u="none" strike="noStrike" cap="none" dirty="0" smtClean="0">
                <a:solidFill>
                  <a:srgbClr val="FFFF99"/>
                </a:solidFill>
                <a:latin typeface="Arial Black"/>
                <a:ea typeface="Arial Black"/>
                <a:cs typeface="Arial Black"/>
                <a:sym typeface="Arial Black"/>
              </a:rPr>
              <a:t>Baptism of Jesus</a:t>
            </a:r>
            <a:endParaRPr lang="en-US"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730476" y="9460893"/>
            <a:ext cx="16002112" cy="769441"/>
          </a:xfrm>
          <a:prstGeom prst="rect">
            <a:avLst/>
          </a:prstGeom>
          <a:noFill/>
          <a:ln>
            <a:noFill/>
          </a:ln>
        </p:spPr>
        <p:txBody>
          <a:bodyPr spcFirstLastPara="1" wrap="square" lIns="0" tIns="0" rIns="0" bIns="0" anchor="t" anchorCtr="0">
            <a:spAutoFit/>
          </a:bodyPr>
          <a:lstStyle/>
          <a:p>
            <a:pPr lvl="0" algn="ctr">
              <a:buSzPts val="5000"/>
            </a:pPr>
            <a:r>
              <a:rPr lang="en-US" sz="5000" dirty="0">
                <a:solidFill>
                  <a:schemeClr val="lt1"/>
                </a:solidFill>
                <a:latin typeface="Arial Black"/>
                <a:ea typeface="Arial Black"/>
                <a:cs typeface="Arial Black"/>
                <a:sym typeface="Arial Black"/>
              </a:rPr>
              <a:t>Luke 3: 15-16 21-22</a:t>
            </a:r>
            <a:endParaRPr sz="5000" b="0"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365D"/>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Luke</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628047" y="808430"/>
            <a:ext cx="1285800" cy="769500"/>
          </a:xfrm>
          <a:prstGeom prst="rect">
            <a:avLst/>
          </a:prstGeom>
          <a:solidFill>
            <a:srgbClr val="8937B6"/>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15</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2628047" y="2070886"/>
            <a:ext cx="4997150" cy="6647974"/>
          </a:xfrm>
          <a:prstGeom prst="rect">
            <a:avLst/>
          </a:prstGeom>
          <a:noFill/>
          <a:ln>
            <a:noFill/>
          </a:ln>
        </p:spPr>
        <p:txBody>
          <a:bodyPr spcFirstLastPara="1" wrap="square" lIns="0" tIns="0" rIns="0" bIns="0" anchor="t" anchorCtr="0">
            <a:spAutoFit/>
          </a:bodyPr>
          <a:lstStyle/>
          <a:p>
            <a:pPr lvl="0">
              <a:buSzPts val="4000"/>
            </a:pPr>
            <a:r>
              <a:rPr lang="en-US" sz="4800" dirty="0">
                <a:solidFill>
                  <a:schemeClr val="bg1"/>
                </a:solidFill>
                <a:latin typeface="Arial Black" pitchFamily="34" charset="0"/>
              </a:rPr>
              <a:t>The people were waiting expectantly and were all wondering in their hearts if John might possibly be the Messiah</a:t>
            </a:r>
            <a:endParaRPr lang="en-US" sz="4800" b="0" i="0" u="none" strike="noStrike" cap="none" dirty="0">
              <a:solidFill>
                <a:schemeClr val="bg1"/>
              </a:solidFill>
              <a:latin typeface="Arial Black" pitchFamily="34" charset="0"/>
              <a:ea typeface="Arial Black"/>
              <a:cs typeface="Arial Black"/>
              <a:sym typeface="Arial Black"/>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865723" y="1872940"/>
            <a:ext cx="10955569" cy="68459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665540" y="2551357"/>
            <a:ext cx="7426938" cy="5539978"/>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itchFamily="34" charset="0"/>
              </a:rPr>
              <a:t>John answered them all, “I baptize you </a:t>
            </a:r>
            <a:r>
              <a:rPr lang="en-US" sz="4000" dirty="0" smtClean="0">
                <a:solidFill>
                  <a:schemeClr val="bg1"/>
                </a:solidFill>
                <a:latin typeface="Arial Black" pitchFamily="34" charset="0"/>
              </a:rPr>
              <a:t>with </a:t>
            </a:r>
            <a:r>
              <a:rPr lang="en-US" sz="4000" dirty="0">
                <a:solidFill>
                  <a:schemeClr val="bg1"/>
                </a:solidFill>
                <a:latin typeface="Arial Black" pitchFamily="34" charset="0"/>
              </a:rPr>
              <a:t>water. But one who is more powerful than I will come, the straps of whose sandals I am not worthy to untie. He will baptize you </a:t>
            </a:r>
            <a:r>
              <a:rPr lang="en-US" sz="4000" dirty="0" smtClean="0">
                <a:solidFill>
                  <a:schemeClr val="bg1"/>
                </a:solidFill>
                <a:latin typeface="Arial Black" pitchFamily="34" charset="0"/>
              </a:rPr>
              <a:t>with </a:t>
            </a:r>
            <a:r>
              <a:rPr lang="en-US" sz="4000" dirty="0">
                <a:solidFill>
                  <a:schemeClr val="bg1"/>
                </a:solidFill>
                <a:latin typeface="Arial Black" pitchFamily="34" charset="0"/>
              </a:rPr>
              <a:t>the Holy Spirit and fire.</a:t>
            </a:r>
            <a:endParaRPr lang="en-US" sz="4000" b="0" i="0" u="none" strike="noStrike" cap="none" dirty="0">
              <a:solidFill>
                <a:schemeClr val="bg1"/>
              </a:solidFill>
              <a:latin typeface="Arial Black" pitchFamily="34" charset="0"/>
              <a:ea typeface="Arial Black"/>
              <a:cs typeface="Arial Black"/>
              <a:sym typeface="Arial Black"/>
            </a:endParaRPr>
          </a:p>
        </p:txBody>
      </p:sp>
      <p:sp>
        <p:nvSpPr>
          <p:cNvPr id="131" name="Google Shape;131;p5"/>
          <p:cNvSpPr txBox="1"/>
          <p:nvPr/>
        </p:nvSpPr>
        <p:spPr>
          <a:xfrm>
            <a:off x="1665540" y="1411613"/>
            <a:ext cx="925656" cy="769441"/>
          </a:xfrm>
          <a:prstGeom prst="rect">
            <a:avLst/>
          </a:prstGeom>
          <a:solidFill>
            <a:srgbClr val="FFC000"/>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16</a:t>
            </a:r>
            <a:endParaRPr sz="5000" b="1" i="0" u="none" strike="noStrike" cap="none" dirty="0">
              <a:solidFill>
                <a:srgbClr val="FFFFFF"/>
              </a:solidFill>
              <a:latin typeface="Arial Black"/>
              <a:ea typeface="Arial Black"/>
              <a:cs typeface="Arial Black"/>
              <a:sym typeface="Arial Black"/>
            </a:endParaRPr>
          </a:p>
        </p:txBody>
      </p:sp>
      <p:pic>
        <p:nvPicPr>
          <p:cNvPr id="2" name="Picture 1"/>
          <p:cNvPicPr>
            <a:picLocks noChangeAspect="1"/>
          </p:cNvPicPr>
          <p:nvPr/>
        </p:nvPicPr>
        <p:blipFill>
          <a:blip r:embed="rId3"/>
          <a:stretch>
            <a:fillRect/>
          </a:stretch>
        </p:blipFill>
        <p:spPr>
          <a:xfrm>
            <a:off x="9972674" y="668662"/>
            <a:ext cx="6562725" cy="865766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2186799" y="2039505"/>
            <a:ext cx="5186801" cy="6647974"/>
          </a:xfrm>
          <a:prstGeom prst="rect">
            <a:avLst/>
          </a:prstGeom>
          <a:noFill/>
          <a:ln>
            <a:noFill/>
          </a:ln>
        </p:spPr>
        <p:txBody>
          <a:bodyPr spcFirstLastPara="1" wrap="square" lIns="0" tIns="0" rIns="0" bIns="0" anchor="t" anchorCtr="0">
            <a:spAutoFit/>
          </a:bodyPr>
          <a:lstStyle/>
          <a:p>
            <a:pPr lvl="0">
              <a:buSzPts val="4400"/>
            </a:pPr>
            <a:r>
              <a:rPr lang="en-US" sz="4800" dirty="0">
                <a:solidFill>
                  <a:schemeClr val="bg1"/>
                </a:solidFill>
                <a:latin typeface="Arial Black" pitchFamily="34" charset="0"/>
                <a:ea typeface="Arial Black"/>
                <a:cs typeface="Arial Black"/>
                <a:sym typeface="Arial Black"/>
              </a:rPr>
              <a:t>When all the people were being baptized, Jesus was baptized too. And as he was praying, heaven was opened</a:t>
            </a:r>
            <a:endParaRPr sz="48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2186799" y="981217"/>
            <a:ext cx="1285800" cy="769441"/>
          </a:xfrm>
          <a:prstGeom prst="rect">
            <a:avLst/>
          </a:prstGeom>
          <a:solidFill>
            <a:schemeClr val="accen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21</a:t>
            </a:r>
            <a:endParaRPr sz="5000" b="1" i="0" u="none" strike="noStrike" cap="none" dirty="0">
              <a:solidFill>
                <a:srgbClr val="FFFFFF"/>
              </a:solidFill>
              <a:latin typeface="Arial Black"/>
              <a:ea typeface="Arial Black"/>
              <a:cs typeface="Arial Black"/>
              <a:sym typeface="Arial Black"/>
            </a:endParaRPr>
          </a:p>
        </p:txBody>
      </p:sp>
      <p:pic>
        <p:nvPicPr>
          <p:cNvPr id="2" name="Picture 1"/>
          <p:cNvPicPr>
            <a:picLocks noChangeAspect="1"/>
          </p:cNvPicPr>
          <p:nvPr/>
        </p:nvPicPr>
        <p:blipFill>
          <a:blip r:embed="rId3"/>
          <a:stretch>
            <a:fillRect/>
          </a:stretch>
        </p:blipFill>
        <p:spPr>
          <a:xfrm>
            <a:off x="1299881" y="1557116"/>
            <a:ext cx="10477268" cy="71303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6092"/>
        </a:solidFill>
        <a:effectLst/>
      </p:bgPr>
    </p:bg>
    <p:spTree>
      <p:nvGrpSpPr>
        <p:cNvPr id="1" name="Shape 146"/>
        <p:cNvGrpSpPr/>
        <p:nvPr/>
      </p:nvGrpSpPr>
      <p:grpSpPr>
        <a:xfrm>
          <a:off x="0" y="0"/>
          <a:ext cx="0" cy="0"/>
          <a:chOff x="0" y="0"/>
          <a:chExt cx="0" cy="0"/>
        </a:xfrm>
      </p:grpSpPr>
      <p:sp>
        <p:nvSpPr>
          <p:cNvPr id="147" name="Google Shape;147;p7"/>
          <p:cNvSpPr/>
          <p:nvPr/>
        </p:nvSpPr>
        <p:spPr>
          <a:xfrm>
            <a:off x="719438" y="492687"/>
            <a:ext cx="1214400" cy="857400"/>
          </a:xfrm>
          <a:prstGeom prst="rect">
            <a:avLst/>
          </a:prstGeom>
          <a:solidFill>
            <a:srgbClr val="F883B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22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824476" y="1609562"/>
            <a:ext cx="5738512" cy="8125301"/>
          </a:xfrm>
          <a:prstGeom prst="rect">
            <a:avLst/>
          </a:prstGeom>
          <a:noFill/>
          <a:ln>
            <a:noFill/>
          </a:ln>
        </p:spPr>
        <p:txBody>
          <a:bodyPr spcFirstLastPara="1" wrap="square" lIns="0" tIns="0" rIns="0" bIns="0" anchor="t" anchorCtr="0">
            <a:spAutoFit/>
          </a:bodyPr>
          <a:lstStyle/>
          <a:p>
            <a:pPr lvl="0">
              <a:buClr>
                <a:schemeClr val="dk1"/>
              </a:buClr>
              <a:buSzPts val="1100"/>
            </a:pPr>
            <a:r>
              <a:rPr lang="en-US" sz="4800" dirty="0">
                <a:solidFill>
                  <a:schemeClr val="bg1"/>
                </a:solidFill>
                <a:latin typeface="Arial Black" pitchFamily="34" charset="0"/>
              </a:rPr>
              <a:t>and the Holy Spirit descended on him in bodily form like a dove. And a voice came from heaven: “You are my Son, whom I love; with you I am well pleased.”</a:t>
            </a:r>
            <a:endParaRPr sz="4800" dirty="0">
              <a:solidFill>
                <a:schemeClr val="bg1"/>
              </a:solidFill>
              <a:latin typeface="Arial Black" pitchFamily="34" charset="0"/>
              <a:ea typeface="Arial Black"/>
              <a:cs typeface="Arial Black"/>
              <a:sym typeface="Arial Black"/>
            </a:endParaRPr>
          </a:p>
        </p:txBody>
      </p:sp>
      <p:pic>
        <p:nvPicPr>
          <p:cNvPr id="2" name="Picture 1"/>
          <p:cNvPicPr>
            <a:picLocks noChangeAspect="1"/>
          </p:cNvPicPr>
          <p:nvPr/>
        </p:nvPicPr>
        <p:blipFill>
          <a:blip r:embed="rId3"/>
          <a:stretch>
            <a:fillRect/>
          </a:stretch>
        </p:blipFill>
        <p:spPr>
          <a:xfrm>
            <a:off x="6834187" y="1166812"/>
            <a:ext cx="10677525" cy="7800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817</Words>
  <Application>Microsoft Office PowerPoint</Application>
  <PresentationFormat>Custom</PresentationFormat>
  <Paragraphs>64</Paragraphs>
  <Slides>14</Slides>
  <Notes>14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Arial</vt:lpstr>
      <vt:lpstr>Arial Black</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Microsoft account</cp:lastModifiedBy>
  <cp:revision>43</cp:revision>
  <dcterms:created xsi:type="dcterms:W3CDTF">2020-09-06T06:27:27Z</dcterms:created>
  <dcterms:modified xsi:type="dcterms:W3CDTF">2022-01-04T13:47:03Z</dcterms:modified>
</cp:coreProperties>
</file>