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3"/>
  </p:notesMasterIdLst>
  <p:sldIdLst>
    <p:sldId id="256" r:id="rId3"/>
    <p:sldId id="279" r:id="rId4"/>
    <p:sldId id="258" r:id="rId5"/>
    <p:sldId id="259" r:id="rId6"/>
    <p:sldId id="261" r:id="rId7"/>
    <p:sldId id="287" r:id="rId8"/>
    <p:sldId id="260" r:id="rId9"/>
    <p:sldId id="263" r:id="rId10"/>
    <p:sldId id="262" r:id="rId11"/>
    <p:sldId id="288" r:id="rId12"/>
    <p:sldId id="290" r:id="rId13"/>
    <p:sldId id="289" r:id="rId14"/>
    <p:sldId id="293" r:id="rId15"/>
    <p:sldId id="294" r:id="rId16"/>
    <p:sldId id="267" r:id="rId17"/>
    <p:sldId id="270" r:id="rId18"/>
    <p:sldId id="269" r:id="rId19"/>
    <p:sldId id="285" r:id="rId20"/>
    <p:sldId id="271" r:id="rId21"/>
    <p:sldId id="295" r:id="rId22"/>
  </p:sldIdLst>
  <p:sldSz cx="18288000" cy="10287000"/>
  <p:notesSz cx="6858000" cy="9144000"/>
  <p:embeddedFontLst>
    <p:embeddedFont>
      <p:font typeface="Arial Black" panose="020B0A04020102020204" pitchFamily="34" charset="0"/>
      <p:bold r:id="rId24"/>
    </p:embeddedFont>
    <p:embeddedFont>
      <p:font typeface="Calibri" panose="020F0502020204030204" pitchFamily="34" charset="0"/>
      <p:regular r:id="rId25"/>
      <p:bold r:id="rId26"/>
      <p:italic r:id="rId27"/>
      <p:boldItalic r:id="rId28"/>
    </p:embeddedFont>
    <p:embeddedFont>
      <p:font typeface="trebuchet ms" panose="020B0603020202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hUdi9cqnTZZsn53Mg74XvDywa6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4D8"/>
    <a:srgbClr val="FF99FF"/>
    <a:srgbClr val="FF66CC"/>
    <a:srgbClr val="33CCFF"/>
    <a:srgbClr val="86000A"/>
    <a:srgbClr val="FF6699"/>
    <a:srgbClr val="FFCC00"/>
    <a:srgbClr val="0099FF"/>
    <a:srgbClr val="9A2E73"/>
    <a:srgbClr val="1FAB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1057" autoAdjust="0"/>
  </p:normalViewPr>
  <p:slideViewPr>
    <p:cSldViewPr snapToGrid="0">
      <p:cViewPr>
        <p:scale>
          <a:sx n="40" d="100"/>
          <a:sy n="40" d="100"/>
        </p:scale>
        <p:origin x="1806" y="9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984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p14="http://schemas.microsoft.com/office/powerpoint/2010/main" val="59550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It seems that the Sabbath synagogue service in the first century consisted of the singing of a psalm, the recitation of the </a:t>
            </a:r>
            <a:r>
              <a:rPr lang="en-US" dirty="0" err="1" smtClean="0"/>
              <a:t>Shema</a:t>
            </a:r>
            <a:r>
              <a:rPr lang="en-US" dirty="0" smtClean="0"/>
              <a:t> and the 18 benedictions, a reading from the Torah, a reading from the Prophets, a sermon on the meaning of the readings, a blessing by the president, and the priestly blessing of Numbers 6:24-27.</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p14="http://schemas.microsoft.com/office/powerpoint/2010/main" val="20008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p14="http://schemas.microsoft.com/office/powerpoint/2010/main" val="71989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a:t>
            </a:fld>
            <a:endParaRPr/>
          </a:p>
        </p:txBody>
      </p:sp>
    </p:spTree>
    <p:extLst>
      <p:ext uri="{BB962C8B-B14F-4D97-AF65-F5344CB8AC3E}">
        <p14:creationId xmlns:p14="http://schemas.microsoft.com/office/powerpoint/2010/main" val="2236549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Jesus doesn’t flee but walks away majestically, leaving the crowd paralyzed. As on other occasions men do Him no harm; it was by God’s decree that He died on the cross (see John 18:32; John 3:14; Matthew 20:19) when His hour had come.</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p14="http://schemas.microsoft.com/office/powerpoint/2010/main" val="3626880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536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16</a:t>
            </a:fld>
            <a:endParaRPr/>
          </a:p>
        </p:txBody>
      </p:sp>
    </p:spTree>
    <p:extLst>
      <p:ext uri="{BB962C8B-B14F-4D97-AF65-F5344CB8AC3E}">
        <p14:creationId xmlns:p14="http://schemas.microsoft.com/office/powerpoint/2010/main" val="3029556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a:ea typeface="Calibri"/>
                <a:cs typeface="Calibri"/>
                <a:sym typeface="Calibri"/>
              </a:rPr>
              <a:t>In our gospel,</a:t>
            </a:r>
            <a:r>
              <a:rPr lang="en-US" sz="1200" b="0" i="0" u="none" strike="noStrike" cap="none" baseline="0" dirty="0" smtClean="0">
                <a:solidFill>
                  <a:schemeClr val="dk1"/>
                </a:solidFill>
                <a:effectLst/>
                <a:latin typeface="Calibri"/>
                <a:ea typeface="Calibri"/>
                <a:cs typeface="Calibri"/>
                <a:sym typeface="Calibri"/>
              </a:rPr>
              <a:t> we saw how the people reacts to Jesus’ words because of their lack of faith. As MFC Kids, we learned how important our faith is to Jesus thus we will declare, we believe in Jesus!</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17</a:t>
            </a:fld>
            <a:endParaRPr/>
          </a:p>
        </p:txBody>
      </p:sp>
    </p:spTree>
    <p:extLst>
      <p:ext uri="{BB962C8B-B14F-4D97-AF65-F5344CB8AC3E}">
        <p14:creationId xmlns:p14="http://schemas.microsoft.com/office/powerpoint/2010/main" val="495571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p14="http://schemas.microsoft.com/office/powerpoint/2010/main" val="3464197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19</a:t>
            </a:fld>
            <a:endParaRPr/>
          </a:p>
        </p:txBody>
      </p:sp>
    </p:spTree>
    <p:extLst>
      <p:ext uri="{BB962C8B-B14F-4D97-AF65-F5344CB8AC3E}">
        <p14:creationId xmlns:p14="http://schemas.microsoft.com/office/powerpoint/2010/main" val="141788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967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34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extLst>
      <p:ext uri="{BB962C8B-B14F-4D97-AF65-F5344CB8AC3E}">
        <p14:creationId xmlns:p14="http://schemas.microsoft.com/office/powerpoint/2010/main" val="14883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81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Last week’s Gospel reading was from the beginning of Jesus’ public ministry when He went to His home town, Nazareth, and in the synagogue read from the scroll of Isaiah. Today’s reading continues this event in His life.</a:t>
            </a:r>
          </a:p>
          <a:p>
            <a:endParaRPr lang="en-US" sz="1200" b="0" i="0" u="none" strike="noStrike" cap="none" dirty="0" smtClean="0">
              <a:solidFill>
                <a:schemeClr val="dk1"/>
              </a:solidFill>
              <a:effectLst/>
              <a:latin typeface="Calibri"/>
              <a:ea typeface="Calibri"/>
              <a:cs typeface="Calibri"/>
              <a:sym typeface="Calibri"/>
            </a:endParaRPr>
          </a:p>
          <a:p>
            <a:r>
              <a:rPr lang="en-US" dirty="0" smtClean="0"/>
              <a:t>Luke’s theme is fulfillment of promise. The waiting is over; the Messiah has arrived.</a:t>
            </a:r>
            <a:endParaRPr lang="en-US" sz="1200" b="0" i="0" u="none" strike="noStrike" cap="none" dirty="0" smtClean="0">
              <a:solidFill>
                <a:schemeClr val="dk1"/>
              </a:solidFill>
              <a:effectLst/>
              <a:latin typeface="Calibri"/>
              <a:ea typeface="Calibri"/>
              <a:cs typeface="Calibri"/>
              <a:sym typeface="Calibri"/>
            </a:endParaRPr>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extLst>
      <p:ext uri="{BB962C8B-B14F-4D97-AF65-F5344CB8AC3E}">
        <p14:creationId xmlns:p14="http://schemas.microsoft.com/office/powerpoint/2010/main" val="356662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Luke has recorded the virginal conception of Jesus (Luke 1:26-38), but Mary is the wife of Joseph and the normal reaction attributes Jesus to Joseph. The hearers, probably relatives, know Jesus as the son of Joseph and have watched Him grow up and think of Him only as human.</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a:p>
        </p:txBody>
      </p:sp>
    </p:spTree>
    <p:extLst>
      <p:ext uri="{BB962C8B-B14F-4D97-AF65-F5344CB8AC3E}">
        <p14:creationId xmlns:p14="http://schemas.microsoft.com/office/powerpoint/2010/main" val="7987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dirty="0"/>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a:p>
        </p:txBody>
      </p:sp>
    </p:spTree>
    <p:extLst>
      <p:ext uri="{BB962C8B-B14F-4D97-AF65-F5344CB8AC3E}">
        <p14:creationId xmlns:p14="http://schemas.microsoft.com/office/powerpoint/2010/main" val="19309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a:p>
        </p:txBody>
      </p:sp>
    </p:spTree>
    <p:extLst>
      <p:ext uri="{BB962C8B-B14F-4D97-AF65-F5344CB8AC3E}">
        <p14:creationId xmlns:p14="http://schemas.microsoft.com/office/powerpoint/2010/main" val="220998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This is the beginning of Jesus’ public ministry. Just prior to this He was baptized (Luke 3:21-22) and was tempted in the desert (Luke 4:1-13). The Holy Spirit descended on Him at His baptism (Luke 3:22) and He was full of and led by the Holy Spirit when He went into the desert (Luke 4:1). His encounter with the devil has not diminished the power of the Holy Spirit. Jesus was a teacher. He had the authority to address people about God and God’s plan. </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p14="http://schemas.microsoft.com/office/powerpoint/2010/main" val="232878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4</a:t>
            </a:r>
            <a:r>
              <a:rPr lang="en-US" sz="3000" b="1" baseline="30000" dirty="0" smtClean="0">
                <a:solidFill>
                  <a:srgbClr val="FFFFFF"/>
                </a:solidFill>
              </a:rPr>
              <a:t>th</a:t>
            </a:r>
            <a:r>
              <a:rPr lang="en-US" sz="3000" b="1" dirty="0" smtClean="0">
                <a:solidFill>
                  <a:srgbClr val="FFFFFF"/>
                </a:solidFill>
              </a:rPr>
              <a:t> </a:t>
            </a:r>
            <a:r>
              <a:rPr lang="en-US" sz="3000" b="1" dirty="0" smtClean="0">
                <a:solidFill>
                  <a:srgbClr val="FFFFFF"/>
                </a:solidFill>
              </a:rPr>
              <a:t>Sunday</a:t>
            </a:r>
            <a:r>
              <a:rPr lang="en-US" sz="3000" b="1" i="0" u="none" strike="noStrike" cap="none" dirty="0" smtClean="0">
                <a:solidFill>
                  <a:srgbClr val="FFFFFF"/>
                </a:solidFill>
                <a:latin typeface="Arial"/>
                <a:ea typeface="Arial"/>
                <a:cs typeface="Arial"/>
                <a:sym typeface="Arial"/>
              </a:rPr>
              <a:t> </a:t>
            </a:r>
            <a:r>
              <a:rPr lang="en-US" sz="3000" b="1" dirty="0" smtClean="0">
                <a:solidFill>
                  <a:srgbClr val="FFFFFF"/>
                </a:solidFill>
              </a:rPr>
              <a:t>in </a:t>
            </a:r>
            <a:r>
              <a:rPr lang="en-US" sz="3000" b="1" i="0" u="none" strike="noStrike" cap="none" dirty="0" smtClean="0">
                <a:solidFill>
                  <a:srgbClr val="FFFFFF"/>
                </a:solidFill>
                <a:latin typeface="Arial"/>
                <a:ea typeface="Arial"/>
                <a:cs typeface="Arial"/>
                <a:sym typeface="Arial"/>
              </a:rPr>
              <a:t>Ordinary Time | </a:t>
            </a:r>
            <a:r>
              <a:rPr lang="en-US" sz="3000" b="1" i="0" u="none" strike="noStrike" cap="none" dirty="0">
                <a:solidFill>
                  <a:srgbClr val="FFFFFF"/>
                </a:solidFill>
                <a:latin typeface="Arial"/>
                <a:ea typeface="Arial"/>
                <a:cs typeface="Arial"/>
                <a:sym typeface="Arial"/>
              </a:rPr>
              <a:t>Cycle C</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Shape 146"/>
        <p:cNvGrpSpPr/>
        <p:nvPr/>
      </p:nvGrpSpPr>
      <p:grpSpPr>
        <a:xfrm>
          <a:off x="0" y="0"/>
          <a:ext cx="0" cy="0"/>
          <a:chOff x="0" y="0"/>
          <a:chExt cx="0" cy="0"/>
        </a:xfrm>
      </p:grpSpPr>
      <p:sp>
        <p:nvSpPr>
          <p:cNvPr id="147" name="Google Shape;147;p7"/>
          <p:cNvSpPr/>
          <p:nvPr/>
        </p:nvSpPr>
        <p:spPr>
          <a:xfrm>
            <a:off x="1524765" y="1268234"/>
            <a:ext cx="1214400" cy="857400"/>
          </a:xfrm>
          <a:prstGeom prst="rect">
            <a:avLst/>
          </a:prstGeom>
          <a:solidFill>
            <a:srgbClr val="FF66C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26</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524765" y="2441803"/>
            <a:ext cx="6379192" cy="4431983"/>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smtClean="0">
                <a:solidFill>
                  <a:schemeClr val="bg1"/>
                </a:solidFill>
                <a:latin typeface="Arial Black" pitchFamily="34" charset="0"/>
              </a:rPr>
              <a:t>It </a:t>
            </a:r>
            <a:r>
              <a:rPr lang="en-US" sz="4800" dirty="0">
                <a:solidFill>
                  <a:schemeClr val="bg1"/>
                </a:solidFill>
                <a:latin typeface="Arial Black" pitchFamily="34" charset="0"/>
              </a:rPr>
              <a:t>was to none of these that Elijah was sent, but only to a widow in </a:t>
            </a:r>
            <a:r>
              <a:rPr lang="en-US" sz="4800" dirty="0" err="1">
                <a:solidFill>
                  <a:schemeClr val="bg1"/>
                </a:solidFill>
                <a:latin typeface="Arial Black" pitchFamily="34" charset="0"/>
              </a:rPr>
              <a:t>Zarephath</a:t>
            </a:r>
            <a:r>
              <a:rPr lang="en-US" sz="4800" dirty="0">
                <a:solidFill>
                  <a:schemeClr val="bg1"/>
                </a:solidFill>
                <a:latin typeface="Arial Black" pitchFamily="34" charset="0"/>
              </a:rPr>
              <a:t> in the land of Sidon.</a:t>
            </a:r>
            <a:endParaRPr sz="48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8907996" y="663604"/>
            <a:ext cx="7551204" cy="8944271"/>
          </a:xfrm>
          <a:prstGeom prst="rect">
            <a:avLst/>
          </a:prstGeom>
        </p:spPr>
      </p:pic>
    </p:spTree>
    <p:extLst>
      <p:ext uri="{BB962C8B-B14F-4D97-AF65-F5344CB8AC3E}">
        <p14:creationId xmlns:p14="http://schemas.microsoft.com/office/powerpoint/2010/main" val="399560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Shape 146"/>
        <p:cNvGrpSpPr/>
        <p:nvPr/>
      </p:nvGrpSpPr>
      <p:grpSpPr>
        <a:xfrm>
          <a:off x="0" y="0"/>
          <a:ext cx="0" cy="0"/>
          <a:chOff x="0" y="0"/>
          <a:chExt cx="0" cy="0"/>
        </a:xfrm>
      </p:grpSpPr>
      <p:sp>
        <p:nvSpPr>
          <p:cNvPr id="147" name="Google Shape;147;p7"/>
          <p:cNvSpPr/>
          <p:nvPr/>
        </p:nvSpPr>
        <p:spPr>
          <a:xfrm>
            <a:off x="11670632" y="1026513"/>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27</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1670632" y="2076418"/>
            <a:ext cx="6448926" cy="6647974"/>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Again, there were many lepers in Israel during the time of Elisha the prophet; yet not one of them was cleansed, but only </a:t>
            </a:r>
            <a:r>
              <a:rPr lang="en-US" sz="4800" dirty="0" err="1">
                <a:solidFill>
                  <a:schemeClr val="bg1"/>
                </a:solidFill>
                <a:latin typeface="Arial Black" pitchFamily="34" charset="0"/>
              </a:rPr>
              <a:t>Naaman</a:t>
            </a:r>
            <a:r>
              <a:rPr lang="en-US" sz="4800" dirty="0">
                <a:solidFill>
                  <a:schemeClr val="bg1"/>
                </a:solidFill>
                <a:latin typeface="Arial Black" pitchFamily="34" charset="0"/>
              </a:rPr>
              <a:t> the Syrian.”</a:t>
            </a:r>
            <a:endParaRPr sz="48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791037" y="1026513"/>
            <a:ext cx="10245796" cy="8093424"/>
          </a:xfrm>
          <a:prstGeom prst="rect">
            <a:avLst/>
          </a:prstGeom>
        </p:spPr>
      </p:pic>
    </p:spTree>
    <p:extLst>
      <p:ext uri="{BB962C8B-B14F-4D97-AF65-F5344CB8AC3E}">
        <p14:creationId xmlns:p14="http://schemas.microsoft.com/office/powerpoint/2010/main" val="796821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Shape 146"/>
        <p:cNvGrpSpPr/>
        <p:nvPr/>
      </p:nvGrpSpPr>
      <p:grpSpPr>
        <a:xfrm>
          <a:off x="0" y="0"/>
          <a:ext cx="0" cy="0"/>
          <a:chOff x="0" y="0"/>
          <a:chExt cx="0" cy="0"/>
        </a:xfrm>
      </p:grpSpPr>
      <p:sp>
        <p:nvSpPr>
          <p:cNvPr id="147" name="Google Shape;147;p7"/>
          <p:cNvSpPr/>
          <p:nvPr/>
        </p:nvSpPr>
        <p:spPr>
          <a:xfrm>
            <a:off x="1155030" y="589411"/>
            <a:ext cx="1214400" cy="857400"/>
          </a:xfrm>
          <a:prstGeom prst="rect">
            <a:avLst/>
          </a:prstGeom>
          <a:solidFill>
            <a:srgbClr val="FF993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28</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585999" y="589411"/>
            <a:ext cx="14835728" cy="147732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When the people in the synagogue heard this, they were all filled with fury</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3152561" y="2495439"/>
            <a:ext cx="12247860" cy="7398800"/>
          </a:xfrm>
          <a:prstGeom prst="rect">
            <a:avLst/>
          </a:prstGeom>
        </p:spPr>
      </p:pic>
    </p:spTree>
    <p:extLst>
      <p:ext uri="{BB962C8B-B14F-4D97-AF65-F5344CB8AC3E}">
        <p14:creationId xmlns:p14="http://schemas.microsoft.com/office/powerpoint/2010/main" val="177480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6000A"/>
        </a:solidFill>
        <a:effectLst/>
      </p:bgPr>
    </p:bg>
    <p:spTree>
      <p:nvGrpSpPr>
        <p:cNvPr id="1" name="Shape 146"/>
        <p:cNvGrpSpPr/>
        <p:nvPr/>
      </p:nvGrpSpPr>
      <p:grpSpPr>
        <a:xfrm>
          <a:off x="0" y="0"/>
          <a:ext cx="0" cy="0"/>
          <a:chOff x="0" y="0"/>
          <a:chExt cx="0" cy="0"/>
        </a:xfrm>
      </p:grpSpPr>
      <p:sp>
        <p:nvSpPr>
          <p:cNvPr id="147" name="Google Shape;147;p7"/>
          <p:cNvSpPr/>
          <p:nvPr/>
        </p:nvSpPr>
        <p:spPr>
          <a:xfrm>
            <a:off x="1275346" y="1049601"/>
            <a:ext cx="1214400" cy="857400"/>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29</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275346" y="2154117"/>
            <a:ext cx="5485649" cy="6647974"/>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They rose up, drove him out of the town, and led him to the brow of the hill on which their town had been built, to hurl him down headlong. </a:t>
            </a:r>
            <a:endParaRPr sz="48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rotWithShape="1">
          <a:blip r:embed="rId3"/>
          <a:srcRect r="34524"/>
          <a:stretch/>
        </p:blipFill>
        <p:spPr>
          <a:xfrm>
            <a:off x="7387741" y="881159"/>
            <a:ext cx="9480532" cy="8613825"/>
          </a:xfrm>
          <a:prstGeom prst="rect">
            <a:avLst/>
          </a:prstGeom>
        </p:spPr>
      </p:pic>
    </p:spTree>
    <p:extLst>
      <p:ext uri="{BB962C8B-B14F-4D97-AF65-F5344CB8AC3E}">
        <p14:creationId xmlns:p14="http://schemas.microsoft.com/office/powerpoint/2010/main" val="142539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Shape 146"/>
        <p:cNvGrpSpPr/>
        <p:nvPr/>
      </p:nvGrpSpPr>
      <p:grpSpPr>
        <a:xfrm>
          <a:off x="0" y="0"/>
          <a:ext cx="0" cy="0"/>
          <a:chOff x="0" y="0"/>
          <a:chExt cx="0" cy="0"/>
        </a:xfrm>
      </p:grpSpPr>
      <p:sp>
        <p:nvSpPr>
          <p:cNvPr id="147" name="Google Shape;147;p7"/>
          <p:cNvSpPr/>
          <p:nvPr/>
        </p:nvSpPr>
        <p:spPr>
          <a:xfrm>
            <a:off x="13740061" y="2068958"/>
            <a:ext cx="1214400" cy="857400"/>
          </a:xfrm>
          <a:prstGeom prst="rect">
            <a:avLst/>
          </a:prstGeom>
          <a:solidFill>
            <a:schemeClr val="accent6">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chemeClr val="lt1"/>
                </a:solidFill>
                <a:latin typeface="Arial Black"/>
                <a:ea typeface="Arial Black"/>
                <a:cs typeface="Arial Black"/>
                <a:sym typeface="Arial Black"/>
              </a:rPr>
              <a:t>30</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3740061" y="3236960"/>
            <a:ext cx="4186991" cy="4431983"/>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But he passed through the midst of them and went away.</a:t>
            </a:r>
            <a:endParaRPr sz="4800" dirty="0">
              <a:solidFill>
                <a:schemeClr val="bg1"/>
              </a:solidFill>
              <a:latin typeface="Arial Black" pitchFamily="34" charset="0"/>
              <a:ea typeface="Arial Black"/>
              <a:cs typeface="Arial Black"/>
              <a:sym typeface="Arial Black"/>
            </a:endParaRPr>
          </a:p>
        </p:txBody>
      </p:sp>
      <p:pic>
        <p:nvPicPr>
          <p:cNvPr id="5" name="Picture 4"/>
          <p:cNvPicPr>
            <a:picLocks noChangeAspect="1"/>
          </p:cNvPicPr>
          <p:nvPr/>
        </p:nvPicPr>
        <p:blipFill>
          <a:blip r:embed="rId3"/>
          <a:stretch>
            <a:fillRect/>
          </a:stretch>
        </p:blipFill>
        <p:spPr>
          <a:xfrm>
            <a:off x="603845" y="1351838"/>
            <a:ext cx="12705505" cy="7912478"/>
          </a:xfrm>
          <a:prstGeom prst="rect">
            <a:avLst/>
          </a:prstGeom>
        </p:spPr>
      </p:pic>
    </p:spTree>
    <p:extLst>
      <p:ext uri="{BB962C8B-B14F-4D97-AF65-F5344CB8AC3E}">
        <p14:creationId xmlns:p14="http://schemas.microsoft.com/office/powerpoint/2010/main" val="1358788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a:extLst>
              <a:ext uri="{FF2B5EF4-FFF2-40B4-BE49-F238E27FC236}">
                <a16:creationId xmlns:a16="http://schemas.microsoft.com/office/drawing/2014/main" xmlns="" id="{F80C0146-BE6D-4255-8605-91D84D68568F}"/>
              </a:ext>
            </a:extLst>
          </p:cNvPr>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0625"/>
              </a:lnSpc>
              <a:spcBef>
                <a:spcPts val="0"/>
              </a:spcBef>
              <a:spcAft>
                <a:spcPts val="0"/>
              </a:spcAft>
              <a:buClr>
                <a:srgbClr val="000000"/>
              </a:buClr>
              <a:buSzPts val="9600"/>
              <a:buFont typeface="Arial"/>
              <a:buNone/>
            </a:pPr>
            <a:r>
              <a:rPr lang="en-US" sz="9600" b="1" i="0" u="none" strike="noStrike" cap="none" dirty="0">
                <a:solidFill>
                  <a:srgbClr val="FFFFFF"/>
                </a:solidFill>
                <a:latin typeface="Arial"/>
                <a:ea typeface="Arial"/>
                <a:cs typeface="Arial"/>
                <a:sym typeface="Arial"/>
              </a:rPr>
              <a:t>GOSPEL MESSAGE</a:t>
            </a:r>
            <a:endParaRPr sz="1400" b="0" i="0" u="none" strike="noStrike" cap="none" dirty="0">
              <a:solidFill>
                <a:srgbClr val="000000"/>
              </a:solidFill>
              <a:latin typeface="Arial"/>
              <a:ea typeface="Arial"/>
              <a:cs typeface="Arial"/>
              <a:sym typeface="Arial"/>
            </a:endParaRPr>
          </a:p>
        </p:txBody>
      </p:sp>
      <p:pic>
        <p:nvPicPr>
          <p:cNvPr id="4" name="Google Shape;197;p21">
            <a:extLst>
              <a:ext uri="{FF2B5EF4-FFF2-40B4-BE49-F238E27FC236}">
                <a16:creationId xmlns:a16="http://schemas.microsoft.com/office/drawing/2014/main" xmlns="" id="{62ECE378-442B-44B7-85BB-DDA264BD2BFB}"/>
              </a:ext>
            </a:extLst>
          </p:cNvPr>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Shape 202"/>
        <p:cNvGrpSpPr/>
        <p:nvPr/>
      </p:nvGrpSpPr>
      <p:grpSpPr>
        <a:xfrm>
          <a:off x="0" y="0"/>
          <a:ext cx="0" cy="0"/>
          <a:chOff x="0" y="0"/>
          <a:chExt cx="0" cy="0"/>
        </a:xfrm>
      </p:grpSpPr>
      <p:sp>
        <p:nvSpPr>
          <p:cNvPr id="203" name="Google Shape;203;p22"/>
          <p:cNvSpPr/>
          <p:nvPr/>
        </p:nvSpPr>
        <p:spPr>
          <a:xfrm>
            <a:off x="494235" y="1407672"/>
            <a:ext cx="7496356" cy="1438983"/>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tx1"/>
                </a:solidFill>
                <a:latin typeface="Arial Black"/>
                <a:ea typeface="Arial Black"/>
                <a:cs typeface="Arial Black"/>
                <a:sym typeface="Arial Black"/>
              </a:rPr>
              <a:t>Activity: </a:t>
            </a: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Shield of faith</a:t>
            </a:r>
            <a:endParaRPr sz="1400" b="0" i="0" u="none" strike="noStrike" cap="none" dirty="0">
              <a:solidFill>
                <a:schemeClr val="tx1"/>
              </a:solidFill>
              <a:sym typeface="Arial"/>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a:buChar char="-"/>
            </a:pPr>
            <a:endParaRPr sz="4400" b="1" dirty="0">
              <a:solidFill>
                <a:schemeClr val="lt1"/>
              </a:solidFill>
              <a:latin typeface="Calibri"/>
              <a:ea typeface="Calibri"/>
              <a:cs typeface="Calibri"/>
              <a:sym typeface="Calibri"/>
            </a:endParaRPr>
          </a:p>
        </p:txBody>
      </p:sp>
      <p:sp>
        <p:nvSpPr>
          <p:cNvPr id="5" name="Google Shape;155;p8">
            <a:extLst>
              <a:ext uri="{FF2B5EF4-FFF2-40B4-BE49-F238E27FC236}">
                <a16:creationId xmlns:a16="http://schemas.microsoft.com/office/drawing/2014/main" xmlns="" id="{B7417164-5268-4263-980D-1E9106AB5970}"/>
              </a:ext>
            </a:extLst>
          </p:cNvPr>
          <p:cNvSpPr txBox="1"/>
          <p:nvPr/>
        </p:nvSpPr>
        <p:spPr>
          <a:xfrm>
            <a:off x="1112457" y="3050602"/>
            <a:ext cx="6212013" cy="5816977"/>
          </a:xfrm>
          <a:prstGeom prst="rect">
            <a:avLst/>
          </a:prstGeom>
          <a:noFill/>
          <a:ln>
            <a:noFill/>
          </a:ln>
        </p:spPr>
        <p:txBody>
          <a:bodyPr spcFirstLastPara="1" wrap="square" lIns="0" tIns="0" rIns="0" bIns="0" anchor="t" anchorCtr="0">
            <a:spAutoFit/>
          </a:bodyPr>
          <a:lstStyle/>
          <a:p>
            <a:pPr lvl="0">
              <a:lnSpc>
                <a:spcPct val="150000"/>
              </a:lnSpc>
              <a:buSzPts val="4400"/>
            </a:pPr>
            <a:r>
              <a:rPr lang="en-US" sz="3600" dirty="0">
                <a:solidFill>
                  <a:schemeClr val="tx1"/>
                </a:solidFill>
                <a:latin typeface="Arial Black" pitchFamily="34" charset="0"/>
              </a:rPr>
              <a:t>Materials:</a:t>
            </a:r>
            <a:br>
              <a:rPr lang="en-US" sz="3600" dirty="0">
                <a:solidFill>
                  <a:schemeClr val="tx1"/>
                </a:solidFill>
                <a:latin typeface="Arial Black" pitchFamily="34" charset="0"/>
              </a:rPr>
            </a:br>
            <a:r>
              <a:rPr lang="en-US" sz="3600" dirty="0">
                <a:solidFill>
                  <a:schemeClr val="tx1"/>
                </a:solidFill>
                <a:latin typeface="Arial Black" pitchFamily="34" charset="0"/>
              </a:rPr>
              <a:t>1. </a:t>
            </a:r>
            <a:r>
              <a:rPr lang="en-US" sz="3600" dirty="0" smtClean="0">
                <a:solidFill>
                  <a:schemeClr val="tx1"/>
                </a:solidFill>
                <a:latin typeface="Arial Black" pitchFamily="34" charset="0"/>
              </a:rPr>
              <a:t>Colored Papers</a:t>
            </a:r>
          </a:p>
          <a:p>
            <a:pPr lvl="0">
              <a:lnSpc>
                <a:spcPct val="150000"/>
              </a:lnSpc>
              <a:buSzPts val="4400"/>
            </a:pPr>
            <a:r>
              <a:rPr lang="en-US" sz="3600" dirty="0" smtClean="0">
                <a:solidFill>
                  <a:schemeClr val="tx1"/>
                </a:solidFill>
                <a:latin typeface="Arial Black" pitchFamily="34" charset="0"/>
              </a:rPr>
              <a:t>2. Scissors</a:t>
            </a:r>
          </a:p>
          <a:p>
            <a:pPr lvl="0">
              <a:lnSpc>
                <a:spcPct val="150000"/>
              </a:lnSpc>
              <a:buSzPts val="4400"/>
            </a:pPr>
            <a:r>
              <a:rPr lang="en-US" sz="3600" dirty="0" smtClean="0">
                <a:solidFill>
                  <a:schemeClr val="tx1"/>
                </a:solidFill>
                <a:latin typeface="Arial Black" pitchFamily="34" charset="0"/>
              </a:rPr>
              <a:t>3. Glue</a:t>
            </a:r>
          </a:p>
          <a:p>
            <a:pPr lvl="0">
              <a:lnSpc>
                <a:spcPct val="150000"/>
              </a:lnSpc>
              <a:buSzPts val="4400"/>
            </a:pPr>
            <a:r>
              <a:rPr lang="en-US" sz="3600" dirty="0">
                <a:solidFill>
                  <a:schemeClr val="tx1"/>
                </a:solidFill>
                <a:latin typeface="Arial Black" pitchFamily="34" charset="0"/>
              </a:rPr>
              <a:t>4</a:t>
            </a:r>
            <a:r>
              <a:rPr lang="en-US" sz="3600" dirty="0" smtClean="0">
                <a:solidFill>
                  <a:schemeClr val="tx1"/>
                </a:solidFill>
                <a:latin typeface="Arial Black" pitchFamily="34" charset="0"/>
              </a:rPr>
              <a:t>. Color pens</a:t>
            </a:r>
          </a:p>
          <a:p>
            <a:pPr lvl="0">
              <a:lnSpc>
                <a:spcPct val="150000"/>
              </a:lnSpc>
              <a:buSzPts val="4400"/>
            </a:pPr>
            <a:r>
              <a:rPr lang="en-US" sz="3600" dirty="0" smtClean="0">
                <a:solidFill>
                  <a:schemeClr val="tx1"/>
                </a:solidFill>
                <a:latin typeface="Arial Black" pitchFamily="34" charset="0"/>
              </a:rPr>
              <a:t>5. Design materials (stickers, </a:t>
            </a:r>
            <a:r>
              <a:rPr lang="en-US" sz="3600" dirty="0" err="1" smtClean="0">
                <a:solidFill>
                  <a:schemeClr val="tx1"/>
                </a:solidFill>
                <a:latin typeface="Arial Black" pitchFamily="34" charset="0"/>
              </a:rPr>
              <a:t>washi</a:t>
            </a:r>
            <a:r>
              <a:rPr lang="en-US" sz="3600" dirty="0" smtClean="0">
                <a:solidFill>
                  <a:schemeClr val="tx1"/>
                </a:solidFill>
                <a:latin typeface="Arial Black" pitchFamily="34" charset="0"/>
              </a:rPr>
              <a:t> tape)</a:t>
            </a:r>
            <a:endParaRPr lang="en-US" sz="3600" dirty="0">
              <a:solidFill>
                <a:schemeClr val="tx1"/>
              </a:solidFill>
              <a:latin typeface="Arial Black" pitchFamily="34" charset="0"/>
            </a:endParaRPr>
          </a:p>
        </p:txBody>
      </p:sp>
      <p:pic>
        <p:nvPicPr>
          <p:cNvPr id="2" name="Picture 1"/>
          <p:cNvPicPr>
            <a:picLocks noChangeAspect="1"/>
          </p:cNvPicPr>
          <p:nvPr/>
        </p:nvPicPr>
        <p:blipFill>
          <a:blip r:embed="rId3"/>
          <a:stretch>
            <a:fillRect/>
          </a:stretch>
        </p:blipFill>
        <p:spPr>
          <a:xfrm>
            <a:off x="9437047" y="621961"/>
            <a:ext cx="7479353" cy="92855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EE4D8"/>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9443410" y="1028476"/>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smtClean="0">
                <a:solidFill>
                  <a:schemeClr val="tx1"/>
                </a:solidFill>
                <a:latin typeface="Arial Black" pitchFamily="34" charset="0"/>
              </a:rPr>
              <a:t>Instructions:</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9436490" y="1297781"/>
            <a:ext cx="7408834" cy="7386638"/>
          </a:xfrm>
          <a:prstGeom prst="rect">
            <a:avLst/>
          </a:prstGeom>
          <a:noFill/>
          <a:ln>
            <a:noFill/>
          </a:ln>
        </p:spPr>
        <p:txBody>
          <a:bodyPr spcFirstLastPara="1" wrap="square" lIns="0" tIns="0" rIns="0" bIns="0" anchor="t" anchorCtr="0">
            <a:spAutoFit/>
          </a:bodyPr>
          <a:lstStyle/>
          <a:p>
            <a:pPr lvl="0">
              <a:lnSpc>
                <a:spcPct val="150000"/>
              </a:lnSpc>
              <a:buSzPts val="4000"/>
            </a:pPr>
            <a:endParaRPr lang="en-US" sz="3200" dirty="0">
              <a:solidFill>
                <a:schemeClr val="tx1"/>
              </a:solidFill>
              <a:latin typeface="Arial Black" pitchFamily="34" charset="0"/>
            </a:endParaRPr>
          </a:p>
          <a:p>
            <a:pPr marL="514350" lvl="0" indent="-514350">
              <a:lnSpc>
                <a:spcPct val="150000"/>
              </a:lnSpc>
              <a:buSzPts val="4000"/>
              <a:buAutoNum type="arabicPeriod"/>
            </a:pPr>
            <a:r>
              <a:rPr lang="en-US" sz="3200" dirty="0" smtClean="0">
                <a:solidFill>
                  <a:schemeClr val="tx1"/>
                </a:solidFill>
                <a:latin typeface="Arial Black" pitchFamily="34" charset="0"/>
              </a:rPr>
              <a:t>Draw the shield shape and then cut it out.</a:t>
            </a:r>
          </a:p>
          <a:p>
            <a:pPr marL="514350" lvl="0" indent="-514350">
              <a:lnSpc>
                <a:spcPct val="150000"/>
              </a:lnSpc>
              <a:buSzPts val="4000"/>
              <a:buAutoNum type="arabicPeriod"/>
            </a:pPr>
            <a:r>
              <a:rPr lang="en-US" sz="3200" dirty="0">
                <a:solidFill>
                  <a:schemeClr val="tx1"/>
                </a:solidFill>
                <a:latin typeface="Arial Black" pitchFamily="34" charset="0"/>
              </a:rPr>
              <a:t> </a:t>
            </a:r>
            <a:r>
              <a:rPr lang="en-US" sz="3200" dirty="0" smtClean="0">
                <a:solidFill>
                  <a:schemeClr val="tx1"/>
                </a:solidFill>
                <a:latin typeface="Arial Black" pitchFamily="34" charset="0"/>
              </a:rPr>
              <a:t>Draw a cross at the center.</a:t>
            </a:r>
          </a:p>
          <a:p>
            <a:pPr marL="514350" lvl="0" indent="-514350">
              <a:lnSpc>
                <a:spcPct val="150000"/>
              </a:lnSpc>
              <a:buSzPts val="4000"/>
              <a:buAutoNum type="arabicPeriod"/>
            </a:pPr>
            <a:r>
              <a:rPr lang="en-US" sz="3200" dirty="0">
                <a:solidFill>
                  <a:schemeClr val="tx1"/>
                </a:solidFill>
                <a:latin typeface="Arial Black" pitchFamily="34" charset="0"/>
              </a:rPr>
              <a:t> </a:t>
            </a:r>
            <a:r>
              <a:rPr lang="en-US" sz="3200" dirty="0" smtClean="0">
                <a:solidFill>
                  <a:schemeClr val="tx1"/>
                </a:solidFill>
                <a:latin typeface="Arial Black" pitchFamily="34" charset="0"/>
              </a:rPr>
              <a:t>Write Shield of Faith at the top of the cross.</a:t>
            </a:r>
          </a:p>
          <a:p>
            <a:pPr marL="514350" lvl="0" indent="-514350">
              <a:lnSpc>
                <a:spcPct val="150000"/>
              </a:lnSpc>
              <a:buSzPts val="4000"/>
              <a:buAutoNum type="arabicPeriod"/>
            </a:pPr>
            <a:r>
              <a:rPr lang="en-US" sz="3200" dirty="0" smtClean="0">
                <a:solidFill>
                  <a:schemeClr val="tx1"/>
                </a:solidFill>
                <a:latin typeface="Arial Black" pitchFamily="34" charset="0"/>
              </a:rPr>
              <a:t>Write I believe in Jesus at the bottom of the cross.</a:t>
            </a:r>
          </a:p>
          <a:p>
            <a:pPr marL="514350" lvl="0" indent="-514350">
              <a:lnSpc>
                <a:spcPct val="150000"/>
              </a:lnSpc>
              <a:buSzPts val="4000"/>
              <a:buAutoNum type="arabicPeriod"/>
            </a:pPr>
            <a:r>
              <a:rPr lang="en-US" sz="3200" dirty="0">
                <a:solidFill>
                  <a:schemeClr val="tx1"/>
                </a:solidFill>
                <a:latin typeface="Arial Black" pitchFamily="34" charset="0"/>
              </a:rPr>
              <a:t> </a:t>
            </a:r>
            <a:r>
              <a:rPr lang="en-US" sz="3200" dirty="0" smtClean="0">
                <a:solidFill>
                  <a:schemeClr val="tx1"/>
                </a:solidFill>
                <a:latin typeface="Arial Black" pitchFamily="34" charset="0"/>
              </a:rPr>
              <a:t>Finish up your artwork by putting some color and design.</a:t>
            </a:r>
          </a:p>
        </p:txBody>
      </p:sp>
      <p:pic>
        <p:nvPicPr>
          <p:cNvPr id="12" name="Picture 11"/>
          <p:cNvPicPr>
            <a:picLocks noChangeAspect="1"/>
          </p:cNvPicPr>
          <p:nvPr/>
        </p:nvPicPr>
        <p:blipFill>
          <a:blip r:embed="rId3"/>
          <a:stretch>
            <a:fillRect/>
          </a:stretch>
        </p:blipFill>
        <p:spPr>
          <a:xfrm>
            <a:off x="1826205" y="1033097"/>
            <a:ext cx="6621747" cy="8220806"/>
          </a:xfrm>
          <a:prstGeom prst="rect">
            <a:avLst/>
          </a:prstGeom>
        </p:spPr>
      </p:pic>
    </p:spTree>
    <p:extLst>
      <p:ext uri="{BB962C8B-B14F-4D97-AF65-F5344CB8AC3E}">
        <p14:creationId xmlns:p14="http://schemas.microsoft.com/office/powerpoint/2010/main" val="668807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5">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rial Black"/>
                <a:ea typeface="Arial Black"/>
                <a:cs typeface="Arial Black"/>
                <a:sym typeface="Arial Black"/>
              </a:rPr>
              <a:t>Closing Prayer</a:t>
            </a:r>
            <a:endParaRPr sz="1400" b="0" i="0" u="none" strike="noStrike" cap="none" dirty="0">
              <a:solidFill>
                <a:srgbClr val="000000"/>
              </a:solidFill>
              <a:latin typeface="Arial"/>
              <a:ea typeface="Arial"/>
              <a:cs typeface="Arial"/>
              <a:sym typeface="Arial"/>
            </a:endParaRPr>
          </a:p>
        </p:txBody>
      </p:sp>
      <p:sp>
        <p:nvSpPr>
          <p:cNvPr id="219" name="Google Shape;219;gf7e905350f_0_52"/>
          <p:cNvSpPr/>
          <p:nvPr/>
        </p:nvSpPr>
        <p:spPr>
          <a:xfrm>
            <a:off x="1142944" y="1713073"/>
            <a:ext cx="9238200" cy="6860854"/>
          </a:xfrm>
          <a:prstGeom prst="rect">
            <a:avLst/>
          </a:prstGeom>
          <a:noFill/>
          <a:ln>
            <a:noFill/>
          </a:ln>
        </p:spPr>
        <p:txBody>
          <a:bodyPr spcFirstLastPara="1" wrap="square" lIns="91425" tIns="45700" rIns="91425" bIns="45700" anchor="ctr" anchorCtr="0">
            <a:noAutofit/>
          </a:bodyPr>
          <a:lstStyle/>
          <a:p>
            <a:pPr algn="just" fontAlgn="base"/>
            <a:r>
              <a:rPr lang="en-US" sz="3600" dirty="0" smtClean="0">
                <a:solidFill>
                  <a:schemeClr val="bg1"/>
                </a:solidFill>
              </a:rPr>
              <a:t>Act of Faith</a:t>
            </a:r>
          </a:p>
          <a:p>
            <a:pPr algn="just" fontAlgn="base"/>
            <a:endParaRPr lang="en-US" sz="3600" dirty="0">
              <a:solidFill>
                <a:schemeClr val="bg1"/>
              </a:solidFill>
            </a:endParaRPr>
          </a:p>
          <a:p>
            <a:pPr algn="just" fontAlgn="base"/>
            <a:r>
              <a:rPr lang="en-US" sz="3600" dirty="0">
                <a:solidFill>
                  <a:schemeClr val="bg1"/>
                </a:solidFill>
              </a:rPr>
              <a:t>O my God, I firmly believe that you are one God in three divine Persons, Father, Son, and Holy Spirit. I believe that your divine Son became man and died for our sins, and that he will come to judge the living and the dead. I believe these and all the truths which the holy Catholic Church teaches, because you have revealed them, who can neither deceive nor be deceived.</a:t>
            </a:r>
          </a:p>
          <a:p>
            <a:pPr algn="just" fontAlgn="base"/>
            <a:r>
              <a:rPr lang="en-US" sz="3600" dirty="0">
                <a:solidFill>
                  <a:schemeClr val="bg1"/>
                </a:solidFill>
              </a:rPr>
              <a:t>Amen.</a:t>
            </a:r>
            <a:endParaRPr lang="en-US" sz="3600" dirty="0" smtClean="0">
              <a:solidFill>
                <a:schemeClr val="bg1"/>
              </a:solidFill>
            </a:endParaRPr>
          </a:p>
        </p:txBody>
      </p:sp>
      <p:pic>
        <p:nvPicPr>
          <p:cNvPr id="220" name="Google Shape;220;gf7e905350f_0_52"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Shape 107"/>
        <p:cNvGrpSpPr/>
        <p:nvPr/>
      </p:nvGrpSpPr>
      <p:grpSpPr>
        <a:xfrm>
          <a:off x="0" y="0"/>
          <a:ext cx="0" cy="0"/>
          <a:chOff x="0" y="0"/>
          <a:chExt cx="0" cy="0"/>
        </a:xfrm>
      </p:grpSpPr>
      <p:sp>
        <p:nvSpPr>
          <p:cNvPr id="108" name="Google Shape;108;gf389fad905_0_26"/>
          <p:cNvSpPr txBox="1"/>
          <p:nvPr/>
        </p:nvSpPr>
        <p:spPr>
          <a:xfrm>
            <a:off x="561000" y="2002840"/>
            <a:ext cx="17193296" cy="3323987"/>
          </a:xfrm>
          <a:prstGeom prst="rect">
            <a:avLst/>
          </a:prstGeom>
          <a:noFill/>
          <a:ln>
            <a:noFill/>
          </a:ln>
        </p:spPr>
        <p:txBody>
          <a:bodyPr spcFirstLastPara="1" wrap="square" lIns="0" tIns="0" rIns="0" bIns="0" anchor="t" anchorCtr="0">
            <a:spAutoFit/>
          </a:bodyPr>
          <a:lstStyle/>
          <a:p>
            <a:pPr algn="just"/>
            <a:r>
              <a:rPr lang="en-US" sz="3600" dirty="0">
                <a:solidFill>
                  <a:schemeClr val="bg1"/>
                </a:solidFill>
                <a:latin typeface="Trebuchet MS" panose="020B0603020202020204" pitchFamily="34" charset="0"/>
              </a:rPr>
              <a:t>On this Fourth Sunday in Ordinary Time we are invited to </a:t>
            </a:r>
            <a:r>
              <a:rPr lang="en-US" sz="3600" dirty="0" err="1">
                <a:solidFill>
                  <a:schemeClr val="bg1"/>
                </a:solidFill>
                <a:latin typeface="Trebuchet MS" panose="020B0603020202020204" pitchFamily="34" charset="0"/>
              </a:rPr>
              <a:t>refl</a:t>
            </a:r>
            <a:r>
              <a:rPr lang="en-US" sz="3600" dirty="0">
                <a:solidFill>
                  <a:schemeClr val="bg1"/>
                </a:solidFill>
                <a:latin typeface="Trebuchet MS" panose="020B0603020202020204" pitchFamily="34" charset="0"/>
              </a:rPr>
              <a:t> </a:t>
            </a:r>
            <a:r>
              <a:rPr lang="en-US" sz="3600" dirty="0" err="1">
                <a:solidFill>
                  <a:schemeClr val="bg1"/>
                </a:solidFill>
                <a:latin typeface="Trebuchet MS" panose="020B0603020202020204" pitchFamily="34" charset="0"/>
              </a:rPr>
              <a:t>ect</a:t>
            </a:r>
            <a:r>
              <a:rPr lang="en-US" sz="3600" dirty="0">
                <a:solidFill>
                  <a:schemeClr val="bg1"/>
                </a:solidFill>
                <a:latin typeface="Trebuchet MS" panose="020B0603020202020204" pitchFamily="34" charset="0"/>
              </a:rPr>
              <a:t> on the courage of Jesus in the </a:t>
            </a:r>
            <a:r>
              <a:rPr lang="en-US" sz="3600" dirty="0" err="1">
                <a:solidFill>
                  <a:schemeClr val="bg1"/>
                </a:solidFill>
                <a:latin typeface="Trebuchet MS" panose="020B0603020202020204" pitchFamily="34" charset="0"/>
              </a:rPr>
              <a:t>fulfi</a:t>
            </a:r>
            <a:r>
              <a:rPr lang="en-US" sz="3600" dirty="0">
                <a:solidFill>
                  <a:schemeClr val="bg1"/>
                </a:solidFill>
                <a:latin typeface="Trebuchet MS" panose="020B0603020202020204" pitchFamily="34" charset="0"/>
              </a:rPr>
              <a:t> </a:t>
            </a:r>
            <a:r>
              <a:rPr lang="en-US" sz="3600" dirty="0" err="1">
                <a:solidFill>
                  <a:schemeClr val="bg1"/>
                </a:solidFill>
                <a:latin typeface="Trebuchet MS" panose="020B0603020202020204" pitchFamily="34" charset="0"/>
              </a:rPr>
              <a:t>llment</a:t>
            </a:r>
            <a:r>
              <a:rPr lang="en-US" sz="3600" dirty="0">
                <a:solidFill>
                  <a:schemeClr val="bg1"/>
                </a:solidFill>
                <a:latin typeface="Trebuchet MS" panose="020B0603020202020204" pitchFamily="34" charset="0"/>
              </a:rPr>
              <a:t> of his apostolic ministry. In his native town of Nazareth, his audience became unfriendly. But instead of courting popularity and praises, Jesus remained faithful to his mission throughout his life. We, too, should be faithful to God’s call, even as we are constantly challenged by an environment and a culture that seeks the spectacular and exalts pleasure in all its forms. </a:t>
            </a:r>
            <a:endParaRPr lang="en-US" sz="3600" dirty="0" smtClean="0">
              <a:solidFill>
                <a:schemeClr val="bg1"/>
              </a:solidFill>
              <a:latin typeface="Trebuchet MS" panose="020B0603020202020204" pitchFamily="34" charset="0"/>
            </a:endParaRPr>
          </a:p>
        </p:txBody>
      </p:sp>
      <p:sp>
        <p:nvSpPr>
          <p:cNvPr id="109" name="Google Shape;109;gf389fad905_0_26"/>
          <p:cNvSpPr txBox="1"/>
          <p:nvPr/>
        </p:nvSpPr>
        <p:spPr>
          <a:xfrm>
            <a:off x="561000" y="543006"/>
            <a:ext cx="12322038"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4400" b="1" i="0" u="sng" strike="noStrike" cap="none" dirty="0">
                <a:solidFill>
                  <a:schemeClr val="bg1"/>
                </a:solidFill>
                <a:latin typeface="Arial"/>
                <a:ea typeface="Arial"/>
                <a:cs typeface="Arial"/>
                <a:sym typeface="Arial"/>
              </a:rPr>
              <a:t>GOSPEL REFLECTION</a:t>
            </a:r>
            <a:endParaRPr sz="4400" b="0" i="0" u="sng" strike="noStrike" cap="none" dirty="0">
              <a:solidFill>
                <a:schemeClr val="bg1"/>
              </a:solidFill>
              <a:latin typeface="Arial"/>
              <a:ea typeface="Arial"/>
              <a:cs typeface="Arial"/>
              <a:sym typeface="Arial"/>
            </a:endParaRPr>
          </a:p>
        </p:txBody>
      </p:sp>
      <p:sp>
        <p:nvSpPr>
          <p:cNvPr id="4" name="Google Shape;108;gf389fad905_0_26">
            <a:extLst>
              <a:ext uri="{FF2B5EF4-FFF2-40B4-BE49-F238E27FC236}">
                <a16:creationId xmlns:a16="http://schemas.microsoft.com/office/drawing/2014/main" xmlns="" id="{A21AC191-9D84-469B-BBD5-18DD58F91834}"/>
              </a:ext>
            </a:extLst>
          </p:cNvPr>
          <p:cNvSpPr txBox="1"/>
          <p:nvPr/>
        </p:nvSpPr>
        <p:spPr>
          <a:xfrm>
            <a:off x="561000" y="9498434"/>
            <a:ext cx="15979644" cy="276999"/>
          </a:xfrm>
          <a:prstGeom prst="rect">
            <a:avLst/>
          </a:prstGeom>
          <a:noFill/>
          <a:ln>
            <a:noFill/>
          </a:ln>
        </p:spPr>
        <p:txBody>
          <a:bodyPr spcFirstLastPara="1" wrap="square" lIns="0" tIns="0" rIns="0" bIns="0" anchor="t" anchorCtr="0">
            <a:spAutoFit/>
          </a:bodyPr>
          <a:lstStyle/>
          <a:p>
            <a:r>
              <a:rPr lang="en-US" sz="1800" dirty="0" smtClean="0">
                <a:solidFill>
                  <a:schemeClr val="bg1">
                    <a:lumMod val="95000"/>
                  </a:schemeClr>
                </a:solidFill>
              </a:rPr>
              <a:t>Source: </a:t>
            </a:r>
            <a:r>
              <a:rPr lang="en-US" sz="1800" dirty="0" err="1" smtClean="0">
                <a:solidFill>
                  <a:schemeClr val="bg1">
                    <a:lumMod val="95000"/>
                  </a:schemeClr>
                </a:solidFill>
              </a:rPr>
              <a:t>Sambuhay</a:t>
            </a:r>
            <a:endParaRPr lang="en-US" sz="1800" dirty="0">
              <a:solidFill>
                <a:schemeClr val="bg1">
                  <a:lumMod val="95000"/>
                </a:schemeClr>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lvl="0" algn="ctr">
              <a:buSzPts val="3000"/>
            </a:pPr>
            <a:r>
              <a:rPr lang="en-US" sz="3000" b="1" dirty="0">
                <a:solidFill>
                  <a:srgbClr val="FFFFFF"/>
                </a:solidFill>
              </a:rPr>
              <a:t>4</a:t>
            </a:r>
            <a:r>
              <a:rPr lang="en-US" sz="3000" b="1" baseline="30000" dirty="0">
                <a:solidFill>
                  <a:srgbClr val="FFFFFF"/>
                </a:solidFill>
              </a:rPr>
              <a:t>th</a:t>
            </a:r>
            <a:r>
              <a:rPr lang="en-US" sz="3000" b="1" dirty="0">
                <a:solidFill>
                  <a:srgbClr val="FFFFFF"/>
                </a:solidFill>
              </a:rPr>
              <a:t> Sunday in Ordinary Time | Cycle C</a:t>
            </a:r>
            <a:endParaRPr lang="en-US" dirty="0"/>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extLst>
      <p:ext uri="{BB962C8B-B14F-4D97-AF65-F5344CB8AC3E}">
        <p14:creationId xmlns:p14="http://schemas.microsoft.com/office/powerpoint/2010/main" val="54282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798" y="0"/>
            <a:ext cx="18322798" cy="12954856"/>
          </a:xfrm>
          <a:prstGeom prst="rect">
            <a:avLst/>
          </a:prstGeom>
        </p:spPr>
      </p:pic>
      <p:sp>
        <p:nvSpPr>
          <p:cNvPr id="115" name="Google Shape;115;p3"/>
          <p:cNvSpPr/>
          <p:nvPr/>
        </p:nvSpPr>
        <p:spPr>
          <a:xfrm>
            <a:off x="0" y="8656090"/>
            <a:ext cx="18288000" cy="182993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0" y="8650513"/>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dirty="0" smtClean="0">
                <a:solidFill>
                  <a:srgbClr val="FFFF99"/>
                </a:solidFill>
                <a:latin typeface="Arial Black"/>
                <a:ea typeface="Arial Black"/>
                <a:cs typeface="Arial Black"/>
                <a:sym typeface="Arial Black"/>
              </a:rPr>
              <a:t>Jesus’ Public Ministry</a:t>
            </a:r>
            <a:endParaRPr lang="en-US" sz="6000" b="1" i="0" u="none" strike="noStrike" cap="none" dirty="0">
              <a:solidFill>
                <a:srgbClr val="FFFF99"/>
              </a:solidFill>
              <a:latin typeface="Arial Black"/>
              <a:ea typeface="Arial Black"/>
              <a:cs typeface="Arial Black"/>
              <a:sym typeface="Arial Black"/>
            </a:endParaRPr>
          </a:p>
        </p:txBody>
      </p:sp>
      <p:sp>
        <p:nvSpPr>
          <p:cNvPr id="117" name="Google Shape;117;p3"/>
          <p:cNvSpPr txBox="1"/>
          <p:nvPr/>
        </p:nvSpPr>
        <p:spPr>
          <a:xfrm>
            <a:off x="0" y="9501836"/>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err="1">
                <a:solidFill>
                  <a:schemeClr val="lt1"/>
                </a:solidFill>
                <a:latin typeface="Arial Black"/>
                <a:ea typeface="Arial Black"/>
                <a:cs typeface="Arial Black"/>
                <a:sym typeface="Arial Black"/>
              </a:rPr>
              <a:t>Lk</a:t>
            </a:r>
            <a:r>
              <a:rPr lang="en-US" sz="5000" dirty="0">
                <a:solidFill>
                  <a:schemeClr val="lt1"/>
                </a:solidFill>
                <a:latin typeface="Arial Black"/>
                <a:ea typeface="Arial Black"/>
                <a:cs typeface="Arial Black"/>
                <a:sym typeface="Arial Black"/>
              </a:rPr>
              <a:t> 4:21-30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a:t>
            </a:r>
            <a:r>
              <a:rPr lang="en-US" sz="7200" b="1" dirty="0" smtClean="0">
                <a:solidFill>
                  <a:srgbClr val="FFFFFF"/>
                </a:solidFill>
              </a:rPr>
              <a:t>Luke</a:t>
            </a:r>
            <a:r>
              <a:rPr lang="en-US" sz="7200" b="1" i="0" u="none" strike="noStrike" cap="none" dirty="0" smtClean="0">
                <a:solidFill>
                  <a:srgbClr val="FFFFFF"/>
                </a:solidFill>
                <a:latin typeface="Arial"/>
                <a:ea typeface="Arial"/>
                <a:cs typeface="Arial"/>
                <a:sym typeface="Arial"/>
              </a:rPr>
              <a:t>.</a:t>
            </a:r>
            <a:endParaRPr sz="2100" b="0" i="0" u="none" strike="noStrike" cap="none" dirty="0">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1648839" y="8503929"/>
            <a:ext cx="1285800" cy="76950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21</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3216046" y="8407677"/>
            <a:ext cx="15649469" cy="1477328"/>
          </a:xfrm>
          <a:prstGeom prst="rect">
            <a:avLst/>
          </a:prstGeom>
          <a:noFill/>
          <a:ln>
            <a:noFill/>
          </a:ln>
        </p:spPr>
        <p:txBody>
          <a:bodyPr spcFirstLastPara="1" wrap="square" lIns="0" tIns="0" rIns="0" bIns="0" anchor="t" anchorCtr="0">
            <a:spAutoFit/>
          </a:bodyPr>
          <a:lstStyle/>
          <a:p>
            <a:pPr lvl="0">
              <a:buSzPts val="4000"/>
            </a:pPr>
            <a:r>
              <a:rPr lang="en-US" sz="4800" dirty="0" smtClean="0">
                <a:solidFill>
                  <a:schemeClr val="bg1"/>
                </a:solidFill>
                <a:latin typeface="Arial Black" pitchFamily="34" charset="0"/>
              </a:rPr>
              <a:t>He </a:t>
            </a:r>
            <a:r>
              <a:rPr lang="en-US" sz="4800" dirty="0">
                <a:solidFill>
                  <a:schemeClr val="bg1"/>
                </a:solidFill>
                <a:latin typeface="Arial Black" pitchFamily="34" charset="0"/>
              </a:rPr>
              <a:t>said to them, “Today this </a:t>
            </a:r>
            <a:r>
              <a:rPr lang="en-US" sz="4800" dirty="0" smtClean="0">
                <a:solidFill>
                  <a:schemeClr val="bg1"/>
                </a:solidFill>
                <a:latin typeface="Arial Black" pitchFamily="34" charset="0"/>
              </a:rPr>
              <a:t>scripture passage </a:t>
            </a:r>
            <a:r>
              <a:rPr lang="en-US" sz="4800" dirty="0">
                <a:solidFill>
                  <a:schemeClr val="bg1"/>
                </a:solidFill>
                <a:latin typeface="Arial Black" pitchFamily="34" charset="0"/>
              </a:rPr>
              <a:t>is fulfilled in your hearing.”</a:t>
            </a:r>
            <a:endParaRPr lang="en-US" sz="4800" dirty="0">
              <a:solidFill>
                <a:schemeClr val="bg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p:cNvPicPr>
            <a:picLocks noChangeAspect="1"/>
          </p:cNvPicPr>
          <p:nvPr/>
        </p:nvPicPr>
        <p:blipFill rotWithShape="1">
          <a:blip r:embed="rId3"/>
          <a:srcRect l="5246" t="12863"/>
          <a:stretch/>
        </p:blipFill>
        <p:spPr>
          <a:xfrm>
            <a:off x="1817300" y="361051"/>
            <a:ext cx="14733607" cy="76545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870793" y="1362280"/>
            <a:ext cx="1285800" cy="769500"/>
          </a:xfrm>
          <a:prstGeom prst="rect">
            <a:avLst/>
          </a:prstGeom>
          <a:solidFill>
            <a:schemeClr val="bg2">
              <a:lumMod val="40000"/>
              <a:lumOff val="6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22</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870793" y="2341245"/>
            <a:ext cx="6890084" cy="5909310"/>
          </a:xfrm>
          <a:prstGeom prst="rect">
            <a:avLst/>
          </a:prstGeom>
          <a:noFill/>
          <a:ln>
            <a:noFill/>
          </a:ln>
        </p:spPr>
        <p:txBody>
          <a:bodyPr spcFirstLastPara="1" wrap="square" lIns="0" tIns="0" rIns="0" bIns="0" anchor="t" anchorCtr="0">
            <a:spAutoFit/>
          </a:bodyPr>
          <a:lstStyle/>
          <a:p>
            <a:pPr lvl="0">
              <a:buSzPts val="4000"/>
            </a:pPr>
            <a:r>
              <a:rPr lang="en-US" sz="4800" dirty="0">
                <a:solidFill>
                  <a:schemeClr val="bg1"/>
                </a:solidFill>
                <a:latin typeface="Arial Black" pitchFamily="34" charset="0"/>
              </a:rPr>
              <a:t>And all spoke highly of him and were amazed at the gracious words that came from his mouth. They also asked, “Isn’t this the son of Joseph?”</a:t>
            </a:r>
            <a:endParaRPr lang="en-US" sz="4800" b="0" i="0" u="none" strike="noStrike" cap="none" dirty="0">
              <a:solidFill>
                <a:schemeClr val="bg1"/>
              </a:solidFill>
              <a:latin typeface="Arial Black" pitchFamily="34" charset="0"/>
              <a:ea typeface="Arial Black"/>
              <a:cs typeface="Arial Black"/>
              <a:sym typeface="Arial Black"/>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 name="Picture 3"/>
          <p:cNvPicPr>
            <a:picLocks noChangeAspect="1"/>
          </p:cNvPicPr>
          <p:nvPr/>
        </p:nvPicPr>
        <p:blipFill rotWithShape="1">
          <a:blip r:embed="rId3"/>
          <a:srcRect r="21507"/>
          <a:stretch/>
        </p:blipFill>
        <p:spPr>
          <a:xfrm>
            <a:off x="8171118" y="856693"/>
            <a:ext cx="9346861" cy="7973538"/>
          </a:xfrm>
          <a:prstGeom prst="rect">
            <a:avLst/>
          </a:prstGeom>
        </p:spPr>
      </p:pic>
    </p:spTree>
    <p:extLst>
      <p:ext uri="{BB962C8B-B14F-4D97-AF65-F5344CB8AC3E}">
        <p14:creationId xmlns:p14="http://schemas.microsoft.com/office/powerpoint/2010/main" val="51851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1063961" y="2719800"/>
            <a:ext cx="5505281" cy="6155531"/>
          </a:xfrm>
          <a:prstGeom prst="rect">
            <a:avLst/>
          </a:prstGeom>
          <a:noFill/>
          <a:ln>
            <a:noFill/>
          </a:ln>
        </p:spPr>
        <p:txBody>
          <a:bodyPr spcFirstLastPara="1" wrap="square" lIns="0" tIns="0" rIns="0" bIns="0" anchor="t" anchorCtr="0">
            <a:spAutoFit/>
          </a:bodyPr>
          <a:lstStyle/>
          <a:p>
            <a:pPr lvl="0">
              <a:buSzPts val="4000"/>
            </a:pPr>
            <a:r>
              <a:rPr lang="en-US" sz="4000" dirty="0">
                <a:solidFill>
                  <a:schemeClr val="bg1"/>
                </a:solidFill>
                <a:latin typeface="Arial Black" pitchFamily="34" charset="0"/>
              </a:rPr>
              <a:t>He said to them, “Surely you will quote me this proverb, ‘Physician, cure yourself,’ and say, ‘Do here in your native place the things that we heard were done in Capernaum.’”</a:t>
            </a:r>
            <a:endParaRPr lang="en-US" sz="4000" b="0" i="0" u="none" strike="noStrike" cap="none" dirty="0">
              <a:solidFill>
                <a:schemeClr val="bg1"/>
              </a:solidFill>
              <a:latin typeface="Arial Black" pitchFamily="34" charset="0"/>
              <a:ea typeface="Arial Black"/>
              <a:cs typeface="Arial Black"/>
              <a:sym typeface="Arial Black"/>
            </a:endParaRPr>
          </a:p>
        </p:txBody>
      </p:sp>
      <p:sp>
        <p:nvSpPr>
          <p:cNvPr id="131" name="Google Shape;131;p5"/>
          <p:cNvSpPr txBox="1"/>
          <p:nvPr/>
        </p:nvSpPr>
        <p:spPr>
          <a:xfrm>
            <a:off x="1063961" y="1628182"/>
            <a:ext cx="925656" cy="769441"/>
          </a:xfrm>
          <a:prstGeom prst="rect">
            <a:avLst/>
          </a:prstGeom>
          <a:solidFill>
            <a:schemeClr val="accent6">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23</a:t>
            </a:r>
            <a:endParaRPr sz="5000" b="1" i="0" u="none" strike="noStrike" cap="none" dirty="0">
              <a:solidFill>
                <a:srgbClr val="FFFFFF"/>
              </a:solidFill>
              <a:latin typeface="Arial Black"/>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7013429" y="1628182"/>
            <a:ext cx="10469436" cy="74019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AB9E"/>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12210862" y="2304111"/>
            <a:ext cx="5186801" cy="4431983"/>
          </a:xfrm>
          <a:prstGeom prst="rect">
            <a:avLst/>
          </a:prstGeom>
          <a:noFill/>
          <a:ln>
            <a:noFill/>
          </a:ln>
        </p:spPr>
        <p:txBody>
          <a:bodyPr spcFirstLastPara="1" wrap="square" lIns="0" tIns="0" rIns="0" bIns="0" anchor="t" anchorCtr="0">
            <a:spAutoFit/>
          </a:bodyPr>
          <a:lstStyle/>
          <a:p>
            <a:pPr lvl="0">
              <a:buSzPts val="4400"/>
            </a:pPr>
            <a:r>
              <a:rPr lang="en-US" sz="4800" dirty="0">
                <a:solidFill>
                  <a:schemeClr val="bg1"/>
                </a:solidFill>
                <a:latin typeface="Arial Black" pitchFamily="34" charset="0"/>
                <a:ea typeface="Arial Black"/>
                <a:cs typeface="Arial Black"/>
                <a:sym typeface="Arial Black"/>
              </a:rPr>
              <a:t>And he said, “Amen, I say to you, no prophet is accepted in his own native place. </a:t>
            </a:r>
            <a:endParaRPr sz="48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12210862" y="1342165"/>
            <a:ext cx="1285800" cy="769441"/>
          </a:xfrm>
          <a:prstGeom prst="rect">
            <a:avLst/>
          </a:prstGeom>
          <a:solidFill>
            <a:schemeClr val="accent2">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2</a:t>
            </a:r>
            <a:r>
              <a:rPr lang="en-US" sz="5000" b="1" dirty="0" smtClean="0">
                <a:solidFill>
                  <a:srgbClr val="FFFFFF"/>
                </a:solidFill>
                <a:latin typeface="Arial Black"/>
                <a:ea typeface="Arial Black"/>
                <a:cs typeface="Arial Black"/>
                <a:sym typeface="Arial Black"/>
              </a:rPr>
              <a:t>4</a:t>
            </a:r>
            <a:endParaRPr sz="5000" b="1" i="0" u="none" strike="noStrike" cap="none" dirty="0">
              <a:solidFill>
                <a:srgbClr val="FFFFFF"/>
              </a:solidFill>
              <a:latin typeface="Arial Black"/>
              <a:ea typeface="Arial Black"/>
              <a:cs typeface="Arial Black"/>
              <a:sym typeface="Arial Black"/>
            </a:endParaRPr>
          </a:p>
        </p:txBody>
      </p:sp>
      <p:pic>
        <p:nvPicPr>
          <p:cNvPr id="6" name="Picture 5"/>
          <p:cNvPicPr>
            <a:picLocks noChangeAspect="1"/>
          </p:cNvPicPr>
          <p:nvPr/>
        </p:nvPicPr>
        <p:blipFill rotWithShape="1">
          <a:blip r:embed="rId3"/>
          <a:srcRect l="25851"/>
          <a:stretch/>
        </p:blipFill>
        <p:spPr>
          <a:xfrm>
            <a:off x="1636295" y="427764"/>
            <a:ext cx="9990246" cy="95257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A2E73"/>
        </a:solidFill>
        <a:effectLst/>
      </p:bgPr>
    </p:bg>
    <p:spTree>
      <p:nvGrpSpPr>
        <p:cNvPr id="1" name="Shape 146"/>
        <p:cNvGrpSpPr/>
        <p:nvPr/>
      </p:nvGrpSpPr>
      <p:grpSpPr>
        <a:xfrm>
          <a:off x="0" y="0"/>
          <a:ext cx="0" cy="0"/>
          <a:chOff x="0" y="0"/>
          <a:chExt cx="0" cy="0"/>
        </a:xfrm>
      </p:grpSpPr>
      <p:sp>
        <p:nvSpPr>
          <p:cNvPr id="147" name="Google Shape;147;p7"/>
          <p:cNvSpPr/>
          <p:nvPr/>
        </p:nvSpPr>
        <p:spPr>
          <a:xfrm>
            <a:off x="648328" y="495776"/>
            <a:ext cx="1214400" cy="857400"/>
          </a:xfrm>
          <a:prstGeom prst="rect">
            <a:avLst/>
          </a:prstGeom>
          <a:solidFill>
            <a:schemeClr val="accent1">
              <a:lumMod val="60000"/>
              <a:lumOff val="4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25</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648328" y="1545680"/>
            <a:ext cx="5794078" cy="8125301"/>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Indeed, I tell you, there were many widows in Israel in the days of Elijah when the sky was closed for three and a half years and a severe famine spread over the entire land.</a:t>
            </a:r>
            <a:endParaRPr sz="4800" dirty="0">
              <a:solidFill>
                <a:schemeClr val="bg1"/>
              </a:solidFill>
              <a:latin typeface="Arial Black" pitchFamily="34" charset="0"/>
              <a:ea typeface="Arial Black"/>
              <a:cs typeface="Arial Black"/>
              <a:sym typeface="Arial Black"/>
            </a:endParaRPr>
          </a:p>
        </p:txBody>
      </p:sp>
      <p:pic>
        <p:nvPicPr>
          <p:cNvPr id="5" name="Picture 4"/>
          <p:cNvPicPr>
            <a:picLocks noChangeAspect="1"/>
          </p:cNvPicPr>
          <p:nvPr/>
        </p:nvPicPr>
        <p:blipFill>
          <a:blip r:embed="rId3"/>
          <a:stretch>
            <a:fillRect/>
          </a:stretch>
        </p:blipFill>
        <p:spPr>
          <a:xfrm>
            <a:off x="6827417" y="924476"/>
            <a:ext cx="10793331" cy="831648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1565</TotalTime>
  <Words>983</Words>
  <Application>Microsoft Office PowerPoint</Application>
  <PresentationFormat>Custom</PresentationFormat>
  <Paragraphs>82</Paragraphs>
  <Slides>20</Slides>
  <Notes>20</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 Black</vt:lpstr>
      <vt:lpstr>Calibri</vt:lpstr>
      <vt:lpstr>trebuchet ms</vt:lpstr>
      <vt:lpstr>Arial</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Microsoft account</cp:lastModifiedBy>
  <cp:revision>76</cp:revision>
  <dcterms:created xsi:type="dcterms:W3CDTF">2020-09-06T06:27:27Z</dcterms:created>
  <dcterms:modified xsi:type="dcterms:W3CDTF">2022-01-12T13:09:53Z</dcterms:modified>
</cp:coreProperties>
</file>