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1"/>
  </p:notesMasterIdLst>
  <p:sldIdLst>
    <p:sldId id="256" r:id="rId3"/>
    <p:sldId id="279" r:id="rId4"/>
    <p:sldId id="258" r:id="rId5"/>
    <p:sldId id="259" r:id="rId6"/>
    <p:sldId id="261" r:id="rId7"/>
    <p:sldId id="287" r:id="rId8"/>
    <p:sldId id="260" r:id="rId9"/>
    <p:sldId id="262" r:id="rId10"/>
    <p:sldId id="263" r:id="rId11"/>
    <p:sldId id="290" r:id="rId12"/>
    <p:sldId id="293" r:id="rId13"/>
    <p:sldId id="267" r:id="rId14"/>
    <p:sldId id="270" r:id="rId15"/>
    <p:sldId id="269" r:id="rId16"/>
    <p:sldId id="285" r:id="rId17"/>
    <p:sldId id="296" r:id="rId18"/>
    <p:sldId id="271" r:id="rId19"/>
    <p:sldId id="295" r:id="rId20"/>
  </p:sldIdLst>
  <p:sldSz cx="18288000" cy="10287000"/>
  <p:notesSz cx="6858000" cy="9144000"/>
  <p:embeddedFontLst>
    <p:embeddedFont>
      <p:font typeface="Arial Black" panose="020B0A04020102020204" pitchFamily="34" charset="0"/>
      <p:bold r:id="rId22"/>
    </p:embeddedFont>
    <p:embeddedFont>
      <p:font typeface="Calibri" panose="020F0502020204030204" pitchFamily="34" charset="0"/>
      <p:regular r:id="rId23"/>
      <p:bold r:id="rId24"/>
      <p:italic r:id="rId25"/>
      <p:boldItalic r:id="rId26"/>
    </p:embeddedFont>
    <p:embeddedFont>
      <p:font typeface="trebuchet ms" panose="020B0603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94E"/>
    <a:srgbClr val="416B7E"/>
    <a:srgbClr val="FF8F79"/>
    <a:srgbClr val="CA2200"/>
    <a:srgbClr val="D79491"/>
    <a:srgbClr val="EBA3A3"/>
    <a:srgbClr val="DDB1B4"/>
    <a:srgbClr val="BF696F"/>
    <a:srgbClr val="12A6B6"/>
    <a:srgbClr val="16D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3" autoAdjust="0"/>
    <p:restoredTop sz="91057" autoAdjust="0"/>
  </p:normalViewPr>
  <p:slideViewPr>
    <p:cSldViewPr snapToGrid="0">
      <p:cViewPr>
        <p:scale>
          <a:sx n="46" d="100"/>
          <a:sy n="46" d="100"/>
        </p:scale>
        <p:origin x="1320" y="7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3805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200087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Effective compliance with the teaching of the sermon on the plain can come only from a heart that has been converted to the gracious God proclaimed in Jesus’ kingdom ministry .</a:t>
            </a:r>
          </a:p>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223654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7536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302955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We are reminded that a good tree bears a good fruit and</a:t>
            </a:r>
            <a:r>
              <a:rPr lang="en-US" baseline="0" dirty="0" smtClean="0"/>
              <a:t> since we all came from God and God is good, we know that we are good and can do good things. This activity will help us list down the things that we can do so we could be a good tree bearing good deeds. While doing these as well, we could be an example to our family, friends and the community.</a:t>
            </a: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495571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a:p>
        </p:txBody>
      </p:sp>
    </p:spTree>
    <p:extLst>
      <p:ext uri="{BB962C8B-B14F-4D97-AF65-F5344CB8AC3E}">
        <p14:creationId xmlns:p14="http://schemas.microsoft.com/office/powerpoint/2010/main" val="3464197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extLst>
      <p:ext uri="{BB962C8B-B14F-4D97-AF65-F5344CB8AC3E}">
        <p14:creationId xmlns:p14="http://schemas.microsoft.com/office/powerpoint/2010/main" val="2517296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a:p>
        </p:txBody>
      </p:sp>
    </p:spTree>
    <p:extLst>
      <p:ext uri="{BB962C8B-B14F-4D97-AF65-F5344CB8AC3E}">
        <p14:creationId xmlns:p14="http://schemas.microsoft.com/office/powerpoint/2010/main" val="1417882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6634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967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As we continue reading from Jesus’ “Sermon on the Plain,” in this series of sayings he reminds us of the importance of being humble, and of the need that we get rid of our own moral defects if we want to help others to get rid of their own.</a:t>
            </a: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extLst>
      <p:ext uri="{BB962C8B-B14F-4D97-AF65-F5344CB8AC3E}">
        <p14:creationId xmlns:p14="http://schemas.microsoft.com/office/powerpoint/2010/main" val="148839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819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Parables are wise sayings or fictitious short stories. The parables are a development of a literary form which has its roots in Old Testament and rabbinic literature. </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The purpose of the parable is to bring the listener to concede a point which he does not perceive as applicable to himself. In addition the parable whets the curiosity and attracts attention; the listener is trapped because of his desire to hear how the story comes out.</a:t>
            </a:r>
          </a:p>
          <a:p>
            <a:pPr marL="0" lvl="0" indent="0" algn="l" rtl="0">
              <a:lnSpc>
                <a:spcPct val="100000"/>
              </a:lnSpc>
              <a:spcBef>
                <a:spcPts val="0"/>
              </a:spcBef>
              <a:spcAft>
                <a:spcPts val="0"/>
              </a:spcAft>
              <a:buSzPts val="1400"/>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Luke addresses not false teachers but the disciples; who are blind until they have their eyes opened by Jesus’ teaching (the sermon on the plain which we have heard for the past two weeks). Once they have learned to apply the teaching, they will be able to teach others.</a:t>
            </a:r>
            <a:endParaRPr lang="en-US" b="0" dirty="0" smtClean="0"/>
          </a:p>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356662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val="7987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smtClean="0"/>
              <a:t>This is an admonition to those who see their lapses as being minute in comparison to the gross failures of others. This is obviously hyperbole (an exaggeration used as a figure of speech “this book weighs a ton”), but it gets the point across.</a:t>
            </a:r>
            <a:endParaRPr lang="en-US" b="0" dirty="0" smtClean="0"/>
          </a:p>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val="193094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The word hypocrite originally meant actor. Here, the meaning is a person pitifully deceived 5 by their own condition. They are called to exercise self-criticism.</a:t>
            </a: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232878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To distinguish the good tree from the bad tree we need to look at the fruit the tree produces (deeds) and not at its foliage (words). There is no lack of people here on earth who, on being approached, turn out to be nothing but large, shiny, glossy leaves. Meanwhile, many souls are looking at us hoping to satisfy their hunger, which is a hunger for God. We must not forget that we have all the resources we need.</a:t>
            </a: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extLst>
      <p:ext uri="{BB962C8B-B14F-4D97-AF65-F5344CB8AC3E}">
        <p14:creationId xmlns:p14="http://schemas.microsoft.com/office/powerpoint/2010/main" val="220998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chemeClr val="accent3">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smtClean="0">
                <a:solidFill>
                  <a:srgbClr val="FFFFFF"/>
                </a:solidFill>
              </a:rPr>
              <a:t>8</a:t>
            </a:r>
            <a:r>
              <a:rPr lang="en-US" sz="3000" b="1" baseline="30000" dirty="0" smtClean="0">
                <a:solidFill>
                  <a:srgbClr val="FFFFFF"/>
                </a:solidFill>
              </a:rPr>
              <a:t>th</a:t>
            </a:r>
            <a:r>
              <a:rPr lang="en-US" sz="3000" b="1" dirty="0" smtClean="0">
                <a:solidFill>
                  <a:srgbClr val="FFFFFF"/>
                </a:solidFill>
              </a:rPr>
              <a:t> </a:t>
            </a:r>
            <a:r>
              <a:rPr lang="en-US" sz="3000" b="1" dirty="0" smtClean="0">
                <a:solidFill>
                  <a:srgbClr val="FFFFFF"/>
                </a:solidFill>
              </a:rPr>
              <a:t>Sunday</a:t>
            </a:r>
            <a:r>
              <a:rPr lang="en-US" sz="3000" b="1" i="0" u="none" strike="noStrike" cap="none" dirty="0" smtClean="0">
                <a:solidFill>
                  <a:srgbClr val="FFFFFF"/>
                </a:solidFill>
                <a:latin typeface="Arial"/>
                <a:ea typeface="Arial"/>
                <a:cs typeface="Arial"/>
                <a:sym typeface="Arial"/>
              </a:rPr>
              <a:t> </a:t>
            </a:r>
            <a:r>
              <a:rPr lang="en-US" sz="3000" b="1" dirty="0" smtClean="0">
                <a:solidFill>
                  <a:srgbClr val="FFFFFF"/>
                </a:solidFill>
              </a:rPr>
              <a:t>in </a:t>
            </a:r>
            <a:r>
              <a:rPr lang="en-US" sz="3000" b="1" i="0" u="none" strike="noStrike" cap="none" dirty="0" smtClean="0">
                <a:solidFill>
                  <a:srgbClr val="FFFFFF"/>
                </a:solidFill>
                <a:latin typeface="Arial"/>
                <a:ea typeface="Arial"/>
                <a:cs typeface="Arial"/>
                <a:sym typeface="Arial"/>
              </a:rPr>
              <a:t>Ordinary Time | </a:t>
            </a:r>
            <a:r>
              <a:rPr lang="en-US" sz="3000" b="1" i="0" u="none" strike="noStrike" cap="none" dirty="0">
                <a:solidFill>
                  <a:srgbClr val="FFFFFF"/>
                </a:solidFill>
                <a:latin typeface="Arial"/>
                <a:ea typeface="Arial"/>
                <a:cs typeface="Arial"/>
                <a:sym typeface="Arial"/>
              </a:rPr>
              <a:t>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18337" y="604482"/>
            <a:ext cx="1214400" cy="857400"/>
          </a:xfrm>
          <a:prstGeom prst="rect">
            <a:avLst/>
          </a:prstGeom>
          <a:solidFill>
            <a:schemeClr val="tx2">
              <a:lumMod val="2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44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2793919" y="604482"/>
            <a:ext cx="14664088" cy="1938992"/>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a:solidFill>
                  <a:schemeClr val="bg1"/>
                </a:solidFill>
                <a:latin typeface="Arial Black" pitchFamily="34" charset="0"/>
              </a:rPr>
              <a:t>For every tree is known by its own fruit. For people do not pick figs from </a:t>
            </a:r>
            <a:r>
              <a:rPr lang="en-US" sz="4200" dirty="0" err="1">
                <a:solidFill>
                  <a:schemeClr val="bg1"/>
                </a:solidFill>
                <a:latin typeface="Arial Black" pitchFamily="34" charset="0"/>
              </a:rPr>
              <a:t>thornbushes</a:t>
            </a:r>
            <a:r>
              <a:rPr lang="en-US" sz="4200" dirty="0">
                <a:solidFill>
                  <a:schemeClr val="bg1"/>
                </a:solidFill>
                <a:latin typeface="Arial Black" pitchFamily="34" charset="0"/>
              </a:rPr>
              <a:t>, nor do they gather grapes from brambles. </a:t>
            </a:r>
            <a:endParaRPr sz="4200" dirty="0">
              <a:solidFill>
                <a:schemeClr val="bg1"/>
              </a:solidFill>
              <a:latin typeface="Arial Black" pitchFamily="34" charset="0"/>
              <a:ea typeface="Arial Black"/>
              <a:cs typeface="Arial Black"/>
              <a:sym typeface="Arial Black"/>
            </a:endParaRPr>
          </a:p>
        </p:txBody>
      </p:sp>
      <p:pic>
        <p:nvPicPr>
          <p:cNvPr id="5122" name="Picture 2" descr="Grape Harvest – BiblePlace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521" y="2791691"/>
            <a:ext cx="10671752" cy="715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821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918442" y="413834"/>
            <a:ext cx="1214400" cy="857400"/>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chemeClr val="lt1"/>
                </a:solidFill>
                <a:latin typeface="Arial Black"/>
                <a:ea typeface="Arial Black"/>
                <a:cs typeface="Arial Black"/>
                <a:sym typeface="Arial Black"/>
              </a:rPr>
              <a:t>45</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918441" y="1597100"/>
            <a:ext cx="5087503" cy="7755969"/>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a:solidFill>
                  <a:schemeClr val="bg1"/>
                </a:solidFill>
                <a:latin typeface="Arial Black" pitchFamily="34" charset="0"/>
              </a:rPr>
              <a:t>A good person out of the store of goodness in his heart produces good, but an evil person out of a store of evil produces evil; for from the fullness of the heart the mouth speaks.</a:t>
            </a:r>
            <a:endParaRPr sz="4200" dirty="0">
              <a:solidFill>
                <a:schemeClr val="bg1"/>
              </a:solidFill>
              <a:latin typeface="Arial Black" pitchFamily="34" charset="0"/>
              <a:ea typeface="Arial Black"/>
              <a:cs typeface="Arial Black"/>
              <a:sym typeface="Arial Black"/>
            </a:endParaRPr>
          </a:p>
        </p:txBody>
      </p:sp>
      <p:pic>
        <p:nvPicPr>
          <p:cNvPr id="3" name="Picture 2"/>
          <p:cNvPicPr>
            <a:picLocks noChangeAspect="1"/>
          </p:cNvPicPr>
          <p:nvPr/>
        </p:nvPicPr>
        <p:blipFill>
          <a:blip r:embed="rId3"/>
          <a:stretch>
            <a:fillRect/>
          </a:stretch>
        </p:blipFill>
        <p:spPr>
          <a:xfrm>
            <a:off x="6376961" y="842534"/>
            <a:ext cx="10851166" cy="8806743"/>
          </a:xfrm>
          <a:prstGeom prst="rect">
            <a:avLst/>
          </a:prstGeom>
        </p:spPr>
      </p:pic>
    </p:spTree>
    <p:extLst>
      <p:ext uri="{BB962C8B-B14F-4D97-AF65-F5344CB8AC3E}">
        <p14:creationId xmlns:p14="http://schemas.microsoft.com/office/powerpoint/2010/main" val="142539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a16="http://schemas.microsoft.com/office/drawing/2014/main" xmlns=""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a16="http://schemas.microsoft.com/office/drawing/2014/main" xmlns=""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3" name="Google Shape;203;p22"/>
          <p:cNvSpPr/>
          <p:nvPr/>
        </p:nvSpPr>
        <p:spPr>
          <a:xfrm>
            <a:off x="1500134" y="2325004"/>
            <a:ext cx="7496356" cy="1438983"/>
          </a:xfrm>
          <a:prstGeom prst="rect">
            <a:avLst/>
          </a:prstGeom>
          <a:solidFill>
            <a:srgbClr val="D7949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smtClean="0">
                <a:solidFill>
                  <a:schemeClr val="tx1"/>
                </a:solidFill>
                <a:latin typeface="Arial Black"/>
                <a:ea typeface="Arial Black"/>
                <a:cs typeface="Arial Black"/>
                <a:sym typeface="Arial Black"/>
              </a:rPr>
              <a:t>Activity: </a:t>
            </a: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smtClean="0">
                <a:solidFill>
                  <a:schemeClr val="tx1"/>
                </a:solidFill>
                <a:latin typeface="Arial Black"/>
                <a:ea typeface="Arial Black"/>
                <a:cs typeface="Arial Black"/>
                <a:sym typeface="Arial Black"/>
              </a:rPr>
              <a:t>Kindness Tree</a:t>
            </a:r>
            <a:endParaRPr sz="1400" b="0" i="0" u="none" strike="noStrike" cap="none" dirty="0">
              <a:solidFill>
                <a:schemeClr val="tx1"/>
              </a:solidFill>
              <a:sym typeface="Arial"/>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508000" algn="l" rtl="0">
              <a:lnSpc>
                <a:spcPct val="100000"/>
              </a:lnSpc>
              <a:spcBef>
                <a:spcPts val="0"/>
              </a:spcBef>
              <a:spcAft>
                <a:spcPts val="0"/>
              </a:spcAft>
              <a:buClr>
                <a:schemeClr val="lt1"/>
              </a:buClr>
              <a:buSzPts val="4400"/>
              <a:buFont typeface="Calibri"/>
              <a:buChar char="-"/>
            </a:pPr>
            <a:endParaRPr sz="4400" b="1" dirty="0">
              <a:solidFill>
                <a:schemeClr val="lt1"/>
              </a:solidFill>
              <a:latin typeface="Calibri"/>
              <a:ea typeface="Calibri"/>
              <a:cs typeface="Calibri"/>
              <a:sym typeface="Calibri"/>
            </a:endParaRPr>
          </a:p>
        </p:txBody>
      </p:sp>
      <p:sp>
        <p:nvSpPr>
          <p:cNvPr id="5" name="Google Shape;155;p8">
            <a:extLst>
              <a:ext uri="{FF2B5EF4-FFF2-40B4-BE49-F238E27FC236}">
                <a16:creationId xmlns:a16="http://schemas.microsoft.com/office/drawing/2014/main" xmlns="" id="{B7417164-5268-4263-980D-1E9106AB5970}"/>
              </a:ext>
            </a:extLst>
          </p:cNvPr>
          <p:cNvSpPr txBox="1"/>
          <p:nvPr/>
        </p:nvSpPr>
        <p:spPr>
          <a:xfrm>
            <a:off x="1778577" y="4208300"/>
            <a:ext cx="6212013" cy="4154984"/>
          </a:xfrm>
          <a:prstGeom prst="rect">
            <a:avLst/>
          </a:prstGeom>
          <a:noFill/>
          <a:ln>
            <a:noFill/>
          </a:ln>
        </p:spPr>
        <p:txBody>
          <a:bodyPr spcFirstLastPara="1" wrap="square" lIns="0" tIns="0" rIns="0" bIns="0" anchor="t" anchorCtr="0">
            <a:spAutoFit/>
          </a:bodyPr>
          <a:lstStyle/>
          <a:p>
            <a:pPr lvl="0">
              <a:lnSpc>
                <a:spcPct val="150000"/>
              </a:lnSpc>
              <a:buSzPts val="4400"/>
            </a:pPr>
            <a:r>
              <a:rPr lang="en-US" sz="3600" dirty="0">
                <a:solidFill>
                  <a:schemeClr val="tx1"/>
                </a:solidFill>
                <a:latin typeface="Arial Black" pitchFamily="34" charset="0"/>
              </a:rPr>
              <a:t>Materials:</a:t>
            </a:r>
            <a:br>
              <a:rPr lang="en-US" sz="3600" dirty="0">
                <a:solidFill>
                  <a:schemeClr val="tx1"/>
                </a:solidFill>
                <a:latin typeface="Arial Black" pitchFamily="34" charset="0"/>
              </a:rPr>
            </a:br>
            <a:r>
              <a:rPr lang="en-US" sz="3600" dirty="0">
                <a:solidFill>
                  <a:schemeClr val="tx1"/>
                </a:solidFill>
                <a:latin typeface="Arial Black" pitchFamily="34" charset="0"/>
              </a:rPr>
              <a:t>1. </a:t>
            </a:r>
            <a:r>
              <a:rPr lang="en-US" sz="3600" dirty="0" smtClean="0">
                <a:solidFill>
                  <a:schemeClr val="tx1"/>
                </a:solidFill>
                <a:latin typeface="Arial Black" pitchFamily="34" charset="0"/>
              </a:rPr>
              <a:t>Colored Papers</a:t>
            </a:r>
          </a:p>
          <a:p>
            <a:pPr lvl="0">
              <a:lnSpc>
                <a:spcPct val="150000"/>
              </a:lnSpc>
              <a:buSzPts val="4400"/>
            </a:pPr>
            <a:r>
              <a:rPr lang="en-US" sz="3600" dirty="0" smtClean="0">
                <a:solidFill>
                  <a:schemeClr val="tx1"/>
                </a:solidFill>
                <a:latin typeface="Arial Black" pitchFamily="34" charset="0"/>
              </a:rPr>
              <a:t>2. Colors</a:t>
            </a:r>
          </a:p>
          <a:p>
            <a:pPr lvl="0">
              <a:lnSpc>
                <a:spcPct val="150000"/>
              </a:lnSpc>
              <a:buSzPts val="4400"/>
            </a:pPr>
            <a:r>
              <a:rPr lang="en-US" sz="3600" dirty="0" smtClean="0">
                <a:solidFill>
                  <a:schemeClr val="tx1"/>
                </a:solidFill>
                <a:latin typeface="Arial Black" pitchFamily="34" charset="0"/>
              </a:rPr>
              <a:t>3. Tape or Glue</a:t>
            </a:r>
          </a:p>
          <a:p>
            <a:pPr lvl="0">
              <a:lnSpc>
                <a:spcPct val="150000"/>
              </a:lnSpc>
              <a:buSzPts val="4400"/>
            </a:pPr>
            <a:r>
              <a:rPr lang="en-US" sz="3600" dirty="0" smtClean="0">
                <a:solidFill>
                  <a:schemeClr val="tx1"/>
                </a:solidFill>
                <a:latin typeface="Arial Black" pitchFamily="34" charset="0"/>
              </a:rPr>
              <a:t>4. Scissors</a:t>
            </a:r>
            <a:endParaRPr lang="en-US" sz="3600" dirty="0">
              <a:solidFill>
                <a:schemeClr val="tx1"/>
              </a:solidFill>
              <a:latin typeface="Arial Black" pitchFamily="34" charset="0"/>
            </a:endParaRPr>
          </a:p>
        </p:txBody>
      </p:sp>
      <p:pic>
        <p:nvPicPr>
          <p:cNvPr id="1028" name="Picture 4" descr="https://i.pinimg.com/564x/70/e8/c2/70e8c2038cbeba0cb332ba5565d2e4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556" y="447815"/>
            <a:ext cx="7596043" cy="9471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581438" y="449893"/>
            <a:ext cx="8976531" cy="538609"/>
          </a:xfrm>
          <a:prstGeom prst="rect">
            <a:avLst/>
          </a:prstGeom>
          <a:noFill/>
          <a:ln>
            <a:noFill/>
          </a:ln>
        </p:spPr>
        <p:txBody>
          <a:bodyPr spcFirstLastPara="1" wrap="square" lIns="0" tIns="0" rIns="0" bIns="0" anchor="t" anchorCtr="0">
            <a:spAutoFit/>
          </a:bodyPr>
          <a:lstStyle/>
          <a:p>
            <a:pPr lvl="0">
              <a:buSzPts val="4000"/>
            </a:pPr>
            <a:r>
              <a:rPr lang="en-US" sz="3500" dirty="0">
                <a:solidFill>
                  <a:schemeClr val="tx1"/>
                </a:solidFill>
                <a:latin typeface="Arial Black" pitchFamily="34" charset="0"/>
              </a:rPr>
              <a:t>Instruction</a:t>
            </a:r>
            <a:r>
              <a:rPr lang="en-US" sz="3500" dirty="0" smtClean="0">
                <a:solidFill>
                  <a:schemeClr val="tx1"/>
                </a:solidFill>
                <a:latin typeface="Arial Black" pitchFamily="34" charset="0"/>
              </a:rPr>
              <a:t>:</a:t>
            </a:r>
            <a:endParaRPr lang="en-US" sz="3500" dirty="0">
              <a:solidFill>
                <a:schemeClr val="tx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9" name="Google Shape;139;p6"/>
          <p:cNvSpPr txBox="1"/>
          <p:nvPr/>
        </p:nvSpPr>
        <p:spPr>
          <a:xfrm>
            <a:off x="581438" y="449893"/>
            <a:ext cx="10795808" cy="9602629"/>
          </a:xfrm>
          <a:prstGeom prst="rect">
            <a:avLst/>
          </a:prstGeom>
          <a:noFill/>
          <a:ln>
            <a:noFill/>
          </a:ln>
        </p:spPr>
        <p:txBody>
          <a:bodyPr spcFirstLastPara="1" wrap="square" lIns="0" tIns="0" rIns="0" bIns="0" anchor="t" anchorCtr="0">
            <a:spAutoFit/>
          </a:bodyPr>
          <a:lstStyle/>
          <a:p>
            <a:pPr lvl="0">
              <a:lnSpc>
                <a:spcPct val="150000"/>
              </a:lnSpc>
              <a:buSzPts val="4000"/>
            </a:pPr>
            <a:endParaRPr lang="en-US" sz="3200" dirty="0">
              <a:solidFill>
                <a:schemeClr val="tx1"/>
              </a:solidFill>
              <a:latin typeface="Arial Black" pitchFamily="34" charset="0"/>
            </a:endParaRPr>
          </a:p>
          <a:p>
            <a:pPr marL="514350" lvl="0" indent="-514350">
              <a:lnSpc>
                <a:spcPct val="150000"/>
              </a:lnSpc>
              <a:buSzPts val="4000"/>
              <a:buAutoNum type="arabicPeriod"/>
            </a:pPr>
            <a:r>
              <a:rPr lang="en-US" sz="3200" dirty="0">
                <a:solidFill>
                  <a:schemeClr val="tx1"/>
                </a:solidFill>
                <a:latin typeface="Arial Black" pitchFamily="34" charset="0"/>
              </a:rPr>
              <a:t>  </a:t>
            </a:r>
            <a:r>
              <a:rPr lang="en-US" sz="3200" dirty="0" smtClean="0">
                <a:solidFill>
                  <a:schemeClr val="tx1"/>
                </a:solidFill>
                <a:latin typeface="Arial Black" pitchFamily="34" charset="0"/>
              </a:rPr>
              <a:t>Trace </a:t>
            </a:r>
            <a:r>
              <a:rPr lang="en-US" sz="3200" dirty="0">
                <a:solidFill>
                  <a:schemeClr val="tx1"/>
                </a:solidFill>
                <a:latin typeface="Arial Black" pitchFamily="34" charset="0"/>
              </a:rPr>
              <a:t>or draw leaves and flowers on colored paper and cut them out. Make sure the leaves and flowers are big enough to write a few words or a sentence</a:t>
            </a:r>
            <a:r>
              <a:rPr lang="en-US" sz="3200" dirty="0" smtClean="0">
                <a:solidFill>
                  <a:schemeClr val="tx1"/>
                </a:solidFill>
                <a:latin typeface="Arial Black" pitchFamily="34" charset="0"/>
              </a:rPr>
              <a:t>.</a:t>
            </a:r>
          </a:p>
          <a:p>
            <a:pPr marL="514350" lvl="0" indent="-514350">
              <a:lnSpc>
                <a:spcPct val="150000"/>
              </a:lnSpc>
              <a:buSzPts val="4000"/>
              <a:buAutoNum type="arabicPeriod"/>
            </a:pPr>
            <a:r>
              <a:rPr lang="en-US" sz="3200" dirty="0">
                <a:solidFill>
                  <a:schemeClr val="tx1"/>
                </a:solidFill>
                <a:latin typeface="Arial Black" pitchFamily="34" charset="0"/>
              </a:rPr>
              <a:t> </a:t>
            </a:r>
            <a:r>
              <a:rPr lang="en-US" sz="3200" dirty="0">
                <a:solidFill>
                  <a:schemeClr val="tx1"/>
                </a:solidFill>
                <a:latin typeface="Arial Black" pitchFamily="34" charset="0"/>
              </a:rPr>
              <a:t>Cut out a tree trunk shape and branches and tape them to </a:t>
            </a:r>
            <a:r>
              <a:rPr lang="en-US" sz="3200" dirty="0" smtClean="0">
                <a:solidFill>
                  <a:schemeClr val="tx1"/>
                </a:solidFill>
                <a:latin typeface="Arial Black" pitchFamily="34" charset="0"/>
              </a:rPr>
              <a:t>a paper. You can also draw a tree directly on your colored papers.</a:t>
            </a:r>
          </a:p>
          <a:p>
            <a:pPr marL="514350" lvl="0" indent="-514350">
              <a:lnSpc>
                <a:spcPct val="150000"/>
              </a:lnSpc>
              <a:buSzPts val="4000"/>
              <a:buAutoNum type="arabicPeriod"/>
            </a:pPr>
            <a:r>
              <a:rPr lang="en-US" sz="3200" dirty="0">
                <a:solidFill>
                  <a:schemeClr val="tx1"/>
                </a:solidFill>
                <a:latin typeface="Arial Black" pitchFamily="34" charset="0"/>
              </a:rPr>
              <a:t> </a:t>
            </a:r>
            <a:r>
              <a:rPr lang="en-US" sz="3200" dirty="0" smtClean="0">
                <a:solidFill>
                  <a:schemeClr val="tx1"/>
                </a:solidFill>
                <a:latin typeface="Arial Black" pitchFamily="34" charset="0"/>
              </a:rPr>
              <a:t>Write acts of kindness that </a:t>
            </a:r>
            <a:r>
              <a:rPr lang="en-US" sz="3200" dirty="0" smtClean="0">
                <a:solidFill>
                  <a:schemeClr val="tx1"/>
                </a:solidFill>
                <a:latin typeface="Arial Black" pitchFamily="34" charset="0"/>
              </a:rPr>
              <a:t>you </a:t>
            </a:r>
            <a:r>
              <a:rPr lang="en-US" sz="3200" dirty="0" smtClean="0">
                <a:solidFill>
                  <a:schemeClr val="tx1"/>
                </a:solidFill>
                <a:latin typeface="Arial Black" pitchFamily="34" charset="0"/>
              </a:rPr>
              <a:t>can do in each flowers and leaves. Then paste it on your tree on your paper.</a:t>
            </a:r>
          </a:p>
          <a:p>
            <a:pPr marL="514350" lvl="0" indent="-514350">
              <a:lnSpc>
                <a:spcPct val="150000"/>
              </a:lnSpc>
              <a:buSzPts val="4000"/>
              <a:buAutoNum type="arabicPeriod"/>
            </a:pPr>
            <a:r>
              <a:rPr lang="en-US" sz="3200" dirty="0">
                <a:solidFill>
                  <a:schemeClr val="tx1"/>
                </a:solidFill>
                <a:latin typeface="Arial Black" pitchFamily="34" charset="0"/>
              </a:rPr>
              <a:t> Kindness Tree will “bloom” whenever </a:t>
            </a:r>
            <a:r>
              <a:rPr lang="en-US" sz="3200" dirty="0" smtClean="0">
                <a:solidFill>
                  <a:schemeClr val="tx1"/>
                </a:solidFill>
                <a:latin typeface="Arial Black" pitchFamily="34" charset="0"/>
              </a:rPr>
              <a:t>they</a:t>
            </a:r>
          </a:p>
          <a:p>
            <a:pPr lvl="0">
              <a:lnSpc>
                <a:spcPct val="150000"/>
              </a:lnSpc>
              <a:buSzPts val="4000"/>
            </a:pPr>
            <a:r>
              <a:rPr lang="en-US" sz="3200" dirty="0" smtClean="0">
                <a:solidFill>
                  <a:schemeClr val="tx1"/>
                </a:solidFill>
                <a:latin typeface="Arial Black" pitchFamily="34" charset="0"/>
              </a:rPr>
              <a:t>Accomplish the tasks they have written</a:t>
            </a:r>
            <a:endParaRPr lang="en-US" sz="3200" dirty="0">
              <a:solidFill>
                <a:schemeClr val="tx1"/>
              </a:solidFill>
              <a:latin typeface="Arial Black" pitchFamily="34" charset="0"/>
            </a:endParaRPr>
          </a:p>
        </p:txBody>
      </p:sp>
      <p:pic>
        <p:nvPicPr>
          <p:cNvPr id="7170" name="Picture 2" descr="https://i.pinimg.com/564x/70/e8/c2/70e8c2038cbeba0cb332ba5565d2e4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4793" y="1350008"/>
            <a:ext cx="6329164" cy="789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807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581438" y="449893"/>
            <a:ext cx="8976531" cy="538609"/>
          </a:xfrm>
          <a:prstGeom prst="rect">
            <a:avLst/>
          </a:prstGeom>
          <a:noFill/>
          <a:ln>
            <a:noFill/>
          </a:ln>
        </p:spPr>
        <p:txBody>
          <a:bodyPr spcFirstLastPara="1" wrap="square" lIns="0" tIns="0" rIns="0" bIns="0" anchor="t" anchorCtr="0">
            <a:spAutoFit/>
          </a:bodyPr>
          <a:lstStyle/>
          <a:p>
            <a:pPr lvl="0">
              <a:buSzPts val="4000"/>
            </a:pPr>
            <a:r>
              <a:rPr lang="en-US" sz="3500" dirty="0">
                <a:solidFill>
                  <a:schemeClr val="tx1"/>
                </a:solidFill>
                <a:latin typeface="Arial Black" pitchFamily="34" charset="0"/>
              </a:rPr>
              <a:t>Instruction</a:t>
            </a:r>
            <a:r>
              <a:rPr lang="en-US" sz="3500" dirty="0" smtClean="0">
                <a:solidFill>
                  <a:schemeClr val="tx1"/>
                </a:solidFill>
                <a:latin typeface="Arial Black" pitchFamily="34" charset="0"/>
              </a:rPr>
              <a:t>:</a:t>
            </a:r>
            <a:endParaRPr lang="en-US" sz="3500" dirty="0">
              <a:solidFill>
                <a:schemeClr val="tx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9" name="Google Shape;139;p6"/>
          <p:cNvSpPr txBox="1"/>
          <p:nvPr/>
        </p:nvSpPr>
        <p:spPr>
          <a:xfrm>
            <a:off x="581438" y="449893"/>
            <a:ext cx="10795808" cy="9602629"/>
          </a:xfrm>
          <a:prstGeom prst="rect">
            <a:avLst/>
          </a:prstGeom>
          <a:noFill/>
          <a:ln>
            <a:noFill/>
          </a:ln>
        </p:spPr>
        <p:txBody>
          <a:bodyPr spcFirstLastPara="1" wrap="square" lIns="0" tIns="0" rIns="0" bIns="0" anchor="t" anchorCtr="0">
            <a:spAutoFit/>
          </a:bodyPr>
          <a:lstStyle/>
          <a:p>
            <a:pPr lvl="0">
              <a:lnSpc>
                <a:spcPct val="150000"/>
              </a:lnSpc>
              <a:buSzPts val="4000"/>
            </a:pPr>
            <a:endParaRPr lang="en-US" sz="3200" dirty="0">
              <a:solidFill>
                <a:schemeClr val="tx1"/>
              </a:solidFill>
              <a:latin typeface="Arial Black" pitchFamily="34" charset="0"/>
            </a:endParaRPr>
          </a:p>
          <a:p>
            <a:pPr lvl="0">
              <a:lnSpc>
                <a:spcPct val="150000"/>
              </a:lnSpc>
              <a:buSzPts val="4000"/>
            </a:pPr>
            <a:r>
              <a:rPr lang="en-US" sz="3200" dirty="0" smtClean="0">
                <a:solidFill>
                  <a:schemeClr val="tx1"/>
                </a:solidFill>
                <a:latin typeface="Arial Black" pitchFamily="34" charset="0"/>
              </a:rPr>
              <a:t>Sample Acts of Kindness</a:t>
            </a:r>
          </a:p>
          <a:p>
            <a:pPr marL="457200" lvl="0" indent="-457200">
              <a:lnSpc>
                <a:spcPct val="150000"/>
              </a:lnSpc>
              <a:buSzPts val="4000"/>
              <a:buFont typeface="Arial" panose="020B0604020202020204" pitchFamily="34" charset="0"/>
              <a:buChar char="•"/>
            </a:pPr>
            <a:r>
              <a:rPr lang="en-US" sz="3200" dirty="0" smtClean="0">
                <a:solidFill>
                  <a:schemeClr val="tx1"/>
                </a:solidFill>
                <a:latin typeface="Arial Black" pitchFamily="34" charset="0"/>
              </a:rPr>
              <a:t>Write a letter to a friend</a:t>
            </a:r>
          </a:p>
          <a:p>
            <a:pPr marL="457200" lvl="0" indent="-457200">
              <a:lnSpc>
                <a:spcPct val="150000"/>
              </a:lnSpc>
              <a:buSzPts val="4000"/>
              <a:buFont typeface="Arial" panose="020B0604020202020204" pitchFamily="34" charset="0"/>
              <a:buChar char="•"/>
            </a:pPr>
            <a:r>
              <a:rPr lang="en-US" sz="3200" dirty="0" smtClean="0">
                <a:solidFill>
                  <a:schemeClr val="tx1"/>
                </a:solidFill>
                <a:latin typeface="Arial Black" pitchFamily="34" charset="0"/>
              </a:rPr>
              <a:t>Call a family member</a:t>
            </a:r>
          </a:p>
          <a:p>
            <a:pPr marL="457200" lvl="0" indent="-457200">
              <a:lnSpc>
                <a:spcPct val="150000"/>
              </a:lnSpc>
              <a:buSzPts val="4000"/>
              <a:buFont typeface="Arial" panose="020B0604020202020204" pitchFamily="34" charset="0"/>
              <a:buChar char="•"/>
            </a:pPr>
            <a:r>
              <a:rPr lang="en-US" sz="3200" dirty="0" smtClean="0">
                <a:solidFill>
                  <a:schemeClr val="tx1"/>
                </a:solidFill>
                <a:latin typeface="Arial Black" pitchFamily="34" charset="0"/>
              </a:rPr>
              <a:t>Water the plants</a:t>
            </a:r>
          </a:p>
          <a:p>
            <a:pPr marL="457200" lvl="0" indent="-457200">
              <a:lnSpc>
                <a:spcPct val="150000"/>
              </a:lnSpc>
              <a:buSzPts val="4000"/>
              <a:buFont typeface="Arial" panose="020B0604020202020204" pitchFamily="34" charset="0"/>
              <a:buChar char="•"/>
            </a:pPr>
            <a:r>
              <a:rPr lang="en-US" sz="3200" dirty="0" smtClean="0">
                <a:solidFill>
                  <a:schemeClr val="tx1"/>
                </a:solidFill>
                <a:latin typeface="Arial Black" pitchFamily="34" charset="0"/>
              </a:rPr>
              <a:t>Sweep the floor</a:t>
            </a:r>
          </a:p>
          <a:p>
            <a:pPr marL="457200" lvl="0" indent="-457200">
              <a:lnSpc>
                <a:spcPct val="150000"/>
              </a:lnSpc>
              <a:buSzPts val="4000"/>
              <a:buFont typeface="Arial" panose="020B0604020202020204" pitchFamily="34" charset="0"/>
              <a:buChar char="•"/>
            </a:pPr>
            <a:r>
              <a:rPr lang="en-US" sz="3200" dirty="0" smtClean="0">
                <a:solidFill>
                  <a:schemeClr val="tx1"/>
                </a:solidFill>
                <a:latin typeface="Arial Black" pitchFamily="34" charset="0"/>
              </a:rPr>
              <a:t>Donate things to people in need</a:t>
            </a:r>
          </a:p>
          <a:p>
            <a:pPr marL="457200" lvl="0" indent="-457200">
              <a:lnSpc>
                <a:spcPct val="150000"/>
              </a:lnSpc>
              <a:buSzPts val="4000"/>
              <a:buFont typeface="Arial" panose="020B0604020202020204" pitchFamily="34" charset="0"/>
              <a:buChar char="•"/>
            </a:pPr>
            <a:r>
              <a:rPr lang="en-US" sz="3200" dirty="0" smtClean="0">
                <a:solidFill>
                  <a:schemeClr val="tx1"/>
                </a:solidFill>
                <a:latin typeface="Arial Black" pitchFamily="34" charset="0"/>
              </a:rPr>
              <a:t>Practice a new hobby</a:t>
            </a:r>
          </a:p>
          <a:p>
            <a:pPr marL="457200" lvl="0" indent="-457200">
              <a:lnSpc>
                <a:spcPct val="150000"/>
              </a:lnSpc>
              <a:buSzPts val="4000"/>
              <a:buFont typeface="Arial" panose="020B0604020202020204" pitchFamily="34" charset="0"/>
              <a:buChar char="•"/>
            </a:pPr>
            <a:r>
              <a:rPr lang="en-US" sz="3200" dirty="0" smtClean="0">
                <a:solidFill>
                  <a:schemeClr val="tx1"/>
                </a:solidFill>
                <a:latin typeface="Arial Black" pitchFamily="34" charset="0"/>
              </a:rPr>
              <a:t>Read a book</a:t>
            </a:r>
          </a:p>
          <a:p>
            <a:pPr marL="457200" lvl="0" indent="-457200">
              <a:lnSpc>
                <a:spcPct val="150000"/>
              </a:lnSpc>
              <a:buSzPts val="4000"/>
              <a:buFont typeface="Arial" panose="020B0604020202020204" pitchFamily="34" charset="0"/>
              <a:buChar char="•"/>
            </a:pPr>
            <a:r>
              <a:rPr lang="en-US" sz="3200" dirty="0" smtClean="0">
                <a:solidFill>
                  <a:schemeClr val="tx1"/>
                </a:solidFill>
                <a:latin typeface="Arial Black" pitchFamily="34" charset="0"/>
              </a:rPr>
              <a:t>Pray the Holy Rosary with your family</a:t>
            </a:r>
          </a:p>
          <a:p>
            <a:pPr marL="457200" lvl="0" indent="-457200">
              <a:lnSpc>
                <a:spcPct val="150000"/>
              </a:lnSpc>
              <a:buSzPts val="4000"/>
              <a:buFont typeface="Arial" panose="020B0604020202020204" pitchFamily="34" charset="0"/>
              <a:buChar char="•"/>
            </a:pPr>
            <a:r>
              <a:rPr lang="en-US" sz="3200" dirty="0" smtClean="0">
                <a:solidFill>
                  <a:schemeClr val="tx1"/>
                </a:solidFill>
                <a:latin typeface="Arial Black" pitchFamily="34" charset="0"/>
              </a:rPr>
              <a:t>Invite other friends or relative to attend LTW</a:t>
            </a:r>
          </a:p>
          <a:p>
            <a:pPr marL="457200" lvl="0" indent="-457200">
              <a:lnSpc>
                <a:spcPct val="150000"/>
              </a:lnSpc>
              <a:buSzPts val="4000"/>
              <a:buFont typeface="Arial" panose="020B0604020202020204" pitchFamily="34" charset="0"/>
              <a:buChar char="•"/>
            </a:pPr>
            <a:r>
              <a:rPr lang="en-US" sz="3200" dirty="0" smtClean="0">
                <a:solidFill>
                  <a:schemeClr val="tx1"/>
                </a:solidFill>
                <a:latin typeface="Arial Black" pitchFamily="34" charset="0"/>
              </a:rPr>
              <a:t>Give compliments</a:t>
            </a:r>
          </a:p>
          <a:p>
            <a:pPr marL="457200" lvl="0" indent="-457200">
              <a:lnSpc>
                <a:spcPct val="150000"/>
              </a:lnSpc>
              <a:buSzPts val="4000"/>
              <a:buFont typeface="Arial" panose="020B0604020202020204" pitchFamily="34" charset="0"/>
              <a:buChar char="•"/>
            </a:pPr>
            <a:r>
              <a:rPr lang="en-US" sz="3200" dirty="0" smtClean="0">
                <a:solidFill>
                  <a:schemeClr val="tx1"/>
                </a:solidFill>
                <a:latin typeface="Arial Black" pitchFamily="34" charset="0"/>
              </a:rPr>
              <a:t>Play with your siblings</a:t>
            </a:r>
            <a:endParaRPr lang="en-US" sz="3200" dirty="0">
              <a:solidFill>
                <a:schemeClr val="tx1"/>
              </a:solidFill>
              <a:latin typeface="Arial Black" pitchFamily="34" charset="0"/>
            </a:endParaRPr>
          </a:p>
        </p:txBody>
      </p:sp>
      <p:pic>
        <p:nvPicPr>
          <p:cNvPr id="7170" name="Picture 2" descr="https://i.pinimg.com/564x/70/e8/c2/70e8c2038cbeba0cb332ba5565d2e4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4793" y="1350008"/>
            <a:ext cx="6329164" cy="789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4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142944" y="577707"/>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19" name="Google Shape;219;gf7e905350f_0_52"/>
          <p:cNvSpPr/>
          <p:nvPr/>
        </p:nvSpPr>
        <p:spPr>
          <a:xfrm>
            <a:off x="832643" y="2710600"/>
            <a:ext cx="9849211" cy="6860854"/>
          </a:xfrm>
          <a:prstGeom prst="rect">
            <a:avLst/>
          </a:prstGeom>
          <a:noFill/>
          <a:ln>
            <a:noFill/>
          </a:ln>
        </p:spPr>
        <p:txBody>
          <a:bodyPr spcFirstLastPara="1" wrap="square" lIns="91425" tIns="45700" rIns="91425" bIns="45700" anchor="ctr" anchorCtr="0">
            <a:noAutofit/>
          </a:bodyPr>
          <a:lstStyle/>
          <a:p>
            <a:pPr algn="just" fontAlgn="base"/>
            <a:r>
              <a:rPr lang="en-US" sz="3200" dirty="0" smtClean="0">
                <a:solidFill>
                  <a:schemeClr val="bg1"/>
                </a:solidFill>
              </a:rPr>
              <a:t>Dear God,</a:t>
            </a:r>
          </a:p>
          <a:p>
            <a:pPr algn="just" fontAlgn="base"/>
            <a:endParaRPr lang="en-US" sz="3200" dirty="0" smtClean="0">
              <a:solidFill>
                <a:schemeClr val="bg1"/>
              </a:solidFill>
            </a:endParaRPr>
          </a:p>
          <a:p>
            <a:pPr algn="just" fontAlgn="base"/>
            <a:r>
              <a:rPr lang="en-US" sz="3200" dirty="0">
                <a:solidFill>
                  <a:schemeClr val="bg1"/>
                </a:solidFill>
              </a:rPr>
              <a:t>T</a:t>
            </a:r>
            <a:r>
              <a:rPr lang="en-US" sz="3200" dirty="0" smtClean="0">
                <a:solidFill>
                  <a:schemeClr val="bg1"/>
                </a:solidFill>
              </a:rPr>
              <a:t>hank </a:t>
            </a:r>
            <a:r>
              <a:rPr lang="en-US" sz="3200" dirty="0">
                <a:solidFill>
                  <a:schemeClr val="bg1"/>
                </a:solidFill>
              </a:rPr>
              <a:t>you for all those who are sharing kindness in </a:t>
            </a:r>
            <a:r>
              <a:rPr lang="en-US" sz="3200" dirty="0" smtClean="0">
                <a:solidFill>
                  <a:schemeClr val="bg1"/>
                </a:solidFill>
              </a:rPr>
              <a:t>our communities</a:t>
            </a:r>
            <a:r>
              <a:rPr lang="en-US" sz="3200" dirty="0">
                <a:solidFill>
                  <a:schemeClr val="bg1"/>
                </a:solidFill>
              </a:rPr>
              <a:t>. Thank you for their acts of kindness, generosity </a:t>
            </a:r>
            <a:r>
              <a:rPr lang="en-US" sz="3200" dirty="0" smtClean="0">
                <a:solidFill>
                  <a:schemeClr val="bg1"/>
                </a:solidFill>
              </a:rPr>
              <a:t>and love</a:t>
            </a:r>
            <a:r>
              <a:rPr lang="en-US" sz="3200" dirty="0">
                <a:solidFill>
                  <a:schemeClr val="bg1"/>
                </a:solidFill>
              </a:rPr>
              <a:t>. Help me to be kind through my words, actions and </a:t>
            </a:r>
            <a:r>
              <a:rPr lang="en-US" sz="3200" dirty="0" smtClean="0">
                <a:solidFill>
                  <a:schemeClr val="bg1"/>
                </a:solidFill>
              </a:rPr>
              <a:t>attitude. Please </a:t>
            </a:r>
            <a:r>
              <a:rPr lang="en-US" sz="3200" dirty="0">
                <a:solidFill>
                  <a:schemeClr val="bg1"/>
                </a:solidFill>
              </a:rPr>
              <a:t>show me if one of my family members (or friends) needs </a:t>
            </a:r>
            <a:r>
              <a:rPr lang="en-US" sz="3200" dirty="0" smtClean="0">
                <a:solidFill>
                  <a:schemeClr val="bg1"/>
                </a:solidFill>
              </a:rPr>
              <a:t>me to </a:t>
            </a:r>
            <a:r>
              <a:rPr lang="en-US" sz="3200" dirty="0">
                <a:solidFill>
                  <a:schemeClr val="bg1"/>
                </a:solidFill>
              </a:rPr>
              <a:t>be extra kind to them today. Thank you, God, for inspiring us to be kind through your love for the world.</a:t>
            </a:r>
            <a:endParaRPr lang="en-US" sz="3200" dirty="0" smtClean="0">
              <a:solidFill>
                <a:schemeClr val="bg1"/>
              </a:solidFill>
            </a:endParaRPr>
          </a:p>
          <a:p>
            <a:pPr algn="just" fontAlgn="base"/>
            <a:endParaRPr lang="en-US" sz="3200" dirty="0" smtClean="0">
              <a:solidFill>
                <a:schemeClr val="bg1"/>
              </a:solidFill>
            </a:endParaRPr>
          </a:p>
          <a:p>
            <a:pPr algn="just" fontAlgn="base"/>
            <a:r>
              <a:rPr lang="en-US" sz="3200" dirty="0" smtClean="0">
                <a:solidFill>
                  <a:schemeClr val="bg1"/>
                </a:solidFill>
              </a:rPr>
              <a:t>In </a:t>
            </a:r>
            <a:r>
              <a:rPr lang="en-US" sz="3200" dirty="0" smtClean="0">
                <a:solidFill>
                  <a:schemeClr val="bg1"/>
                </a:solidFill>
              </a:rPr>
              <a:t>Jesus name, we pray.</a:t>
            </a:r>
          </a:p>
          <a:p>
            <a:pPr algn="just" fontAlgn="base"/>
            <a:endParaRPr lang="en-US" sz="3200" dirty="0">
              <a:solidFill>
                <a:schemeClr val="bg1"/>
              </a:solidFill>
            </a:endParaRPr>
          </a:p>
          <a:p>
            <a:pPr algn="just" fontAlgn="base"/>
            <a:r>
              <a:rPr lang="en-US" sz="3200" dirty="0" smtClean="0">
                <a:solidFill>
                  <a:schemeClr val="bg1"/>
                </a:solidFill>
              </a:rPr>
              <a:t>Amen.</a:t>
            </a:r>
          </a:p>
          <a:p>
            <a:pPr algn="just" fontAlgn="base"/>
            <a:endParaRPr lang="en-US" sz="3200" dirty="0">
              <a:solidFill>
                <a:schemeClr val="bg1"/>
              </a:solidFill>
            </a:endParaRPr>
          </a:p>
          <a:p>
            <a:pPr algn="just" fontAlgn="base"/>
            <a:endParaRPr lang="en-US" sz="3200" dirty="0" smtClean="0">
              <a:solidFill>
                <a:schemeClr val="bg1"/>
              </a:solidFill>
            </a:endParaRP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chemeClr val="accent3">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lvl="0" algn="ctr">
              <a:buSzPts val="3000"/>
            </a:pPr>
            <a:r>
              <a:rPr lang="en-US" sz="3000" b="1" dirty="0" smtClean="0">
                <a:solidFill>
                  <a:srgbClr val="FFFFFF"/>
                </a:solidFill>
              </a:rPr>
              <a:t>8</a:t>
            </a:r>
            <a:r>
              <a:rPr lang="en-US" sz="3000" b="1" baseline="30000" dirty="0" smtClean="0">
                <a:solidFill>
                  <a:srgbClr val="FFFFFF"/>
                </a:solidFill>
              </a:rPr>
              <a:t>th</a:t>
            </a:r>
            <a:r>
              <a:rPr lang="en-US" sz="3000" b="1" dirty="0" smtClean="0">
                <a:solidFill>
                  <a:srgbClr val="FFFFFF"/>
                </a:solidFill>
              </a:rPr>
              <a:t> </a:t>
            </a:r>
            <a:r>
              <a:rPr lang="en-US" sz="3000" b="1" dirty="0">
                <a:solidFill>
                  <a:srgbClr val="FFFFFF"/>
                </a:solidFill>
              </a:rPr>
              <a:t>Sunday in Ordinary Time | Cycle C</a:t>
            </a:r>
            <a:endParaRPr lang="en-US" dirty="0"/>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542825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561000" y="2166017"/>
            <a:ext cx="17193296" cy="4308872"/>
          </a:xfrm>
          <a:prstGeom prst="rect">
            <a:avLst/>
          </a:prstGeom>
          <a:noFill/>
          <a:ln>
            <a:noFill/>
          </a:ln>
        </p:spPr>
        <p:txBody>
          <a:bodyPr spcFirstLastPara="1" wrap="square" lIns="0" tIns="0" rIns="0" bIns="0" anchor="t" anchorCtr="0">
            <a:spAutoFit/>
          </a:bodyPr>
          <a:lstStyle/>
          <a:p>
            <a:pPr algn="just"/>
            <a:r>
              <a:rPr lang="en-US" sz="2800" dirty="0" smtClean="0">
                <a:solidFill>
                  <a:schemeClr val="bg1"/>
                </a:solidFill>
                <a:latin typeface="Trebuchet MS" panose="020B0603020202020204" pitchFamily="34" charset="0"/>
              </a:rPr>
              <a:t>This Sunday’s </a:t>
            </a:r>
            <a:r>
              <a:rPr lang="en-US" sz="2800" dirty="0">
                <a:solidFill>
                  <a:schemeClr val="bg1"/>
                </a:solidFill>
                <a:latin typeface="Trebuchet MS" panose="020B0603020202020204" pitchFamily="34" charset="0"/>
              </a:rPr>
              <a:t>liturgy invites us to be humble, be concerned about </a:t>
            </a:r>
            <a:r>
              <a:rPr lang="en-US" sz="2800" dirty="0" smtClean="0">
                <a:solidFill>
                  <a:schemeClr val="bg1"/>
                </a:solidFill>
                <a:latin typeface="Trebuchet MS" panose="020B0603020202020204" pitchFamily="34" charset="0"/>
              </a:rPr>
              <a:t>correcting </a:t>
            </a:r>
            <a:r>
              <a:rPr lang="en-US" sz="2800" dirty="0">
                <a:solidFill>
                  <a:schemeClr val="bg1"/>
                </a:solidFill>
                <a:latin typeface="Trebuchet MS" panose="020B0603020202020204" pitchFamily="34" charset="0"/>
              </a:rPr>
              <a:t>our defects and aiming at what really matters in </a:t>
            </a:r>
            <a:r>
              <a:rPr lang="en-US" sz="2800" dirty="0" smtClean="0">
                <a:solidFill>
                  <a:schemeClr val="bg1"/>
                </a:solidFill>
                <a:latin typeface="Trebuchet MS" panose="020B0603020202020204" pitchFamily="34" charset="0"/>
              </a:rPr>
              <a:t>life</a:t>
            </a:r>
            <a:r>
              <a:rPr lang="en-US" sz="2800" dirty="0">
                <a:solidFill>
                  <a:schemeClr val="bg1"/>
                </a:solidFill>
                <a:latin typeface="Trebuchet MS" panose="020B0603020202020204" pitchFamily="34" charset="0"/>
              </a:rPr>
              <a:t>: to BECOME the sort of person God calls us to be. </a:t>
            </a:r>
            <a:r>
              <a:rPr lang="en-US" sz="2800" dirty="0" smtClean="0">
                <a:solidFill>
                  <a:schemeClr val="bg1"/>
                </a:solidFill>
                <a:latin typeface="Trebuchet MS" panose="020B0603020202020204" pitchFamily="34" charset="0"/>
              </a:rPr>
              <a:t>This means </a:t>
            </a:r>
            <a:r>
              <a:rPr lang="en-US" sz="2800" dirty="0">
                <a:solidFill>
                  <a:schemeClr val="bg1"/>
                </a:solidFill>
                <a:latin typeface="Trebuchet MS" panose="020B0603020202020204" pitchFamily="34" charset="0"/>
              </a:rPr>
              <a:t>that we must be people who have fully assimilated the values of </a:t>
            </a:r>
            <a:r>
              <a:rPr lang="en-US" sz="2800" dirty="0" smtClean="0">
                <a:solidFill>
                  <a:schemeClr val="bg1"/>
                </a:solidFill>
                <a:latin typeface="Trebuchet MS" panose="020B0603020202020204" pitchFamily="34" charset="0"/>
              </a:rPr>
              <a:t>the </a:t>
            </a:r>
            <a:r>
              <a:rPr lang="en-US" sz="2800" dirty="0">
                <a:solidFill>
                  <a:schemeClr val="bg1"/>
                </a:solidFill>
                <a:latin typeface="Trebuchet MS" panose="020B0603020202020204" pitchFamily="34" charset="0"/>
              </a:rPr>
              <a:t>Kingdom and constantly endeavor to be “disciples” who reproduce </a:t>
            </a:r>
            <a:r>
              <a:rPr lang="en-US" sz="2800" dirty="0" smtClean="0">
                <a:solidFill>
                  <a:schemeClr val="bg1"/>
                </a:solidFill>
                <a:latin typeface="Trebuchet MS" panose="020B0603020202020204" pitchFamily="34" charset="0"/>
              </a:rPr>
              <a:t>in </a:t>
            </a:r>
            <a:r>
              <a:rPr lang="en-US" sz="2800" dirty="0">
                <a:solidFill>
                  <a:schemeClr val="bg1"/>
                </a:solidFill>
                <a:latin typeface="Trebuchet MS" panose="020B0603020202020204" pitchFamily="34" charset="0"/>
              </a:rPr>
              <a:t>ourselves, as close as possible, the traits of the Master. </a:t>
            </a:r>
            <a:r>
              <a:rPr lang="en-US" sz="2800" dirty="0" smtClean="0">
                <a:solidFill>
                  <a:schemeClr val="bg1"/>
                </a:solidFill>
                <a:latin typeface="Trebuchet MS" panose="020B0603020202020204" pitchFamily="34" charset="0"/>
              </a:rPr>
              <a:t>In </a:t>
            </a:r>
            <a:r>
              <a:rPr lang="en-US" sz="2800" dirty="0">
                <a:solidFill>
                  <a:schemeClr val="bg1"/>
                </a:solidFill>
                <a:latin typeface="Trebuchet MS" panose="020B0603020202020204" pitchFamily="34" charset="0"/>
              </a:rPr>
              <a:t>a world full of </a:t>
            </a:r>
            <a:r>
              <a:rPr lang="en-US" sz="2800" dirty="0" smtClean="0">
                <a:solidFill>
                  <a:schemeClr val="bg1"/>
                </a:solidFill>
                <a:latin typeface="Trebuchet MS" panose="020B0603020202020204" pitchFamily="34" charset="0"/>
              </a:rPr>
              <a:t>superficiality</a:t>
            </a:r>
            <a:r>
              <a:rPr lang="en-US" sz="2800" dirty="0">
                <a:solidFill>
                  <a:schemeClr val="bg1"/>
                </a:solidFill>
                <a:latin typeface="Trebuchet MS" panose="020B0603020202020204" pitchFamily="34" charset="0"/>
              </a:rPr>
              <a:t>, pretenses, and hypocrisy, – all forms </a:t>
            </a:r>
            <a:r>
              <a:rPr lang="en-US" sz="2800" dirty="0" smtClean="0">
                <a:solidFill>
                  <a:schemeClr val="bg1"/>
                </a:solidFill>
                <a:latin typeface="Trebuchet MS" panose="020B0603020202020204" pitchFamily="34" charset="0"/>
              </a:rPr>
              <a:t>of </a:t>
            </a:r>
            <a:r>
              <a:rPr lang="en-US" sz="2800" dirty="0">
                <a:solidFill>
                  <a:schemeClr val="bg1"/>
                </a:solidFill>
                <a:latin typeface="Trebuchet MS" panose="020B0603020202020204" pitchFamily="34" charset="0"/>
              </a:rPr>
              <a:t>moral blindness – if we really want to help and guide those who are </a:t>
            </a:r>
          </a:p>
          <a:p>
            <a:pPr algn="just"/>
            <a:r>
              <a:rPr lang="en-US" sz="2800" dirty="0" smtClean="0">
                <a:solidFill>
                  <a:schemeClr val="bg1"/>
                </a:solidFill>
                <a:latin typeface="Trebuchet MS" panose="020B0603020202020204" pitchFamily="34" charset="0"/>
              </a:rPr>
              <a:t>affected </a:t>
            </a:r>
            <a:r>
              <a:rPr lang="en-US" sz="2800" dirty="0">
                <a:solidFill>
                  <a:schemeClr val="bg1"/>
                </a:solidFill>
                <a:latin typeface="Trebuchet MS" panose="020B0603020202020204" pitchFamily="34" charset="0"/>
              </a:rPr>
              <a:t>by such blindness, we must rid ourselves of the many specks or </a:t>
            </a:r>
            <a:r>
              <a:rPr lang="en-US" sz="2800" dirty="0" smtClean="0">
                <a:solidFill>
                  <a:schemeClr val="bg1"/>
                </a:solidFill>
                <a:latin typeface="Trebuchet MS" panose="020B0603020202020204" pitchFamily="34" charset="0"/>
              </a:rPr>
              <a:t>logs </a:t>
            </a:r>
            <a:r>
              <a:rPr lang="en-US" sz="2800" dirty="0">
                <a:solidFill>
                  <a:schemeClr val="bg1"/>
                </a:solidFill>
                <a:latin typeface="Trebuchet MS" panose="020B0603020202020204" pitchFamily="34" charset="0"/>
              </a:rPr>
              <a:t>that impair our moral vision and may even blind us completely. </a:t>
            </a:r>
            <a:r>
              <a:rPr lang="en-US" sz="2800" dirty="0" smtClean="0">
                <a:solidFill>
                  <a:schemeClr val="bg1"/>
                </a:solidFill>
                <a:latin typeface="Trebuchet MS" panose="020B0603020202020204" pitchFamily="34" charset="0"/>
              </a:rPr>
              <a:t>The </a:t>
            </a:r>
            <a:r>
              <a:rPr lang="en-US" sz="2800" dirty="0">
                <a:solidFill>
                  <a:schemeClr val="bg1"/>
                </a:solidFill>
                <a:latin typeface="Trebuchet MS" panose="020B0603020202020204" pitchFamily="34" charset="0"/>
              </a:rPr>
              <a:t>best way to help our brothers and sisters blinded by sin is for us </a:t>
            </a:r>
          </a:p>
          <a:p>
            <a:pPr algn="just"/>
            <a:r>
              <a:rPr lang="en-US" sz="2800" dirty="0">
                <a:solidFill>
                  <a:schemeClr val="bg1"/>
                </a:solidFill>
                <a:latin typeface="Trebuchet MS" panose="020B0603020202020204" pitchFamily="34" charset="0"/>
              </a:rPr>
              <a:t>to become morally sound “trees” that bear abundant fruits of an </a:t>
            </a:r>
            <a:r>
              <a:rPr lang="en-US" sz="2800" dirty="0" smtClean="0">
                <a:solidFill>
                  <a:schemeClr val="bg1"/>
                </a:solidFill>
                <a:latin typeface="Trebuchet MS" panose="020B0603020202020204" pitchFamily="34" charset="0"/>
              </a:rPr>
              <a:t>authentic </a:t>
            </a:r>
            <a:r>
              <a:rPr lang="en-US" sz="2800" dirty="0">
                <a:solidFill>
                  <a:schemeClr val="bg1"/>
                </a:solidFill>
                <a:latin typeface="Trebuchet MS" panose="020B0603020202020204" pitchFamily="34" charset="0"/>
              </a:rPr>
              <a:t>Christian life. </a:t>
            </a:r>
            <a:endParaRPr lang="en-US" sz="2800" dirty="0" smtClean="0">
              <a:solidFill>
                <a:schemeClr val="bg1"/>
              </a:solidFill>
              <a:latin typeface="Trebuchet MS" panose="020B0603020202020204" pitchFamily="34" charset="0"/>
            </a:endParaRPr>
          </a:p>
          <a:p>
            <a:pPr algn="just"/>
            <a:endParaRPr lang="en-US" sz="2800" dirty="0">
              <a:solidFill>
                <a:schemeClr val="bg1"/>
              </a:solidFill>
              <a:latin typeface="Trebuchet MS" panose="020B0603020202020204" pitchFamily="34" charset="0"/>
            </a:endParaRPr>
          </a:p>
          <a:p>
            <a:pPr algn="just"/>
            <a:r>
              <a:rPr lang="en-US" sz="2800" dirty="0" smtClean="0">
                <a:solidFill>
                  <a:schemeClr val="bg1"/>
                </a:solidFill>
                <a:latin typeface="Trebuchet MS" panose="020B0603020202020204" pitchFamily="34" charset="0"/>
              </a:rPr>
              <a:t>Reminder: Check last week’s activity if they were able to accomplish their LTW Love Challenge</a:t>
            </a:r>
            <a:endParaRPr lang="en-US" sz="2800" dirty="0">
              <a:solidFill>
                <a:schemeClr val="bg1"/>
              </a:solidFill>
              <a:latin typeface="Trebuchet MS" panose="020B0603020202020204" pitchFamily="34" charset="0"/>
            </a:endParaRPr>
          </a:p>
        </p:txBody>
      </p:sp>
      <p:sp>
        <p:nvSpPr>
          <p:cNvPr id="109" name="Google Shape;109;gf389fad905_0_26"/>
          <p:cNvSpPr txBox="1"/>
          <p:nvPr/>
        </p:nvSpPr>
        <p:spPr>
          <a:xfrm>
            <a:off x="561000" y="543006"/>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4400" b="1" i="0" u="sng" strike="noStrike" cap="none" dirty="0">
                <a:solidFill>
                  <a:schemeClr val="bg1"/>
                </a:solidFill>
                <a:latin typeface="Arial"/>
                <a:ea typeface="Arial"/>
                <a:cs typeface="Arial"/>
                <a:sym typeface="Arial"/>
              </a:rPr>
              <a:t>GOSPEL REFLECTION</a:t>
            </a:r>
            <a:endParaRPr sz="4400" b="0" i="0" u="sng" strike="noStrike" cap="none" dirty="0">
              <a:solidFill>
                <a:schemeClr val="bg1"/>
              </a:solidFill>
              <a:latin typeface="Arial"/>
              <a:ea typeface="Arial"/>
              <a:cs typeface="Arial"/>
              <a:sym typeface="Arial"/>
            </a:endParaRPr>
          </a:p>
        </p:txBody>
      </p:sp>
      <p:sp>
        <p:nvSpPr>
          <p:cNvPr id="4" name="Google Shape;108;gf389fad905_0_26">
            <a:extLst>
              <a:ext uri="{FF2B5EF4-FFF2-40B4-BE49-F238E27FC236}">
                <a16:creationId xmlns:a16="http://schemas.microsoft.com/office/drawing/2014/main" xmlns="" id="{A21AC191-9D84-469B-BBD5-18DD58F91834}"/>
              </a:ext>
            </a:extLst>
          </p:cNvPr>
          <p:cNvSpPr txBox="1"/>
          <p:nvPr/>
        </p:nvSpPr>
        <p:spPr>
          <a:xfrm>
            <a:off x="561000" y="9199382"/>
            <a:ext cx="15979644" cy="276999"/>
          </a:xfrm>
          <a:prstGeom prst="rect">
            <a:avLst/>
          </a:prstGeom>
          <a:noFill/>
          <a:ln>
            <a:noFill/>
          </a:ln>
        </p:spPr>
        <p:txBody>
          <a:bodyPr spcFirstLastPara="1" wrap="square" lIns="0" tIns="0" rIns="0" bIns="0" anchor="t" anchorCtr="0">
            <a:spAutoFit/>
          </a:bodyPr>
          <a:lstStyle/>
          <a:p>
            <a:r>
              <a:rPr lang="en-US" sz="1800" dirty="0" smtClean="0">
                <a:solidFill>
                  <a:schemeClr val="bg1">
                    <a:lumMod val="95000"/>
                  </a:schemeClr>
                </a:solidFill>
              </a:rPr>
              <a:t>Source: </a:t>
            </a:r>
            <a:r>
              <a:rPr lang="en-US" sz="1800" dirty="0" err="1" smtClean="0">
                <a:solidFill>
                  <a:schemeClr val="bg1">
                    <a:lumMod val="95000"/>
                  </a:schemeClr>
                </a:solidFill>
              </a:rPr>
              <a:t>Sambuhay</a:t>
            </a:r>
            <a:endParaRPr lang="en-US" sz="1800" dirty="0">
              <a:solidFill>
                <a:schemeClr val="bg1">
                  <a:lumMod val="95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650513"/>
            <a:ext cx="18288000" cy="923330"/>
          </a:xfrm>
          <a:prstGeom prst="rect">
            <a:avLst/>
          </a:prstGeom>
          <a:noFill/>
          <a:ln>
            <a:noFill/>
          </a:ln>
        </p:spPr>
        <p:txBody>
          <a:bodyPr spcFirstLastPara="1" wrap="square" lIns="0" tIns="0" rIns="0" bIns="0" anchor="t" anchorCtr="0">
            <a:spAutoFit/>
          </a:bodyPr>
          <a:lstStyle/>
          <a:p>
            <a:pPr lvl="0" algn="ctr">
              <a:buSzPts val="6600"/>
            </a:pPr>
            <a:r>
              <a:rPr lang="en-US" sz="6000" b="1" dirty="0" smtClean="0">
                <a:solidFill>
                  <a:srgbClr val="FFFF99"/>
                </a:solidFill>
                <a:latin typeface="Arial Black"/>
                <a:ea typeface="Arial Black"/>
                <a:cs typeface="Arial Black"/>
                <a:sym typeface="Arial Black"/>
              </a:rPr>
              <a:t>A tree known by its fruit</a:t>
            </a:r>
            <a:endParaRPr lang="en-US" sz="6000" b="1" i="0" u="none" strike="noStrike" cap="none" dirty="0">
              <a:solidFill>
                <a:srgbClr val="FFFF99"/>
              </a:solidFill>
              <a:latin typeface="Arial Black"/>
              <a:ea typeface="Arial Black"/>
              <a:cs typeface="Arial Black"/>
              <a:sym typeface="Arial Black"/>
            </a:endParaRPr>
          </a:p>
        </p:txBody>
      </p:sp>
      <p:sp>
        <p:nvSpPr>
          <p:cNvPr id="117" name="Google Shape;117;p3"/>
          <p:cNvSpPr txBox="1"/>
          <p:nvPr/>
        </p:nvSpPr>
        <p:spPr>
          <a:xfrm>
            <a:off x="0" y="9501836"/>
            <a:ext cx="18288000" cy="769441"/>
          </a:xfrm>
          <a:prstGeom prst="rect">
            <a:avLst/>
          </a:prstGeom>
          <a:noFill/>
          <a:ln>
            <a:noFill/>
          </a:ln>
        </p:spPr>
        <p:txBody>
          <a:bodyPr spcFirstLastPara="1" wrap="square" lIns="0" tIns="0" rIns="0" bIns="0" anchor="t" anchorCtr="0">
            <a:spAutoFit/>
          </a:bodyPr>
          <a:lstStyle/>
          <a:p>
            <a:pPr lvl="0" algn="ctr">
              <a:buSzPts val="5000"/>
            </a:pPr>
            <a:r>
              <a:rPr lang="en-US" sz="5000" dirty="0">
                <a:solidFill>
                  <a:schemeClr val="lt1"/>
                </a:solidFill>
                <a:latin typeface="Arial Black"/>
                <a:ea typeface="Arial Black"/>
                <a:cs typeface="Arial Black"/>
                <a:sym typeface="Arial Black"/>
              </a:rPr>
              <a:t>Luke </a:t>
            </a:r>
            <a:r>
              <a:rPr lang="en-US" sz="5000" dirty="0" smtClean="0">
                <a:solidFill>
                  <a:schemeClr val="lt1"/>
                </a:solidFill>
                <a:latin typeface="Arial Black"/>
                <a:ea typeface="Arial Black"/>
                <a:cs typeface="Arial Black"/>
                <a:sym typeface="Arial Black"/>
              </a:rPr>
              <a:t>6:39-45</a:t>
            </a:r>
            <a:endParaRPr lang="en-US" sz="5000" dirty="0">
              <a:solidFill>
                <a:schemeClr val="lt1"/>
              </a:solidFill>
              <a:latin typeface="Arial Black"/>
              <a:ea typeface="Arial Black"/>
              <a:cs typeface="Arial Black"/>
              <a:sym typeface="Arial Black"/>
            </a:endParaRPr>
          </a:p>
        </p:txBody>
      </p:sp>
      <p:pic>
        <p:nvPicPr>
          <p:cNvPr id="6" name="Picture 2" descr="The Cross and Bearing Fruit (or, On Faith and Works) |  sinibaldo.wordpress.com"/>
          <p:cNvPicPr>
            <a:picLocks noChangeAspect="1" noChangeArrowheads="1"/>
          </p:cNvPicPr>
          <p:nvPr/>
        </p:nvPicPr>
        <p:blipFill rotWithShape="1">
          <a:blip r:embed="rId3">
            <a:extLst>
              <a:ext uri="{28A0092B-C50C-407E-A947-70E740481C1C}">
                <a14:useLocalDpi xmlns:a14="http://schemas.microsoft.com/office/drawing/2010/main" val="0"/>
              </a:ext>
            </a:extLst>
          </a:blip>
          <a:srcRect l="-3" t="6821" r="3" b="13380"/>
          <a:stretch/>
        </p:blipFill>
        <p:spPr bwMode="auto">
          <a:xfrm>
            <a:off x="0" y="-963176"/>
            <a:ext cx="18288000" cy="9649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smtClean="0">
                <a:solidFill>
                  <a:srgbClr val="FFFFFF"/>
                </a:solidFill>
              </a:rPr>
              <a:t>Luke</a:t>
            </a:r>
            <a:r>
              <a:rPr lang="en-US" sz="7200" b="1" i="0" u="none" strike="noStrike" cap="none" dirty="0" smtClean="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46408" y="8537682"/>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39</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2872449" y="8425142"/>
            <a:ext cx="15415551" cy="1292662"/>
          </a:xfrm>
          <a:prstGeom prst="rect">
            <a:avLst/>
          </a:prstGeom>
          <a:noFill/>
          <a:ln>
            <a:noFill/>
          </a:ln>
        </p:spPr>
        <p:txBody>
          <a:bodyPr spcFirstLastPara="1" wrap="square" lIns="0" tIns="0" rIns="0" bIns="0" anchor="t" anchorCtr="0">
            <a:spAutoFit/>
          </a:bodyPr>
          <a:lstStyle/>
          <a:p>
            <a:pPr lvl="0">
              <a:buSzPts val="4000"/>
            </a:pPr>
            <a:r>
              <a:rPr lang="en-US" sz="4200" dirty="0" smtClean="0">
                <a:solidFill>
                  <a:schemeClr val="bg1"/>
                </a:solidFill>
                <a:latin typeface="Arial Black" pitchFamily="34" charset="0"/>
              </a:rPr>
              <a:t>And </a:t>
            </a:r>
            <a:r>
              <a:rPr lang="en-US" sz="4200" dirty="0">
                <a:solidFill>
                  <a:schemeClr val="bg1"/>
                </a:solidFill>
                <a:latin typeface="Arial Black" pitchFamily="34" charset="0"/>
              </a:rPr>
              <a:t>he told them a parable, “Can a blind person guide a blind person? Will not both fall into a pit? </a:t>
            </a:r>
            <a:endParaRPr lang="en-US" sz="4200" dirty="0">
              <a:solidFill>
                <a:schemeClr val="bg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 name="Picture 4"/>
          <p:cNvPicPr>
            <a:picLocks noChangeAspect="1"/>
          </p:cNvPicPr>
          <p:nvPr/>
        </p:nvPicPr>
        <p:blipFill>
          <a:blip r:embed="rId3"/>
          <a:stretch>
            <a:fillRect/>
          </a:stretch>
        </p:blipFill>
        <p:spPr>
          <a:xfrm>
            <a:off x="2002225" y="680619"/>
            <a:ext cx="14588349" cy="750326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1399" y="827375"/>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40</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2412833" y="707656"/>
            <a:ext cx="15217942" cy="1292662"/>
          </a:xfrm>
          <a:prstGeom prst="rect">
            <a:avLst/>
          </a:prstGeom>
          <a:noFill/>
          <a:ln>
            <a:noFill/>
          </a:ln>
        </p:spPr>
        <p:txBody>
          <a:bodyPr spcFirstLastPara="1" wrap="square" lIns="0" tIns="0" rIns="0" bIns="0" anchor="t" anchorCtr="0">
            <a:spAutoFit/>
          </a:bodyPr>
          <a:lstStyle/>
          <a:p>
            <a:pPr lvl="0">
              <a:buSzPts val="4000"/>
            </a:pPr>
            <a:r>
              <a:rPr lang="en-US" sz="4200" dirty="0">
                <a:solidFill>
                  <a:schemeClr val="bg1"/>
                </a:solidFill>
                <a:latin typeface="Arial Black" pitchFamily="34" charset="0"/>
              </a:rPr>
              <a:t>No disciple is superior to the teacher; but when fully trained, every disciple will be like his teacher. </a:t>
            </a:r>
            <a:endParaRPr lang="en-US" sz="4200" dirty="0">
              <a:solidFill>
                <a:schemeClr val="bg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 name="Picture 4"/>
          <p:cNvPicPr>
            <a:picLocks noChangeAspect="1"/>
          </p:cNvPicPr>
          <p:nvPr/>
        </p:nvPicPr>
        <p:blipFill>
          <a:blip r:embed="rId3"/>
          <a:stretch>
            <a:fillRect/>
          </a:stretch>
        </p:blipFill>
        <p:spPr>
          <a:xfrm>
            <a:off x="1344993" y="2199869"/>
            <a:ext cx="15598013" cy="7654464"/>
          </a:xfrm>
          <a:prstGeom prst="rect">
            <a:avLst/>
          </a:prstGeom>
        </p:spPr>
      </p:pic>
    </p:spTree>
    <p:extLst>
      <p:ext uri="{BB962C8B-B14F-4D97-AF65-F5344CB8AC3E}">
        <p14:creationId xmlns:p14="http://schemas.microsoft.com/office/powerpoint/2010/main" val="51851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852946" y="2295131"/>
            <a:ext cx="5204954" cy="4524315"/>
          </a:xfrm>
          <a:prstGeom prst="rect">
            <a:avLst/>
          </a:prstGeom>
          <a:noFill/>
          <a:ln>
            <a:noFill/>
          </a:ln>
        </p:spPr>
        <p:txBody>
          <a:bodyPr spcFirstLastPara="1" wrap="square" lIns="0" tIns="0" rIns="0" bIns="0" anchor="t" anchorCtr="0">
            <a:spAutoFit/>
          </a:bodyPr>
          <a:lstStyle/>
          <a:p>
            <a:pPr lvl="0">
              <a:buSzPts val="4000"/>
            </a:pPr>
            <a:r>
              <a:rPr lang="en-US" sz="4200" dirty="0">
                <a:solidFill>
                  <a:schemeClr val="bg1"/>
                </a:solidFill>
                <a:latin typeface="Arial Black" pitchFamily="34" charset="0"/>
              </a:rPr>
              <a:t>Why do you notice the splinter in your brother’s eye, but do not perceive the wooden beam in your own?</a:t>
            </a:r>
            <a:endParaRPr lang="en-US" sz="4200" b="0" i="0" u="none" strike="noStrike" cap="none" dirty="0">
              <a:solidFill>
                <a:schemeClr val="bg1"/>
              </a:solidFill>
              <a:latin typeface="Arial Black" pitchFamily="34" charset="0"/>
              <a:ea typeface="Arial Black"/>
              <a:cs typeface="Arial Black"/>
              <a:sym typeface="Arial Black"/>
            </a:endParaRPr>
          </a:p>
        </p:txBody>
      </p:sp>
      <p:sp>
        <p:nvSpPr>
          <p:cNvPr id="131" name="Google Shape;131;p5"/>
          <p:cNvSpPr txBox="1"/>
          <p:nvPr/>
        </p:nvSpPr>
        <p:spPr>
          <a:xfrm>
            <a:off x="852946" y="1332761"/>
            <a:ext cx="925656" cy="769441"/>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41</a:t>
            </a:r>
            <a:endParaRPr sz="5000" b="1" i="0" u="none" strike="noStrike" cap="none" dirty="0">
              <a:solidFill>
                <a:srgbClr val="FFFFFF"/>
              </a:solidFill>
              <a:latin typeface="Arial Black"/>
              <a:ea typeface="Arial Black"/>
              <a:cs typeface="Arial Black"/>
              <a:sym typeface="Arial Black"/>
            </a:endParaRPr>
          </a:p>
        </p:txBody>
      </p:sp>
      <p:pic>
        <p:nvPicPr>
          <p:cNvPr id="2050" name="Picture 2" descr="File:Domenico Fetti - The Parable of the Mote and the Beam.jpg - Wikimedia  Commons"/>
          <p:cNvPicPr>
            <a:picLocks noChangeAspect="1" noChangeArrowheads="1"/>
          </p:cNvPicPr>
          <p:nvPr/>
        </p:nvPicPr>
        <p:blipFill rotWithShape="1">
          <a:blip r:embed="rId3">
            <a:extLst>
              <a:ext uri="{28A0092B-C50C-407E-A947-70E740481C1C}">
                <a14:useLocalDpi xmlns:a14="http://schemas.microsoft.com/office/drawing/2010/main" val="0"/>
              </a:ext>
            </a:extLst>
          </a:blip>
          <a:srcRect t="34646"/>
          <a:stretch/>
        </p:blipFill>
        <p:spPr bwMode="auto">
          <a:xfrm>
            <a:off x="6972011" y="706581"/>
            <a:ext cx="10630189" cy="92383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16B7E"/>
        </a:solidFill>
        <a:effectLst/>
      </p:bgPr>
    </p:bg>
    <p:spTree>
      <p:nvGrpSpPr>
        <p:cNvPr id="1" name="Shape 146"/>
        <p:cNvGrpSpPr/>
        <p:nvPr/>
      </p:nvGrpSpPr>
      <p:grpSpPr>
        <a:xfrm>
          <a:off x="0" y="0"/>
          <a:ext cx="0" cy="0"/>
          <a:chOff x="0" y="0"/>
          <a:chExt cx="0" cy="0"/>
        </a:xfrm>
      </p:grpSpPr>
      <p:sp>
        <p:nvSpPr>
          <p:cNvPr id="147" name="Google Shape;147;p7"/>
          <p:cNvSpPr/>
          <p:nvPr/>
        </p:nvSpPr>
        <p:spPr>
          <a:xfrm>
            <a:off x="9020645" y="614314"/>
            <a:ext cx="1214400" cy="857400"/>
          </a:xfrm>
          <a:prstGeom prst="rect">
            <a:avLst/>
          </a:prstGeom>
          <a:solidFill>
            <a:srgbClr val="C1594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chemeClr val="lt1"/>
                </a:solidFill>
                <a:latin typeface="Arial Black"/>
                <a:ea typeface="Arial Black"/>
                <a:cs typeface="Arial Black"/>
                <a:sym typeface="Arial Black"/>
              </a:rPr>
              <a:t>42</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0598727" y="660005"/>
            <a:ext cx="7311304" cy="8402300"/>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a:solidFill>
                  <a:schemeClr val="bg1"/>
                </a:solidFill>
                <a:latin typeface="Arial Black" pitchFamily="34" charset="0"/>
              </a:rPr>
              <a:t>How can you say to your brother, ‘Brother, let me remove that splinter in your eye,’ when you do not even notice the wooden beam in your own eye? You hypocrite! Remove the wooden beam from your eye first; then you will see clearly to remove the splinter in your brother’s eye.</a:t>
            </a:r>
            <a:endParaRPr sz="4200" dirty="0">
              <a:solidFill>
                <a:schemeClr val="bg1"/>
              </a:solidFill>
              <a:latin typeface="Arial Black" pitchFamily="34" charset="0"/>
              <a:ea typeface="Arial Black"/>
              <a:cs typeface="Arial Black"/>
              <a:sym typeface="Arial Black"/>
            </a:endParaRPr>
          </a:p>
        </p:txBody>
      </p:sp>
      <p:pic>
        <p:nvPicPr>
          <p:cNvPr id="3074" name="Picture 2" descr="The Beams in Our Eyes. A Homily for the 8th Sunday of Ordinary… | by Rev.  Mr. Matthew Newsome | Test Everyt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66" y="1969046"/>
            <a:ext cx="9533279" cy="7575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750031" y="2558735"/>
            <a:ext cx="4264881" cy="4524315"/>
          </a:xfrm>
          <a:prstGeom prst="rect">
            <a:avLst/>
          </a:prstGeom>
          <a:noFill/>
          <a:ln>
            <a:noFill/>
          </a:ln>
        </p:spPr>
        <p:txBody>
          <a:bodyPr spcFirstLastPara="1" wrap="square" lIns="0" tIns="0" rIns="0" bIns="0" anchor="t" anchorCtr="0">
            <a:spAutoFit/>
          </a:bodyPr>
          <a:lstStyle/>
          <a:p>
            <a:pPr lvl="0">
              <a:buSzPts val="4400"/>
            </a:pPr>
            <a:r>
              <a:rPr lang="en-US" sz="4200" dirty="0">
                <a:solidFill>
                  <a:schemeClr val="bg1"/>
                </a:solidFill>
                <a:latin typeface="Arial Black" pitchFamily="34" charset="0"/>
                <a:ea typeface="Arial Black"/>
                <a:cs typeface="Arial Black"/>
                <a:sym typeface="Arial Black"/>
              </a:rPr>
              <a:t>“A good tree does not bear rotten fruit, nor does a rotten tree bear good fruit.</a:t>
            </a:r>
            <a:endParaRPr sz="4200" dirty="0">
              <a:solidFill>
                <a:schemeClr val="bg1"/>
              </a:solidFill>
              <a:latin typeface="Arial Black" pitchFamily="34" charset="0"/>
              <a:ea typeface="Arial Black"/>
              <a:cs typeface="Arial Black"/>
              <a:sym typeface="Arial Black"/>
            </a:endParaRPr>
          </a:p>
        </p:txBody>
      </p:sp>
      <p:sp>
        <p:nvSpPr>
          <p:cNvPr id="156" name="Google Shape;156;p8"/>
          <p:cNvSpPr txBox="1"/>
          <p:nvPr/>
        </p:nvSpPr>
        <p:spPr>
          <a:xfrm>
            <a:off x="750031" y="1558610"/>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43</a:t>
            </a:r>
            <a:endParaRPr sz="5000" b="1" i="0" u="none" strike="noStrike" cap="none" dirty="0">
              <a:solidFill>
                <a:srgbClr val="FFFFFF"/>
              </a:solidFill>
              <a:latin typeface="Arial Black"/>
              <a:ea typeface="Arial Black"/>
              <a:cs typeface="Arial Black"/>
              <a:sym typeface="Arial Black"/>
            </a:endParaRPr>
          </a:p>
        </p:txBody>
      </p:sp>
      <p:pic>
        <p:nvPicPr>
          <p:cNvPr id="4098" name="Picture 2" descr="The Cross and Bearing Fruit (or, On Faith and Works) |  sinibaldo.wordpres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900" y="1367702"/>
            <a:ext cx="12168561" cy="8046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2308</TotalTime>
  <Words>1226</Words>
  <Application>Microsoft Office PowerPoint</Application>
  <PresentationFormat>Custom</PresentationFormat>
  <Paragraphs>97</Paragraphs>
  <Slides>18</Slides>
  <Notes>18</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Arial Black</vt:lpstr>
      <vt:lpstr>Calibri</vt:lpstr>
      <vt:lpstr>trebuchet ms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Microsoft account</cp:lastModifiedBy>
  <cp:revision>120</cp:revision>
  <dcterms:created xsi:type="dcterms:W3CDTF">2020-09-06T06:27:27Z</dcterms:created>
  <dcterms:modified xsi:type="dcterms:W3CDTF">2022-02-03T09:57:41Z</dcterms:modified>
</cp:coreProperties>
</file>