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6"/>
  </p:notesMasterIdLst>
  <p:sldIdLst>
    <p:sldId id="256" r:id="rId3"/>
    <p:sldId id="279" r:id="rId4"/>
    <p:sldId id="258" r:id="rId5"/>
    <p:sldId id="259" r:id="rId6"/>
    <p:sldId id="261" r:id="rId7"/>
    <p:sldId id="287" r:id="rId8"/>
    <p:sldId id="260" r:id="rId9"/>
    <p:sldId id="262" r:id="rId10"/>
    <p:sldId id="263" r:id="rId11"/>
    <p:sldId id="290" r:id="rId12"/>
    <p:sldId id="293" r:id="rId13"/>
    <p:sldId id="297" r:id="rId14"/>
    <p:sldId id="298" r:id="rId15"/>
    <p:sldId id="299" r:id="rId16"/>
    <p:sldId id="300" r:id="rId17"/>
    <p:sldId id="301" r:id="rId18"/>
    <p:sldId id="267" r:id="rId19"/>
    <p:sldId id="270" r:id="rId20"/>
    <p:sldId id="269" r:id="rId21"/>
    <p:sldId id="285" r:id="rId22"/>
    <p:sldId id="302" r:id="rId23"/>
    <p:sldId id="271" r:id="rId24"/>
    <p:sldId id="295" r:id="rId25"/>
  </p:sldIdLst>
  <p:sldSz cx="18288000" cy="10287000"/>
  <p:notesSz cx="6858000" cy="9144000"/>
  <p:embeddedFontLst>
    <p:embeddedFont>
      <p:font typeface="Arial Black" panose="020B0A04020102020204" pitchFamily="34" charset="0"/>
      <p:bold r:id="rId27"/>
    </p:embeddedFont>
    <p:embeddedFont>
      <p:font typeface="Calibri" panose="020F0502020204030204" pitchFamily="34" charset="0"/>
      <p:regular r:id="rId28"/>
      <p:bold r:id="rId29"/>
      <p:italic r:id="rId30"/>
      <p:boldItalic r:id="rId31"/>
    </p:embeddedFont>
    <p:embeddedFont>
      <p:font typeface="trebuchet ms" panose="020B0603020202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hUdi9cqnTZZsn53Mg74XvDywa6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F79"/>
    <a:srgbClr val="CA2200"/>
    <a:srgbClr val="D79491"/>
    <a:srgbClr val="EBA3A3"/>
    <a:srgbClr val="DDB1B4"/>
    <a:srgbClr val="BF696F"/>
    <a:srgbClr val="12A6B6"/>
    <a:srgbClr val="16D0E4"/>
    <a:srgbClr val="257D67"/>
    <a:srgbClr val="0E5C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23" autoAdjust="0"/>
    <p:restoredTop sz="91057" autoAdjust="0"/>
  </p:normalViewPr>
  <p:slideViewPr>
    <p:cSldViewPr snapToGrid="0">
      <p:cViewPr varScale="1">
        <p:scale>
          <a:sx n="68" d="100"/>
          <a:sy n="68" d="100"/>
        </p:scale>
        <p:origin x="66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3984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8051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a:t>
            </a:fld>
            <a:endParaRPr/>
          </a:p>
        </p:txBody>
      </p:sp>
    </p:spTree>
    <p:extLst>
      <p:ext uri="{BB962C8B-B14F-4D97-AF65-F5344CB8AC3E}">
        <p14:creationId xmlns:p14="http://schemas.microsoft.com/office/powerpoint/2010/main" val="2000873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Be kind. This implies tenderness, liberality, amiability.</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11</a:t>
            </a:fld>
            <a:endParaRPr/>
          </a:p>
        </p:txBody>
      </p:sp>
    </p:spTree>
    <p:extLst>
      <p:ext uri="{BB962C8B-B14F-4D97-AF65-F5344CB8AC3E}">
        <p14:creationId xmlns:p14="http://schemas.microsoft.com/office/powerpoint/2010/main" val="2236549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a:t>
            </a:fld>
            <a:endParaRPr/>
          </a:p>
        </p:txBody>
      </p:sp>
    </p:spTree>
    <p:extLst>
      <p:ext uri="{BB962C8B-B14F-4D97-AF65-F5344CB8AC3E}">
        <p14:creationId xmlns:p14="http://schemas.microsoft.com/office/powerpoint/2010/main" val="1137200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13</a:t>
            </a:fld>
            <a:endParaRPr/>
          </a:p>
        </p:txBody>
      </p:sp>
    </p:spTree>
    <p:extLst>
      <p:ext uri="{BB962C8B-B14F-4D97-AF65-F5344CB8AC3E}">
        <p14:creationId xmlns:p14="http://schemas.microsoft.com/office/powerpoint/2010/main" val="2861521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In the Old Testament, mercy is attributed to God, rarely to men, while perfection is a goal to be sought by man.</a:t>
            </a:r>
            <a:endParaRPr dirty="0"/>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a:t>
            </a:fld>
            <a:endParaRPr/>
          </a:p>
        </p:txBody>
      </p:sp>
    </p:spTree>
    <p:extLst>
      <p:ext uri="{BB962C8B-B14F-4D97-AF65-F5344CB8AC3E}">
        <p14:creationId xmlns:p14="http://schemas.microsoft.com/office/powerpoint/2010/main" val="3309658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15</a:t>
            </a:fld>
            <a:endParaRPr/>
          </a:p>
        </p:txBody>
      </p:sp>
    </p:spTree>
    <p:extLst>
      <p:ext uri="{BB962C8B-B14F-4D97-AF65-F5344CB8AC3E}">
        <p14:creationId xmlns:p14="http://schemas.microsoft.com/office/powerpoint/2010/main" val="1438013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The word “measure,” as it is used in Matthew, is a standard of judgment; but here in Luke, it is the capacity of one’s generosity</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16</a:t>
            </a:fld>
            <a:endParaRPr/>
          </a:p>
        </p:txBody>
      </p:sp>
    </p:spTree>
    <p:extLst>
      <p:ext uri="{BB962C8B-B14F-4D97-AF65-F5344CB8AC3E}">
        <p14:creationId xmlns:p14="http://schemas.microsoft.com/office/powerpoint/2010/main" val="236370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7536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18</a:t>
            </a:fld>
            <a:endParaRPr/>
          </a:p>
        </p:txBody>
      </p:sp>
    </p:spTree>
    <p:extLst>
      <p:ext uri="{BB962C8B-B14F-4D97-AF65-F5344CB8AC3E}">
        <p14:creationId xmlns:p14="http://schemas.microsoft.com/office/powerpoint/2010/main" val="3029556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The</a:t>
            </a:r>
            <a:r>
              <a:rPr lang="en-US" baseline="0" dirty="0" smtClean="0"/>
              <a:t> gospel taught us to how truly love the people around us. Jesus is teaching us to love even to those people who are hard to love. Our activity for this week will help us to show love in ways we don’t usually show to the people around us.</a:t>
            </a:r>
            <a:endParaRPr dirty="0"/>
          </a:p>
        </p:txBody>
      </p:sp>
      <p:sp>
        <p:nvSpPr>
          <p:cNvPr id="201" name="Google Shape;20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19</a:t>
            </a:fld>
            <a:endParaRPr/>
          </a:p>
        </p:txBody>
      </p:sp>
    </p:spTree>
    <p:extLst>
      <p:ext uri="{BB962C8B-B14F-4D97-AF65-F5344CB8AC3E}">
        <p14:creationId xmlns:p14="http://schemas.microsoft.com/office/powerpoint/2010/main" val="49557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389fad90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f389fad905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f389fad905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69670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fontAlgn="base"/>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20</a:t>
            </a:fld>
            <a:endParaRPr/>
          </a:p>
        </p:txBody>
      </p:sp>
    </p:spTree>
    <p:extLst>
      <p:ext uri="{BB962C8B-B14F-4D97-AF65-F5344CB8AC3E}">
        <p14:creationId xmlns:p14="http://schemas.microsoft.com/office/powerpoint/2010/main" val="3464197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fontAlgn="base"/>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21</a:t>
            </a:fld>
            <a:endParaRPr/>
          </a:p>
        </p:txBody>
      </p:sp>
    </p:spTree>
    <p:extLst>
      <p:ext uri="{BB962C8B-B14F-4D97-AF65-F5344CB8AC3E}">
        <p14:creationId xmlns:p14="http://schemas.microsoft.com/office/powerpoint/2010/main" val="3040081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7e905350f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f7e905350f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6" name="Google Shape;216;gf7e905350f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22</a:t>
            </a:fld>
            <a:endParaRPr/>
          </a:p>
        </p:txBody>
      </p:sp>
    </p:spTree>
    <p:extLst>
      <p:ext uri="{BB962C8B-B14F-4D97-AF65-F5344CB8AC3E}">
        <p14:creationId xmlns:p14="http://schemas.microsoft.com/office/powerpoint/2010/main" val="1417882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634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We continue reading from Jesus’ “Sermon on the Plain.” Today Jesus continues his “inaugural discourse” by proclaiming the climax of his teaching: love of neighbor without boundaries and without conditions. Last week we began Jesus’ Sermon on the Plain and we heard the four blessings (beatitudes) and the four curses (woes). The final woe was “Woe to you when all speak well of you. Their fathers treated the false prophets in just this way.” We now hear Jesus tell us to love our enemy.</a:t>
            </a:r>
            <a:endParaRPr dirty="0"/>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a:t>
            </a:fld>
            <a:endParaRPr/>
          </a:p>
        </p:txBody>
      </p:sp>
    </p:spTree>
    <p:extLst>
      <p:ext uri="{BB962C8B-B14F-4D97-AF65-F5344CB8AC3E}">
        <p14:creationId xmlns:p14="http://schemas.microsoft.com/office/powerpoint/2010/main" val="148839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819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Jesus is speaking to would-be disciples. This statement refers back to verse 22: “Blessed shall you be when men hate you, when they ostracize you and insult you and proscribe your name as evil.” </a:t>
            </a: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a:t>
            </a:fld>
            <a:endParaRPr/>
          </a:p>
        </p:txBody>
      </p:sp>
    </p:spTree>
    <p:extLst>
      <p:ext uri="{BB962C8B-B14F-4D97-AF65-F5344CB8AC3E}">
        <p14:creationId xmlns:p14="http://schemas.microsoft.com/office/powerpoint/2010/main" val="356662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0"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a:t>
            </a:fld>
            <a:endParaRPr/>
          </a:p>
        </p:txBody>
      </p:sp>
    </p:spTree>
    <p:extLst>
      <p:ext uri="{BB962C8B-B14F-4D97-AF65-F5344CB8AC3E}">
        <p14:creationId xmlns:p14="http://schemas.microsoft.com/office/powerpoint/2010/main" val="7987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a:buNone/>
            </a:pPr>
            <a:r>
              <a:rPr lang="en-US" dirty="0" smtClean="0"/>
              <a:t>The cloak (coat) is more valuable than the tunic (shirt). The cloak is used for sleeping outdoors. The cloak once had a special value as bond (Deuteronomy 24:10-13)</a:t>
            </a:r>
            <a:endParaRPr b="0" dirty="0"/>
          </a:p>
        </p:txBody>
      </p:sp>
      <p:sp>
        <p:nvSpPr>
          <p:cNvPr id="128" name="Google Shape;1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a:t>
            </a:fld>
            <a:endParaRPr/>
          </a:p>
        </p:txBody>
      </p:sp>
    </p:spTree>
    <p:extLst>
      <p:ext uri="{BB962C8B-B14F-4D97-AF65-F5344CB8AC3E}">
        <p14:creationId xmlns:p14="http://schemas.microsoft.com/office/powerpoint/2010/main" val="1930942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a:t>
            </a:fld>
            <a:endParaRPr/>
          </a:p>
        </p:txBody>
      </p:sp>
    </p:spTree>
    <p:extLst>
      <p:ext uri="{BB962C8B-B14F-4D97-AF65-F5344CB8AC3E}">
        <p14:creationId xmlns:p14="http://schemas.microsoft.com/office/powerpoint/2010/main" val="2328780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The golden</a:t>
            </a:r>
            <a:r>
              <a:rPr lang="en-US" baseline="0" dirty="0" smtClean="0"/>
              <a:t> rule. </a:t>
            </a:r>
            <a:r>
              <a:rPr lang="en-US" dirty="0" smtClean="0"/>
              <a:t>Jesus does provide the supreme example of living this out and expects the same from His disciples.</a:t>
            </a:r>
            <a:endParaRPr dirty="0"/>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a:t>
            </a:fld>
            <a:endParaRPr/>
          </a:p>
        </p:txBody>
      </p:sp>
    </p:spTree>
    <p:extLst>
      <p:ext uri="{BB962C8B-B14F-4D97-AF65-F5344CB8AC3E}">
        <p14:creationId xmlns:p14="http://schemas.microsoft.com/office/powerpoint/2010/main" val="220998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1792288" y="612775"/>
            <a:ext cx="5486400" cy="4114800"/>
          </a:xfrm>
          <a:prstGeom prst="rect">
            <a:avLst/>
          </a:prstGeom>
          <a:noFill/>
          <a:ln>
            <a:noFill/>
          </a:ln>
        </p:spPr>
      </p:sp>
      <p:sp>
        <p:nvSpPr>
          <p:cNvPr id="68" name="Google Shape;68;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7" name="Google Shape;8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dirty="0" smtClean="0">
                <a:solidFill>
                  <a:srgbClr val="FFFFFF"/>
                </a:solidFill>
              </a:rPr>
              <a:t>7</a:t>
            </a:r>
            <a:r>
              <a:rPr lang="en-US" sz="3000" b="1" baseline="30000" dirty="0" smtClean="0">
                <a:solidFill>
                  <a:srgbClr val="FFFFFF"/>
                </a:solidFill>
              </a:rPr>
              <a:t>th</a:t>
            </a:r>
            <a:r>
              <a:rPr lang="en-US" sz="3000" b="1" dirty="0" smtClean="0">
                <a:solidFill>
                  <a:srgbClr val="FFFFFF"/>
                </a:solidFill>
              </a:rPr>
              <a:t> Sunday</a:t>
            </a:r>
            <a:r>
              <a:rPr lang="en-US" sz="3000" b="1" i="0" u="none" strike="noStrike" cap="none" dirty="0" smtClean="0">
                <a:solidFill>
                  <a:srgbClr val="FFFFFF"/>
                </a:solidFill>
                <a:latin typeface="Arial"/>
                <a:ea typeface="Arial"/>
                <a:cs typeface="Arial"/>
                <a:sym typeface="Arial"/>
              </a:rPr>
              <a:t> </a:t>
            </a:r>
            <a:r>
              <a:rPr lang="en-US" sz="3000" b="1" dirty="0" smtClean="0">
                <a:solidFill>
                  <a:srgbClr val="FFFFFF"/>
                </a:solidFill>
              </a:rPr>
              <a:t>in </a:t>
            </a:r>
            <a:r>
              <a:rPr lang="en-US" sz="3000" b="1" i="0" u="none" strike="noStrike" cap="none" dirty="0" smtClean="0">
                <a:solidFill>
                  <a:srgbClr val="FFFFFF"/>
                </a:solidFill>
                <a:latin typeface="Arial"/>
                <a:ea typeface="Arial"/>
                <a:cs typeface="Arial"/>
                <a:sym typeface="Arial"/>
              </a:rPr>
              <a:t>Ordinary Time | </a:t>
            </a:r>
            <a:r>
              <a:rPr lang="en-US" sz="3000" b="1" i="0" u="none" strike="noStrike" cap="none" dirty="0">
                <a:solidFill>
                  <a:srgbClr val="FFFFFF"/>
                </a:solidFill>
                <a:latin typeface="Arial"/>
                <a:ea typeface="Arial"/>
                <a:cs typeface="Arial"/>
                <a:sym typeface="Arial"/>
              </a:rPr>
              <a:t>Cycle C</a:t>
            </a:r>
            <a:endParaRPr sz="1400" b="0" i="0" u="none" strike="noStrike" cap="none" dirty="0">
              <a:solidFill>
                <a:srgbClr val="000000"/>
              </a:solidFill>
              <a:latin typeface="Arial"/>
              <a:ea typeface="Arial"/>
              <a:cs typeface="Arial"/>
              <a:sym typeface="Arial"/>
            </a:endParaRPr>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1218337" y="604482"/>
            <a:ext cx="1214400" cy="857400"/>
          </a:xfrm>
          <a:prstGeom prst="rect">
            <a:avLst/>
          </a:prstGeom>
          <a:solidFill>
            <a:schemeClr val="tx2">
              <a:lumMod val="2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32</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2793919" y="604482"/>
            <a:ext cx="14664088" cy="1938992"/>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smtClean="0">
                <a:solidFill>
                  <a:schemeClr val="bg1"/>
                </a:solidFill>
                <a:latin typeface="Arial Black" pitchFamily="34" charset="0"/>
              </a:rPr>
              <a:t>For </a:t>
            </a:r>
            <a:r>
              <a:rPr lang="en-US" sz="4200" dirty="0">
                <a:solidFill>
                  <a:schemeClr val="bg1"/>
                </a:solidFill>
                <a:latin typeface="Arial Black" pitchFamily="34" charset="0"/>
              </a:rPr>
              <a:t>if you love those who love you, what credit is that to you? Even sinners love those who love them. </a:t>
            </a:r>
            <a:endParaRPr sz="42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3308269" y="2714137"/>
            <a:ext cx="12146070" cy="7001852"/>
          </a:xfrm>
          <a:prstGeom prst="rect">
            <a:avLst/>
          </a:prstGeom>
        </p:spPr>
      </p:pic>
    </p:spTree>
    <p:extLst>
      <p:ext uri="{BB962C8B-B14F-4D97-AF65-F5344CB8AC3E}">
        <p14:creationId xmlns:p14="http://schemas.microsoft.com/office/powerpoint/2010/main" val="7968219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46"/>
        <p:cNvGrpSpPr/>
        <p:nvPr/>
      </p:nvGrpSpPr>
      <p:grpSpPr>
        <a:xfrm>
          <a:off x="0" y="0"/>
          <a:ext cx="0" cy="0"/>
          <a:chOff x="0" y="0"/>
          <a:chExt cx="0" cy="0"/>
        </a:xfrm>
      </p:grpSpPr>
      <p:sp>
        <p:nvSpPr>
          <p:cNvPr id="147" name="Google Shape;147;p7"/>
          <p:cNvSpPr/>
          <p:nvPr/>
        </p:nvSpPr>
        <p:spPr>
          <a:xfrm>
            <a:off x="818375" y="1040957"/>
            <a:ext cx="1214400" cy="857400"/>
          </a:xfrm>
          <a:prstGeom prst="rect">
            <a:avLst/>
          </a:prstGeom>
          <a:solidFill>
            <a:schemeClr val="bg2">
              <a:lumMod val="20000"/>
              <a:lumOff val="8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33</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818376" y="2199773"/>
            <a:ext cx="4868050" cy="4524315"/>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And if you do good to those who do good to you, what credit is that to you? Even sinners do the same.</a:t>
            </a:r>
            <a:endParaRPr sz="42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6038340" y="1271234"/>
            <a:ext cx="11460000" cy="7944204"/>
          </a:xfrm>
          <a:prstGeom prst="rect">
            <a:avLst/>
          </a:prstGeom>
        </p:spPr>
      </p:pic>
    </p:spTree>
    <p:extLst>
      <p:ext uri="{BB962C8B-B14F-4D97-AF65-F5344CB8AC3E}">
        <p14:creationId xmlns:p14="http://schemas.microsoft.com/office/powerpoint/2010/main" val="1425390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59D3E"/>
        </a:solidFill>
        <a:effectLst/>
      </p:bgPr>
    </p:bg>
    <p:spTree>
      <p:nvGrpSpPr>
        <p:cNvPr id="1" name="Shape 154"/>
        <p:cNvGrpSpPr/>
        <p:nvPr/>
      </p:nvGrpSpPr>
      <p:grpSpPr>
        <a:xfrm>
          <a:off x="0" y="0"/>
          <a:ext cx="0" cy="0"/>
          <a:chOff x="0" y="0"/>
          <a:chExt cx="0" cy="0"/>
        </a:xfrm>
      </p:grpSpPr>
      <p:sp>
        <p:nvSpPr>
          <p:cNvPr id="155" name="Google Shape;155;p8"/>
          <p:cNvSpPr txBox="1"/>
          <p:nvPr/>
        </p:nvSpPr>
        <p:spPr>
          <a:xfrm>
            <a:off x="2207356" y="7684044"/>
            <a:ext cx="15737744" cy="1938992"/>
          </a:xfrm>
          <a:prstGeom prst="rect">
            <a:avLst/>
          </a:prstGeom>
          <a:noFill/>
          <a:ln>
            <a:noFill/>
          </a:ln>
        </p:spPr>
        <p:txBody>
          <a:bodyPr spcFirstLastPara="1" wrap="square" lIns="0" tIns="0" rIns="0" bIns="0" anchor="t" anchorCtr="0">
            <a:spAutoFit/>
          </a:bodyPr>
          <a:lstStyle/>
          <a:p>
            <a:pPr lvl="0">
              <a:buSzPts val="4400"/>
            </a:pPr>
            <a:r>
              <a:rPr lang="en-US" sz="4200" dirty="0">
                <a:solidFill>
                  <a:schemeClr val="bg1"/>
                </a:solidFill>
                <a:latin typeface="Arial Black" pitchFamily="34" charset="0"/>
                <a:ea typeface="Arial Black"/>
                <a:cs typeface="Arial Black"/>
                <a:sym typeface="Arial Black"/>
              </a:rPr>
              <a:t>If you lend money to those from whom you expect repayment, what credit </a:t>
            </a:r>
            <a:r>
              <a:rPr lang="en-US" sz="4200" dirty="0" smtClean="0">
                <a:solidFill>
                  <a:schemeClr val="bg1"/>
                </a:solidFill>
                <a:latin typeface="Arial Black" pitchFamily="34" charset="0"/>
                <a:ea typeface="Arial Black"/>
                <a:cs typeface="Arial Black"/>
                <a:sym typeface="Arial Black"/>
              </a:rPr>
              <a:t>that </a:t>
            </a:r>
            <a:r>
              <a:rPr lang="en-US" sz="4200" dirty="0">
                <a:solidFill>
                  <a:schemeClr val="bg1"/>
                </a:solidFill>
                <a:latin typeface="Arial Black" pitchFamily="34" charset="0"/>
                <a:ea typeface="Arial Black"/>
                <a:cs typeface="Arial Black"/>
                <a:sym typeface="Arial Black"/>
              </a:rPr>
              <a:t>to you? Even sinners lend to sinners, and get back the same amount. </a:t>
            </a:r>
            <a:endParaRPr sz="4200" dirty="0">
              <a:solidFill>
                <a:schemeClr val="bg1"/>
              </a:solidFill>
              <a:latin typeface="Arial Black" pitchFamily="34" charset="0"/>
              <a:ea typeface="Arial Black"/>
              <a:cs typeface="Arial Black"/>
              <a:sym typeface="Arial Black"/>
            </a:endParaRPr>
          </a:p>
        </p:txBody>
      </p:sp>
      <p:sp>
        <p:nvSpPr>
          <p:cNvPr id="156" name="Google Shape;156;p8"/>
          <p:cNvSpPr txBox="1"/>
          <p:nvPr/>
        </p:nvSpPr>
        <p:spPr>
          <a:xfrm>
            <a:off x="707130" y="7684044"/>
            <a:ext cx="1285800" cy="769441"/>
          </a:xfrm>
          <a:prstGeom prst="rect">
            <a:avLst/>
          </a:prstGeom>
          <a:solidFill>
            <a:srgbClr val="4A3614"/>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34</a:t>
            </a:r>
            <a:endParaRPr sz="5000" b="1" i="0" u="none" strike="noStrike" cap="none" dirty="0">
              <a:solidFill>
                <a:srgbClr val="FFFFFF"/>
              </a:solidFill>
              <a:latin typeface="Arial Black"/>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1775380" y="894884"/>
            <a:ext cx="14794390" cy="6668431"/>
          </a:xfrm>
          <a:prstGeom prst="rect">
            <a:avLst/>
          </a:prstGeom>
        </p:spPr>
      </p:pic>
    </p:spTree>
    <p:extLst>
      <p:ext uri="{BB962C8B-B14F-4D97-AF65-F5344CB8AC3E}">
        <p14:creationId xmlns:p14="http://schemas.microsoft.com/office/powerpoint/2010/main" val="4214349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F3312"/>
        </a:solidFill>
        <a:effectLst/>
      </p:bgPr>
    </p:bg>
    <p:spTree>
      <p:nvGrpSpPr>
        <p:cNvPr id="1" name="Shape 146"/>
        <p:cNvGrpSpPr/>
        <p:nvPr/>
      </p:nvGrpSpPr>
      <p:grpSpPr>
        <a:xfrm>
          <a:off x="0" y="0"/>
          <a:ext cx="0" cy="0"/>
          <a:chOff x="0" y="0"/>
          <a:chExt cx="0" cy="0"/>
        </a:xfrm>
      </p:grpSpPr>
      <p:sp>
        <p:nvSpPr>
          <p:cNvPr id="147" name="Google Shape;147;p7"/>
          <p:cNvSpPr/>
          <p:nvPr/>
        </p:nvSpPr>
        <p:spPr>
          <a:xfrm>
            <a:off x="11651438" y="885261"/>
            <a:ext cx="1214400" cy="857400"/>
          </a:xfrm>
          <a:prstGeom prst="rect">
            <a:avLst/>
          </a:prstGeom>
          <a:solidFill>
            <a:srgbClr val="552B1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chemeClr val="lt1"/>
                </a:solidFill>
                <a:latin typeface="Arial Black"/>
                <a:ea typeface="Arial Black"/>
                <a:cs typeface="Arial Black"/>
                <a:sym typeface="Arial Black"/>
              </a:rPr>
              <a:t>35</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1651438" y="1892484"/>
            <a:ext cx="5929313" cy="7755969"/>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But rather, love your enemies and do good to them, and lend expecting nothing back; then your reward will be great and you will be children of the Most High, for he himself is kind to the ungrateful and the wicked.</a:t>
            </a:r>
            <a:endParaRPr sz="4200" dirty="0">
              <a:solidFill>
                <a:schemeClr val="bg1"/>
              </a:solidFill>
              <a:latin typeface="Arial Black" pitchFamily="34" charset="0"/>
              <a:ea typeface="Arial Black"/>
              <a:cs typeface="Arial Black"/>
              <a:sym typeface="Arial Black"/>
            </a:endParaRPr>
          </a:p>
        </p:txBody>
      </p:sp>
      <p:pic>
        <p:nvPicPr>
          <p:cNvPr id="6" name="Picture 5"/>
          <p:cNvPicPr>
            <a:picLocks noChangeAspect="1"/>
          </p:cNvPicPr>
          <p:nvPr/>
        </p:nvPicPr>
        <p:blipFill>
          <a:blip r:embed="rId3"/>
          <a:stretch>
            <a:fillRect/>
          </a:stretch>
        </p:blipFill>
        <p:spPr>
          <a:xfrm>
            <a:off x="799508" y="885261"/>
            <a:ext cx="10430467" cy="8715547"/>
          </a:xfrm>
          <a:prstGeom prst="rect">
            <a:avLst/>
          </a:prstGeom>
        </p:spPr>
      </p:pic>
    </p:spTree>
    <p:extLst>
      <p:ext uri="{BB962C8B-B14F-4D97-AF65-F5344CB8AC3E}">
        <p14:creationId xmlns:p14="http://schemas.microsoft.com/office/powerpoint/2010/main" val="2626967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79D9C"/>
        </a:solidFill>
        <a:effectLst/>
      </p:bgPr>
    </p:bg>
    <p:spTree>
      <p:nvGrpSpPr>
        <p:cNvPr id="1" name="Shape 154"/>
        <p:cNvGrpSpPr/>
        <p:nvPr/>
      </p:nvGrpSpPr>
      <p:grpSpPr>
        <a:xfrm>
          <a:off x="0" y="0"/>
          <a:ext cx="0" cy="0"/>
          <a:chOff x="0" y="0"/>
          <a:chExt cx="0" cy="0"/>
        </a:xfrm>
      </p:grpSpPr>
      <p:sp>
        <p:nvSpPr>
          <p:cNvPr id="155" name="Google Shape;155;p8"/>
          <p:cNvSpPr txBox="1"/>
          <p:nvPr/>
        </p:nvSpPr>
        <p:spPr>
          <a:xfrm>
            <a:off x="2607406" y="1235444"/>
            <a:ext cx="13766069" cy="646331"/>
          </a:xfrm>
          <a:prstGeom prst="rect">
            <a:avLst/>
          </a:prstGeom>
          <a:noFill/>
          <a:ln>
            <a:noFill/>
          </a:ln>
        </p:spPr>
        <p:txBody>
          <a:bodyPr spcFirstLastPara="1" wrap="square" lIns="0" tIns="0" rIns="0" bIns="0" anchor="t" anchorCtr="0">
            <a:spAutoFit/>
          </a:bodyPr>
          <a:lstStyle/>
          <a:p>
            <a:pPr lvl="0">
              <a:buSzPts val="4400"/>
            </a:pPr>
            <a:r>
              <a:rPr lang="en-US" sz="4200" dirty="0">
                <a:solidFill>
                  <a:schemeClr val="bg1"/>
                </a:solidFill>
                <a:latin typeface="Arial Black" pitchFamily="34" charset="0"/>
                <a:ea typeface="Arial Black"/>
                <a:cs typeface="Arial Black"/>
                <a:sym typeface="Arial Black"/>
              </a:rPr>
              <a:t>Be merciful, just </a:t>
            </a:r>
            <a:r>
              <a:rPr lang="en-US" sz="4200" dirty="0" smtClean="0">
                <a:solidFill>
                  <a:schemeClr val="bg1"/>
                </a:solidFill>
                <a:latin typeface="Arial Black" pitchFamily="34" charset="0"/>
                <a:ea typeface="Arial Black"/>
                <a:cs typeface="Arial Black"/>
                <a:sym typeface="Arial Black"/>
              </a:rPr>
              <a:t>as </a:t>
            </a:r>
            <a:r>
              <a:rPr lang="en-US" sz="4200" dirty="0">
                <a:solidFill>
                  <a:schemeClr val="bg1"/>
                </a:solidFill>
                <a:latin typeface="Arial Black" pitchFamily="34" charset="0"/>
                <a:ea typeface="Arial Black"/>
                <a:cs typeface="Arial Black"/>
                <a:sym typeface="Arial Black"/>
              </a:rPr>
              <a:t>your Father is merciful.</a:t>
            </a:r>
            <a:endParaRPr sz="4200" dirty="0">
              <a:solidFill>
                <a:schemeClr val="bg1"/>
              </a:solidFill>
              <a:latin typeface="Arial Black" pitchFamily="34" charset="0"/>
              <a:ea typeface="Arial Black"/>
              <a:cs typeface="Arial Black"/>
              <a:sym typeface="Arial Black"/>
            </a:endParaRPr>
          </a:p>
        </p:txBody>
      </p:sp>
      <p:sp>
        <p:nvSpPr>
          <p:cNvPr id="156" name="Google Shape;156;p8"/>
          <p:cNvSpPr txBox="1"/>
          <p:nvPr/>
        </p:nvSpPr>
        <p:spPr>
          <a:xfrm>
            <a:off x="1135794" y="1112334"/>
            <a:ext cx="1285800" cy="769441"/>
          </a:xfrm>
          <a:prstGeom prst="rect">
            <a:avLst/>
          </a:prstGeom>
          <a:solidFill>
            <a:schemeClr val="bg2">
              <a:lumMod val="75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36</a:t>
            </a:r>
            <a:endParaRPr sz="5000" b="1" i="0" u="none" strike="noStrike" cap="none" dirty="0">
              <a:solidFill>
                <a:srgbClr val="FFFFFF"/>
              </a:solidFill>
              <a:latin typeface="Arial Black"/>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650018" y="2428392"/>
            <a:ext cx="17004498" cy="6916115"/>
          </a:xfrm>
          <a:prstGeom prst="rect">
            <a:avLst/>
          </a:prstGeom>
        </p:spPr>
      </p:pic>
    </p:spTree>
    <p:extLst>
      <p:ext uri="{BB962C8B-B14F-4D97-AF65-F5344CB8AC3E}">
        <p14:creationId xmlns:p14="http://schemas.microsoft.com/office/powerpoint/2010/main" val="2551262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818375" y="1040957"/>
            <a:ext cx="1214400" cy="857400"/>
          </a:xfrm>
          <a:prstGeom prst="rect">
            <a:avLst/>
          </a:prstGeom>
          <a:solidFill>
            <a:srgbClr val="60DACE"/>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chemeClr val="lt1"/>
                </a:solidFill>
                <a:latin typeface="Arial Black"/>
                <a:ea typeface="Arial Black"/>
                <a:cs typeface="Arial Black"/>
                <a:sym typeface="Arial Black"/>
              </a:rPr>
              <a:t>37</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818375" y="2142623"/>
            <a:ext cx="4810900" cy="5170646"/>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“Stop judging and you will not be judged. Stop condemning and you will not be condemned. Forgive and you will be forgiven. </a:t>
            </a:r>
            <a:endParaRPr sz="42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rotWithShape="1">
          <a:blip r:embed="rId3"/>
          <a:srcRect l="20410" t="551" r="-3631" b="-551"/>
          <a:stretch/>
        </p:blipFill>
        <p:spPr>
          <a:xfrm>
            <a:off x="6200774" y="1283845"/>
            <a:ext cx="11746001" cy="8203056"/>
          </a:xfrm>
          <a:prstGeom prst="rect">
            <a:avLst/>
          </a:prstGeom>
        </p:spPr>
      </p:pic>
    </p:spTree>
    <p:extLst>
      <p:ext uri="{BB962C8B-B14F-4D97-AF65-F5344CB8AC3E}">
        <p14:creationId xmlns:p14="http://schemas.microsoft.com/office/powerpoint/2010/main" val="410852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2A6B6"/>
        </a:solidFill>
        <a:effectLst/>
      </p:bgPr>
    </p:bg>
    <p:spTree>
      <p:nvGrpSpPr>
        <p:cNvPr id="1" name="Shape 146"/>
        <p:cNvGrpSpPr/>
        <p:nvPr/>
      </p:nvGrpSpPr>
      <p:grpSpPr>
        <a:xfrm>
          <a:off x="0" y="0"/>
          <a:ext cx="0" cy="0"/>
          <a:chOff x="0" y="0"/>
          <a:chExt cx="0" cy="0"/>
        </a:xfrm>
      </p:grpSpPr>
      <p:sp>
        <p:nvSpPr>
          <p:cNvPr id="147" name="Google Shape;147;p7"/>
          <p:cNvSpPr/>
          <p:nvPr/>
        </p:nvSpPr>
        <p:spPr>
          <a:xfrm>
            <a:off x="11651438" y="885261"/>
            <a:ext cx="1214400" cy="857400"/>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chemeClr val="lt1"/>
                </a:solidFill>
                <a:latin typeface="Arial Black"/>
                <a:ea typeface="Arial Black"/>
                <a:cs typeface="Arial Black"/>
                <a:sym typeface="Arial Black"/>
              </a:rPr>
              <a:t>38</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1651438" y="1892484"/>
            <a:ext cx="5929313" cy="7755969"/>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Give and gifts will be given to you; a good measure, packed together, shaken down, and overflowing, will be poured into your lap. For the measure with which you measure will in return be measured out to you.”</a:t>
            </a:r>
            <a:endParaRPr sz="42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613734" y="1084974"/>
            <a:ext cx="10690208" cy="8563479"/>
          </a:xfrm>
          <a:prstGeom prst="rect">
            <a:avLst/>
          </a:prstGeom>
        </p:spPr>
      </p:pic>
    </p:spTree>
    <p:extLst>
      <p:ext uri="{BB962C8B-B14F-4D97-AF65-F5344CB8AC3E}">
        <p14:creationId xmlns:p14="http://schemas.microsoft.com/office/powerpoint/2010/main" val="334948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88"/>
        <p:cNvGrpSpPr/>
        <p:nvPr/>
      </p:nvGrpSpPr>
      <p:grpSpPr>
        <a:xfrm>
          <a:off x="0" y="0"/>
          <a:ext cx="0" cy="0"/>
          <a:chOff x="0" y="0"/>
          <a:chExt cx="0" cy="0"/>
        </a:xfrm>
      </p:grpSpPr>
      <p:sp>
        <p:nvSpPr>
          <p:cNvPr id="189" name="Google Shape;189;p20"/>
          <p:cNvSpPr txBox="1"/>
          <p:nvPr/>
        </p:nvSpPr>
        <p:spPr>
          <a:xfrm>
            <a:off x="1464415" y="2191172"/>
            <a:ext cx="15359170"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Leader: </a:t>
            </a:r>
            <a:r>
              <a:rPr lang="en-US" sz="8000" b="1" i="0" u="none" strike="noStrike" cap="none">
                <a:solidFill>
                  <a:srgbClr val="FFFFFF"/>
                </a:solidFill>
                <a:latin typeface="Arial"/>
                <a:ea typeface="Arial"/>
                <a:cs typeface="Arial"/>
                <a:sym typeface="Arial"/>
              </a:rPr>
              <a:t>The Gospel of the Lord.</a:t>
            </a:r>
            <a:endParaRPr sz="2800" b="0" i="0" u="none" strike="noStrike" cap="none">
              <a:solidFill>
                <a:srgbClr val="000000"/>
              </a:solidFill>
              <a:latin typeface="Arial"/>
              <a:ea typeface="Arial"/>
              <a:cs typeface="Arial"/>
              <a:sym typeface="Arial"/>
            </a:endParaRPr>
          </a:p>
        </p:txBody>
      </p:sp>
      <p:sp>
        <p:nvSpPr>
          <p:cNvPr id="190" name="Google Shape;190;p20"/>
          <p:cNvSpPr txBox="1"/>
          <p:nvPr/>
        </p:nvSpPr>
        <p:spPr>
          <a:xfrm>
            <a:off x="3251200" y="5142324"/>
            <a:ext cx="11785600"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All: </a:t>
            </a:r>
            <a:r>
              <a:rPr lang="en-US" sz="8000" b="1" i="0" u="none" strike="noStrike" cap="none">
                <a:solidFill>
                  <a:srgbClr val="FFFFFF"/>
                </a:solidFill>
                <a:latin typeface="Arial"/>
                <a:ea typeface="Arial"/>
                <a:cs typeface="Arial"/>
                <a:sym typeface="Arial"/>
              </a:rPr>
              <a:t>Praise to You,</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8000" b="1" i="0" u="none" strike="noStrike" cap="none">
                <a:solidFill>
                  <a:srgbClr val="FFFFFF"/>
                </a:solidFill>
                <a:latin typeface="Arial"/>
                <a:ea typeface="Arial"/>
                <a:cs typeface="Arial"/>
                <a:sym typeface="Arial"/>
              </a:rPr>
              <a:t>       Lord Jesus Christ.</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210"/>
        <p:cNvGrpSpPr/>
        <p:nvPr/>
      </p:nvGrpSpPr>
      <p:grpSpPr>
        <a:xfrm>
          <a:off x="0" y="0"/>
          <a:ext cx="0" cy="0"/>
          <a:chOff x="0" y="0"/>
          <a:chExt cx="0" cy="0"/>
        </a:xfrm>
      </p:grpSpPr>
      <p:sp>
        <p:nvSpPr>
          <p:cNvPr id="3" name="Google Shape;196;p21">
            <a:extLst>
              <a:ext uri="{FF2B5EF4-FFF2-40B4-BE49-F238E27FC236}">
                <a16:creationId xmlns:a16="http://schemas.microsoft.com/office/drawing/2014/main" xmlns="" id="{F80C0146-BE6D-4255-8605-91D84D68568F}"/>
              </a:ext>
            </a:extLst>
          </p:cNvPr>
          <p:cNvSpPr/>
          <p:nvPr/>
        </p:nvSpPr>
        <p:spPr>
          <a:xfrm>
            <a:off x="576064" y="3275153"/>
            <a:ext cx="9144000" cy="3402278"/>
          </a:xfrm>
          <a:prstGeom prst="rect">
            <a:avLst/>
          </a:prstGeom>
          <a:noFill/>
          <a:ln>
            <a:noFill/>
          </a:ln>
        </p:spPr>
        <p:txBody>
          <a:bodyPr spcFirstLastPara="1" wrap="square" lIns="91425" tIns="45700" rIns="91425" bIns="45700" anchor="t" anchorCtr="0">
            <a:spAutoFit/>
          </a:bodyPr>
          <a:lstStyle/>
          <a:p>
            <a:pPr marL="0" marR="0" lvl="0" indent="0" algn="ctr" rtl="0">
              <a:lnSpc>
                <a:spcPct val="140625"/>
              </a:lnSpc>
              <a:spcBef>
                <a:spcPts val="0"/>
              </a:spcBef>
              <a:spcAft>
                <a:spcPts val="0"/>
              </a:spcAft>
              <a:buClr>
                <a:srgbClr val="000000"/>
              </a:buClr>
              <a:buSzPts val="9600"/>
              <a:buFont typeface="Arial"/>
              <a:buNone/>
            </a:pPr>
            <a:r>
              <a:rPr lang="en-US" sz="9600" b="1" i="0" u="none" strike="noStrike" cap="none" dirty="0">
                <a:solidFill>
                  <a:srgbClr val="FFFFFF"/>
                </a:solidFill>
                <a:latin typeface="Arial"/>
                <a:ea typeface="Arial"/>
                <a:cs typeface="Arial"/>
                <a:sym typeface="Arial"/>
              </a:rPr>
              <a:t>GOSPEL MESSAGE</a:t>
            </a:r>
            <a:endParaRPr sz="1400" b="0" i="0" u="none" strike="noStrike" cap="none" dirty="0">
              <a:solidFill>
                <a:srgbClr val="000000"/>
              </a:solidFill>
              <a:latin typeface="Arial"/>
              <a:ea typeface="Arial"/>
              <a:cs typeface="Arial"/>
              <a:sym typeface="Arial"/>
            </a:endParaRPr>
          </a:p>
        </p:txBody>
      </p:sp>
      <p:pic>
        <p:nvPicPr>
          <p:cNvPr id="4" name="Google Shape;197;p21">
            <a:extLst>
              <a:ext uri="{FF2B5EF4-FFF2-40B4-BE49-F238E27FC236}">
                <a16:creationId xmlns:a16="http://schemas.microsoft.com/office/drawing/2014/main" xmlns="" id="{62ECE378-442B-44B7-85BB-DDA264BD2BFB}"/>
              </a:ext>
            </a:extLst>
          </p:cNvPr>
          <p:cNvPicPr preferRelativeResize="0"/>
          <p:nvPr/>
        </p:nvPicPr>
        <p:blipFill rotWithShape="1">
          <a:blip r:embed="rId3">
            <a:alphaModFix/>
          </a:blip>
          <a:srcRect/>
          <a:stretch/>
        </p:blipFill>
        <p:spPr>
          <a:xfrm>
            <a:off x="9720064" y="1471092"/>
            <a:ext cx="7010400" cy="7010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A3A3"/>
        </a:solidFill>
        <a:effectLst/>
      </p:bgPr>
    </p:bg>
    <p:spTree>
      <p:nvGrpSpPr>
        <p:cNvPr id="1" name="Shape 202"/>
        <p:cNvGrpSpPr/>
        <p:nvPr/>
      </p:nvGrpSpPr>
      <p:grpSpPr>
        <a:xfrm>
          <a:off x="0" y="0"/>
          <a:ext cx="0" cy="0"/>
          <a:chOff x="0" y="0"/>
          <a:chExt cx="0" cy="0"/>
        </a:xfrm>
      </p:grpSpPr>
      <p:sp>
        <p:nvSpPr>
          <p:cNvPr id="203" name="Google Shape;203;p22"/>
          <p:cNvSpPr/>
          <p:nvPr/>
        </p:nvSpPr>
        <p:spPr>
          <a:xfrm>
            <a:off x="1500134" y="2325004"/>
            <a:ext cx="7496356" cy="1438983"/>
          </a:xfrm>
          <a:prstGeom prst="rect">
            <a:avLst/>
          </a:prstGeom>
          <a:solidFill>
            <a:srgbClr val="D7949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smtClean="0">
                <a:solidFill>
                  <a:schemeClr val="tx1"/>
                </a:solidFill>
                <a:latin typeface="Arial Black"/>
                <a:ea typeface="Arial Black"/>
                <a:cs typeface="Arial Black"/>
                <a:sym typeface="Arial Black"/>
              </a:rPr>
              <a:t>Activity: </a:t>
            </a: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smtClean="0">
                <a:solidFill>
                  <a:schemeClr val="tx1"/>
                </a:solidFill>
                <a:latin typeface="Arial Black"/>
                <a:ea typeface="Arial Black"/>
                <a:cs typeface="Arial Black"/>
                <a:sym typeface="Arial Black"/>
              </a:rPr>
              <a:t>Love Challenge</a:t>
            </a:r>
            <a:endParaRPr sz="1400" b="0" i="0" u="none" strike="noStrike" cap="none" dirty="0">
              <a:solidFill>
                <a:schemeClr val="tx1"/>
              </a:solidFill>
              <a:sym typeface="Arial"/>
            </a:endParaRPr>
          </a:p>
        </p:txBody>
      </p:sp>
      <p:sp>
        <p:nvSpPr>
          <p:cNvPr id="204" name="Google Shape;204;p22"/>
          <p:cNvSpPr txBox="1"/>
          <p:nvPr/>
        </p:nvSpPr>
        <p:spPr>
          <a:xfrm>
            <a:off x="1500134" y="4081691"/>
            <a:ext cx="6768900" cy="769401"/>
          </a:xfrm>
          <a:prstGeom prst="rect">
            <a:avLst/>
          </a:prstGeom>
          <a:noFill/>
          <a:ln>
            <a:noFill/>
          </a:ln>
        </p:spPr>
        <p:txBody>
          <a:bodyPr spcFirstLastPara="1" wrap="square" lIns="91425" tIns="45700" rIns="91425" bIns="45700" anchor="t" anchorCtr="0">
            <a:spAutoFit/>
          </a:bodyPr>
          <a:lstStyle/>
          <a:p>
            <a:pPr marL="457200" marR="0" lvl="0" indent="-508000" algn="l" rtl="0">
              <a:lnSpc>
                <a:spcPct val="100000"/>
              </a:lnSpc>
              <a:spcBef>
                <a:spcPts val="0"/>
              </a:spcBef>
              <a:spcAft>
                <a:spcPts val="0"/>
              </a:spcAft>
              <a:buClr>
                <a:schemeClr val="lt1"/>
              </a:buClr>
              <a:buSzPts val="4400"/>
              <a:buFont typeface="Calibri"/>
              <a:buChar char="-"/>
            </a:pPr>
            <a:endParaRPr sz="4400" b="1" dirty="0">
              <a:solidFill>
                <a:schemeClr val="lt1"/>
              </a:solidFill>
              <a:latin typeface="Calibri"/>
              <a:ea typeface="Calibri"/>
              <a:cs typeface="Calibri"/>
              <a:sym typeface="Calibri"/>
            </a:endParaRPr>
          </a:p>
        </p:txBody>
      </p:sp>
      <p:sp>
        <p:nvSpPr>
          <p:cNvPr id="5" name="Google Shape;155;p8">
            <a:extLst>
              <a:ext uri="{FF2B5EF4-FFF2-40B4-BE49-F238E27FC236}">
                <a16:creationId xmlns:a16="http://schemas.microsoft.com/office/drawing/2014/main" xmlns="" id="{B7417164-5268-4263-980D-1E9106AB5970}"/>
              </a:ext>
            </a:extLst>
          </p:cNvPr>
          <p:cNvSpPr txBox="1"/>
          <p:nvPr/>
        </p:nvSpPr>
        <p:spPr>
          <a:xfrm>
            <a:off x="1778577" y="4208300"/>
            <a:ext cx="6212013" cy="4154984"/>
          </a:xfrm>
          <a:prstGeom prst="rect">
            <a:avLst/>
          </a:prstGeom>
          <a:noFill/>
          <a:ln>
            <a:noFill/>
          </a:ln>
        </p:spPr>
        <p:txBody>
          <a:bodyPr spcFirstLastPara="1" wrap="square" lIns="0" tIns="0" rIns="0" bIns="0" anchor="t" anchorCtr="0">
            <a:spAutoFit/>
          </a:bodyPr>
          <a:lstStyle/>
          <a:p>
            <a:pPr lvl="0">
              <a:lnSpc>
                <a:spcPct val="150000"/>
              </a:lnSpc>
              <a:buSzPts val="4400"/>
            </a:pPr>
            <a:r>
              <a:rPr lang="en-US" sz="3600" dirty="0">
                <a:solidFill>
                  <a:schemeClr val="tx1"/>
                </a:solidFill>
                <a:latin typeface="Arial Black" pitchFamily="34" charset="0"/>
              </a:rPr>
              <a:t>Materials:</a:t>
            </a:r>
            <a:br>
              <a:rPr lang="en-US" sz="3600" dirty="0">
                <a:solidFill>
                  <a:schemeClr val="tx1"/>
                </a:solidFill>
                <a:latin typeface="Arial Black" pitchFamily="34" charset="0"/>
              </a:rPr>
            </a:br>
            <a:r>
              <a:rPr lang="en-US" sz="3600" dirty="0">
                <a:solidFill>
                  <a:schemeClr val="tx1"/>
                </a:solidFill>
                <a:latin typeface="Arial Black" pitchFamily="34" charset="0"/>
              </a:rPr>
              <a:t>1. </a:t>
            </a:r>
            <a:r>
              <a:rPr lang="en-US" sz="3600" dirty="0" smtClean="0">
                <a:solidFill>
                  <a:schemeClr val="tx1"/>
                </a:solidFill>
                <a:latin typeface="Arial Black" pitchFamily="34" charset="0"/>
              </a:rPr>
              <a:t>Colored Papers</a:t>
            </a:r>
          </a:p>
          <a:p>
            <a:pPr lvl="0">
              <a:lnSpc>
                <a:spcPct val="150000"/>
              </a:lnSpc>
              <a:buSzPts val="4400"/>
            </a:pPr>
            <a:r>
              <a:rPr lang="en-US" sz="3600" dirty="0" smtClean="0">
                <a:solidFill>
                  <a:schemeClr val="tx1"/>
                </a:solidFill>
                <a:latin typeface="Arial Black" pitchFamily="34" charset="0"/>
              </a:rPr>
              <a:t>2. Colors/</a:t>
            </a:r>
          </a:p>
          <a:p>
            <a:pPr lvl="0">
              <a:lnSpc>
                <a:spcPct val="150000"/>
              </a:lnSpc>
              <a:buSzPts val="4400"/>
            </a:pPr>
            <a:r>
              <a:rPr lang="en-US" sz="3600" dirty="0" smtClean="0">
                <a:solidFill>
                  <a:schemeClr val="tx1"/>
                </a:solidFill>
                <a:latin typeface="Arial Black" pitchFamily="34" charset="0"/>
              </a:rPr>
              <a:t>3. Tape </a:t>
            </a:r>
          </a:p>
          <a:p>
            <a:pPr lvl="0">
              <a:lnSpc>
                <a:spcPct val="150000"/>
              </a:lnSpc>
              <a:buSzPts val="4400"/>
            </a:pPr>
            <a:r>
              <a:rPr lang="en-US" sz="3600" dirty="0" smtClean="0">
                <a:solidFill>
                  <a:schemeClr val="tx1"/>
                </a:solidFill>
                <a:latin typeface="Arial Black" pitchFamily="34" charset="0"/>
              </a:rPr>
              <a:t>4. Glue</a:t>
            </a:r>
            <a:endParaRPr lang="en-US" sz="3600" dirty="0">
              <a:solidFill>
                <a:schemeClr val="tx1"/>
              </a:solidFill>
              <a:latin typeface="Arial Black" pitchFamily="34" charset="0"/>
            </a:endParaRPr>
          </a:p>
        </p:txBody>
      </p:sp>
      <p:pic>
        <p:nvPicPr>
          <p:cNvPr id="1026" name="Picture 2" descr="Pinte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774" y="387351"/>
            <a:ext cx="7345363" cy="94621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lumMod val="75000"/>
          </a:schemeClr>
        </a:solidFill>
        <a:effectLst/>
      </p:bgPr>
    </p:bg>
    <p:spTree>
      <p:nvGrpSpPr>
        <p:cNvPr id="1" name="Shape 107"/>
        <p:cNvGrpSpPr/>
        <p:nvPr/>
      </p:nvGrpSpPr>
      <p:grpSpPr>
        <a:xfrm>
          <a:off x="0" y="0"/>
          <a:ext cx="0" cy="0"/>
          <a:chOff x="0" y="0"/>
          <a:chExt cx="0" cy="0"/>
        </a:xfrm>
      </p:grpSpPr>
      <p:sp>
        <p:nvSpPr>
          <p:cNvPr id="108" name="Google Shape;108;gf389fad905_0_26"/>
          <p:cNvSpPr txBox="1"/>
          <p:nvPr/>
        </p:nvSpPr>
        <p:spPr>
          <a:xfrm>
            <a:off x="561000" y="2166017"/>
            <a:ext cx="17193296" cy="3016210"/>
          </a:xfrm>
          <a:prstGeom prst="rect">
            <a:avLst/>
          </a:prstGeom>
          <a:noFill/>
          <a:ln>
            <a:noFill/>
          </a:ln>
        </p:spPr>
        <p:txBody>
          <a:bodyPr spcFirstLastPara="1" wrap="square" lIns="0" tIns="0" rIns="0" bIns="0" anchor="t" anchorCtr="0">
            <a:spAutoFit/>
          </a:bodyPr>
          <a:lstStyle/>
          <a:p>
            <a:pPr algn="just"/>
            <a:r>
              <a:rPr lang="en-US" sz="2800" dirty="0" smtClean="0">
                <a:solidFill>
                  <a:schemeClr val="bg1"/>
                </a:solidFill>
                <a:latin typeface="Trebuchet MS" panose="020B0603020202020204" pitchFamily="34" charset="0"/>
              </a:rPr>
              <a:t>The </a:t>
            </a:r>
            <a:r>
              <a:rPr lang="en-US" sz="2800" dirty="0">
                <a:solidFill>
                  <a:schemeClr val="bg1"/>
                </a:solidFill>
                <a:latin typeface="Trebuchet MS" panose="020B0603020202020204" pitchFamily="34" charset="0"/>
              </a:rPr>
              <a:t>theme – LOVE – is both attractive and challenging. In a </a:t>
            </a:r>
            <a:r>
              <a:rPr lang="en-US" sz="2800" dirty="0" smtClean="0">
                <a:solidFill>
                  <a:schemeClr val="bg1"/>
                </a:solidFill>
                <a:latin typeface="Trebuchet MS" panose="020B0603020202020204" pitchFamily="34" charset="0"/>
              </a:rPr>
              <a:t>world characterized </a:t>
            </a:r>
            <a:r>
              <a:rPr lang="en-US" sz="2800" dirty="0">
                <a:solidFill>
                  <a:schemeClr val="bg1"/>
                </a:solidFill>
                <a:latin typeface="Trebuchet MS" panose="020B0603020202020204" pitchFamily="34" charset="0"/>
              </a:rPr>
              <a:t>by aggressiveness and violence, the concept of Godlike love may seem unrealistic and incapable of solving the </a:t>
            </a:r>
            <a:r>
              <a:rPr lang="en-US" sz="2800" dirty="0" smtClean="0">
                <a:solidFill>
                  <a:schemeClr val="bg1"/>
                </a:solidFill>
                <a:latin typeface="Trebuchet MS" panose="020B0603020202020204" pitchFamily="34" charset="0"/>
              </a:rPr>
              <a:t>problems of </a:t>
            </a:r>
            <a:r>
              <a:rPr lang="en-US" sz="2800" dirty="0">
                <a:solidFill>
                  <a:schemeClr val="bg1"/>
                </a:solidFill>
                <a:latin typeface="Trebuchet MS" panose="020B0603020202020204" pitchFamily="34" charset="0"/>
              </a:rPr>
              <a:t>justice, stability, and order. Other solutions </a:t>
            </a:r>
            <a:r>
              <a:rPr lang="en-US" sz="2800" dirty="0" smtClean="0">
                <a:solidFill>
                  <a:schemeClr val="bg1"/>
                </a:solidFill>
                <a:latin typeface="Trebuchet MS" panose="020B0603020202020204" pitchFamily="34" charset="0"/>
              </a:rPr>
              <a:t>may </a:t>
            </a:r>
            <a:r>
              <a:rPr lang="en-US" sz="2800" dirty="0">
                <a:solidFill>
                  <a:schemeClr val="bg1"/>
                </a:solidFill>
                <a:latin typeface="Trebuchet MS" panose="020B0603020202020204" pitchFamily="34" charset="0"/>
              </a:rPr>
              <a:t>appear to be </a:t>
            </a:r>
            <a:r>
              <a:rPr lang="en-US" sz="2800" dirty="0" smtClean="0">
                <a:solidFill>
                  <a:schemeClr val="bg1"/>
                </a:solidFill>
                <a:latin typeface="Trebuchet MS" panose="020B0603020202020204" pitchFamily="34" charset="0"/>
              </a:rPr>
              <a:t>more “effective</a:t>
            </a:r>
            <a:r>
              <a:rPr lang="en-US" sz="2800" dirty="0">
                <a:solidFill>
                  <a:schemeClr val="bg1"/>
                </a:solidFill>
                <a:latin typeface="Trebuchet MS" panose="020B0603020202020204" pitchFamily="34" charset="0"/>
              </a:rPr>
              <a:t>.” But, in the long run, the real solution can be found only in </a:t>
            </a:r>
            <a:r>
              <a:rPr lang="en-US" sz="2800" dirty="0" smtClean="0">
                <a:solidFill>
                  <a:schemeClr val="bg1"/>
                </a:solidFill>
                <a:latin typeface="Trebuchet MS" panose="020B0603020202020204" pitchFamily="34" charset="0"/>
              </a:rPr>
              <a:t>a love </a:t>
            </a:r>
            <a:r>
              <a:rPr lang="en-US" sz="2800" dirty="0">
                <a:solidFill>
                  <a:schemeClr val="bg1"/>
                </a:solidFill>
                <a:latin typeface="Trebuchet MS" panose="020B0603020202020204" pitchFamily="34" charset="0"/>
              </a:rPr>
              <a:t>that is patterned after God’s love for us, for “God knows best</a:t>
            </a:r>
            <a:r>
              <a:rPr lang="en-US" sz="2800" dirty="0" smtClean="0">
                <a:solidFill>
                  <a:schemeClr val="bg1"/>
                </a:solidFill>
                <a:latin typeface="Trebuchet MS" panose="020B0603020202020204" pitchFamily="34" charset="0"/>
              </a:rPr>
              <a:t>”. Such </a:t>
            </a:r>
            <a:r>
              <a:rPr lang="en-US" sz="2800" dirty="0">
                <a:solidFill>
                  <a:schemeClr val="bg1"/>
                </a:solidFill>
                <a:latin typeface="Trebuchet MS" panose="020B0603020202020204" pitchFamily="34" charset="0"/>
              </a:rPr>
              <a:t>a love is the only way to go beyond the present </a:t>
            </a:r>
            <a:r>
              <a:rPr lang="en-US" sz="2800" dirty="0" smtClean="0">
                <a:solidFill>
                  <a:schemeClr val="bg1"/>
                </a:solidFill>
                <a:latin typeface="Trebuchet MS" panose="020B0603020202020204" pitchFamily="34" charset="0"/>
              </a:rPr>
              <a:t>deficiencies and injustices</a:t>
            </a:r>
            <a:r>
              <a:rPr lang="en-US" sz="2800" dirty="0">
                <a:solidFill>
                  <a:schemeClr val="bg1"/>
                </a:solidFill>
                <a:latin typeface="Trebuchet MS" panose="020B0603020202020204" pitchFamily="34" charset="0"/>
              </a:rPr>
              <a:t>, and build the Kingdom established by Christ. This is the “</a:t>
            </a:r>
            <a:r>
              <a:rPr lang="en-US" sz="2800" dirty="0" smtClean="0">
                <a:solidFill>
                  <a:schemeClr val="bg1"/>
                </a:solidFill>
                <a:latin typeface="Trebuchet MS" panose="020B0603020202020204" pitchFamily="34" charset="0"/>
              </a:rPr>
              <a:t>new order</a:t>
            </a:r>
            <a:r>
              <a:rPr lang="en-US" sz="2800" dirty="0">
                <a:solidFill>
                  <a:schemeClr val="bg1"/>
                </a:solidFill>
                <a:latin typeface="Trebuchet MS" panose="020B0603020202020204" pitchFamily="34" charset="0"/>
              </a:rPr>
              <a:t>” characterized by authentic solidarity, compassion, forgiveness, </a:t>
            </a:r>
            <a:r>
              <a:rPr lang="en-US" sz="2800" dirty="0" smtClean="0">
                <a:solidFill>
                  <a:schemeClr val="bg1"/>
                </a:solidFill>
                <a:latin typeface="Trebuchet MS" panose="020B0603020202020204" pitchFamily="34" charset="0"/>
              </a:rPr>
              <a:t>and self-giving </a:t>
            </a:r>
            <a:r>
              <a:rPr lang="en-US" sz="2800" dirty="0">
                <a:solidFill>
                  <a:schemeClr val="bg1"/>
                </a:solidFill>
                <a:latin typeface="Trebuchet MS" panose="020B0603020202020204" pitchFamily="34" charset="0"/>
              </a:rPr>
              <a:t>– all “family names” of the sublime reality we call “LOVE.”</a:t>
            </a:r>
          </a:p>
        </p:txBody>
      </p:sp>
      <p:sp>
        <p:nvSpPr>
          <p:cNvPr id="109" name="Google Shape;109;gf389fad905_0_26"/>
          <p:cNvSpPr txBox="1"/>
          <p:nvPr/>
        </p:nvSpPr>
        <p:spPr>
          <a:xfrm>
            <a:off x="561000" y="543006"/>
            <a:ext cx="12322038"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4400" b="1" i="0" u="sng" strike="noStrike" cap="none" dirty="0">
                <a:solidFill>
                  <a:schemeClr val="bg1"/>
                </a:solidFill>
                <a:latin typeface="Arial"/>
                <a:ea typeface="Arial"/>
                <a:cs typeface="Arial"/>
                <a:sym typeface="Arial"/>
              </a:rPr>
              <a:t>GOSPEL REFLECTION</a:t>
            </a:r>
            <a:endParaRPr sz="4400" b="0" i="0" u="sng" strike="noStrike" cap="none" dirty="0">
              <a:solidFill>
                <a:schemeClr val="bg1"/>
              </a:solidFill>
              <a:latin typeface="Arial"/>
              <a:ea typeface="Arial"/>
              <a:cs typeface="Arial"/>
              <a:sym typeface="Arial"/>
            </a:endParaRPr>
          </a:p>
        </p:txBody>
      </p:sp>
      <p:sp>
        <p:nvSpPr>
          <p:cNvPr id="4" name="Google Shape;108;gf389fad905_0_26">
            <a:extLst>
              <a:ext uri="{FF2B5EF4-FFF2-40B4-BE49-F238E27FC236}">
                <a16:creationId xmlns:a16="http://schemas.microsoft.com/office/drawing/2014/main" xmlns="" id="{A21AC191-9D84-469B-BBD5-18DD58F91834}"/>
              </a:ext>
            </a:extLst>
          </p:cNvPr>
          <p:cNvSpPr txBox="1"/>
          <p:nvPr/>
        </p:nvSpPr>
        <p:spPr>
          <a:xfrm>
            <a:off x="561000" y="9199382"/>
            <a:ext cx="15979644" cy="276999"/>
          </a:xfrm>
          <a:prstGeom prst="rect">
            <a:avLst/>
          </a:prstGeom>
          <a:noFill/>
          <a:ln>
            <a:noFill/>
          </a:ln>
        </p:spPr>
        <p:txBody>
          <a:bodyPr spcFirstLastPara="1" wrap="square" lIns="0" tIns="0" rIns="0" bIns="0" anchor="t" anchorCtr="0">
            <a:spAutoFit/>
          </a:bodyPr>
          <a:lstStyle/>
          <a:p>
            <a:r>
              <a:rPr lang="en-US" sz="1800" dirty="0" smtClean="0">
                <a:solidFill>
                  <a:schemeClr val="bg1">
                    <a:lumMod val="95000"/>
                  </a:schemeClr>
                </a:solidFill>
              </a:rPr>
              <a:t>Source: </a:t>
            </a:r>
            <a:r>
              <a:rPr lang="en-US" sz="1800" dirty="0" err="1" smtClean="0">
                <a:solidFill>
                  <a:schemeClr val="bg1">
                    <a:lumMod val="95000"/>
                  </a:schemeClr>
                </a:solidFill>
              </a:rPr>
              <a:t>Sambuhay</a:t>
            </a:r>
            <a:endParaRPr lang="en-US" sz="1800" dirty="0">
              <a:solidFill>
                <a:schemeClr val="bg1">
                  <a:lumMod val="95000"/>
                </a:schemeClr>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137"/>
        <p:cNvGrpSpPr/>
        <p:nvPr/>
      </p:nvGrpSpPr>
      <p:grpSpPr>
        <a:xfrm>
          <a:off x="0" y="0"/>
          <a:ext cx="0" cy="0"/>
          <a:chOff x="0" y="0"/>
          <a:chExt cx="0" cy="0"/>
        </a:xfrm>
      </p:grpSpPr>
      <p:sp>
        <p:nvSpPr>
          <p:cNvPr id="139" name="Google Shape;139;p6"/>
          <p:cNvSpPr txBox="1"/>
          <p:nvPr/>
        </p:nvSpPr>
        <p:spPr>
          <a:xfrm>
            <a:off x="581438" y="449893"/>
            <a:ext cx="8976531" cy="538609"/>
          </a:xfrm>
          <a:prstGeom prst="rect">
            <a:avLst/>
          </a:prstGeom>
          <a:noFill/>
          <a:ln>
            <a:noFill/>
          </a:ln>
        </p:spPr>
        <p:txBody>
          <a:bodyPr spcFirstLastPara="1" wrap="square" lIns="0" tIns="0" rIns="0" bIns="0" anchor="t" anchorCtr="0">
            <a:spAutoFit/>
          </a:bodyPr>
          <a:lstStyle/>
          <a:p>
            <a:pPr lvl="0">
              <a:buSzPts val="4000"/>
            </a:pPr>
            <a:r>
              <a:rPr lang="en-US" sz="3500" dirty="0">
                <a:solidFill>
                  <a:schemeClr val="tx1"/>
                </a:solidFill>
                <a:latin typeface="Arial Black" pitchFamily="34" charset="0"/>
              </a:rPr>
              <a:t>Instruction</a:t>
            </a:r>
            <a:r>
              <a:rPr lang="en-US" sz="3500" dirty="0" smtClean="0">
                <a:solidFill>
                  <a:schemeClr val="tx1"/>
                </a:solidFill>
                <a:latin typeface="Arial Black" pitchFamily="34" charset="0"/>
              </a:rPr>
              <a:t>:</a:t>
            </a:r>
            <a:endParaRPr lang="en-US" sz="3500" dirty="0">
              <a:solidFill>
                <a:schemeClr val="tx1"/>
              </a:solidFill>
              <a:latin typeface="Arial Black" pitchFamily="34" charset="0"/>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Calibri"/>
              <a:ea typeface="Calibri"/>
              <a:cs typeface="Calibri"/>
              <a:sym typeface="Calibri"/>
            </a:endParaRPr>
          </a:p>
        </p:txBody>
      </p:sp>
      <p:sp>
        <p:nvSpPr>
          <p:cNvPr id="9" name="Google Shape;139;p6"/>
          <p:cNvSpPr txBox="1"/>
          <p:nvPr/>
        </p:nvSpPr>
        <p:spPr>
          <a:xfrm>
            <a:off x="581438" y="449893"/>
            <a:ext cx="10795808" cy="8863965"/>
          </a:xfrm>
          <a:prstGeom prst="rect">
            <a:avLst/>
          </a:prstGeom>
          <a:noFill/>
          <a:ln>
            <a:noFill/>
          </a:ln>
        </p:spPr>
        <p:txBody>
          <a:bodyPr spcFirstLastPara="1" wrap="square" lIns="0" tIns="0" rIns="0" bIns="0" anchor="t" anchorCtr="0">
            <a:spAutoFit/>
          </a:bodyPr>
          <a:lstStyle/>
          <a:p>
            <a:pPr lvl="0">
              <a:lnSpc>
                <a:spcPct val="150000"/>
              </a:lnSpc>
              <a:buSzPts val="4000"/>
            </a:pPr>
            <a:endParaRPr lang="en-US" sz="3200" dirty="0">
              <a:solidFill>
                <a:schemeClr val="tx1"/>
              </a:solidFill>
              <a:latin typeface="Arial Black" pitchFamily="34" charset="0"/>
            </a:endParaRPr>
          </a:p>
          <a:p>
            <a:pPr marL="514350" lvl="0" indent="-514350">
              <a:lnSpc>
                <a:spcPct val="150000"/>
              </a:lnSpc>
              <a:buSzPts val="4000"/>
              <a:buAutoNum type="arabicPeriod"/>
            </a:pPr>
            <a:r>
              <a:rPr lang="en-US" sz="3200" dirty="0" smtClean="0">
                <a:solidFill>
                  <a:schemeClr val="tx1"/>
                </a:solidFill>
                <a:latin typeface="Arial Black" pitchFamily="34" charset="0"/>
              </a:rPr>
              <a:t> Write the following challenges on your clean paper and draw a box beside it:</a:t>
            </a:r>
          </a:p>
          <a:p>
            <a:pPr marL="1085850" lvl="1">
              <a:lnSpc>
                <a:spcPct val="150000"/>
              </a:lnSpc>
              <a:buSzPts val="4000"/>
              <a:buFont typeface="Wingdings" panose="05000000000000000000" pitchFamily="2" charset="2"/>
              <a:buChar char="q"/>
            </a:pPr>
            <a:r>
              <a:rPr lang="en-US" sz="3200" dirty="0" smtClean="0">
                <a:solidFill>
                  <a:schemeClr val="tx1"/>
                </a:solidFill>
                <a:latin typeface="Arial Black" pitchFamily="34" charset="0"/>
              </a:rPr>
              <a:t> Hug and say I love you to your siblings</a:t>
            </a:r>
          </a:p>
          <a:p>
            <a:pPr marL="1085850" lvl="1">
              <a:lnSpc>
                <a:spcPct val="150000"/>
              </a:lnSpc>
              <a:buSzPts val="4000"/>
              <a:buFont typeface="Wingdings" panose="05000000000000000000" pitchFamily="2" charset="2"/>
              <a:buChar char="q"/>
            </a:pPr>
            <a:r>
              <a:rPr lang="en-US" sz="3200" dirty="0">
                <a:solidFill>
                  <a:schemeClr val="tx1"/>
                </a:solidFill>
                <a:latin typeface="Arial Black" pitchFamily="34" charset="0"/>
              </a:rPr>
              <a:t> </a:t>
            </a:r>
            <a:r>
              <a:rPr lang="en-US" sz="3200" dirty="0" smtClean="0">
                <a:solidFill>
                  <a:schemeClr val="tx1"/>
                </a:solidFill>
                <a:latin typeface="Arial Black" pitchFamily="34" charset="0"/>
              </a:rPr>
              <a:t>Message your grandparents/ aunt/ uncle/ cousins who are far from you, ask them how they are and tell them that you remember them</a:t>
            </a:r>
          </a:p>
          <a:p>
            <a:pPr marL="1085850" lvl="1">
              <a:lnSpc>
                <a:spcPct val="150000"/>
              </a:lnSpc>
              <a:buSzPts val="4000"/>
              <a:buFont typeface="Wingdings" panose="05000000000000000000" pitchFamily="2" charset="2"/>
              <a:buChar char="q"/>
            </a:pPr>
            <a:r>
              <a:rPr lang="en-US" sz="3200" dirty="0">
                <a:solidFill>
                  <a:schemeClr val="tx1"/>
                </a:solidFill>
                <a:latin typeface="Arial Black" pitchFamily="34" charset="0"/>
              </a:rPr>
              <a:t> </a:t>
            </a:r>
            <a:r>
              <a:rPr lang="en-US" sz="3200" dirty="0" smtClean="0">
                <a:solidFill>
                  <a:schemeClr val="tx1"/>
                </a:solidFill>
                <a:latin typeface="Arial Black" pitchFamily="34" charset="0"/>
              </a:rPr>
              <a:t>Go to your parents and pray for them: “Lord, thank you for (state the name of your parents). Please always guide them in everything that they do. Amen”</a:t>
            </a:r>
            <a:endParaRPr lang="en-US" sz="3200" dirty="0">
              <a:solidFill>
                <a:schemeClr val="tx1"/>
              </a:solidFill>
              <a:latin typeface="Arial Black"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9138" y="657702"/>
            <a:ext cx="6127424" cy="8666795"/>
          </a:xfrm>
          <a:prstGeom prst="rect">
            <a:avLst/>
          </a:prstGeom>
        </p:spPr>
      </p:pic>
    </p:spTree>
    <p:extLst>
      <p:ext uri="{BB962C8B-B14F-4D97-AF65-F5344CB8AC3E}">
        <p14:creationId xmlns:p14="http://schemas.microsoft.com/office/powerpoint/2010/main" val="668807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137"/>
        <p:cNvGrpSpPr/>
        <p:nvPr/>
      </p:nvGrpSpPr>
      <p:grpSpPr>
        <a:xfrm>
          <a:off x="0" y="0"/>
          <a:ext cx="0" cy="0"/>
          <a:chOff x="0" y="0"/>
          <a:chExt cx="0" cy="0"/>
        </a:xfrm>
      </p:grpSpPr>
      <p:sp>
        <p:nvSpPr>
          <p:cNvPr id="139" name="Google Shape;139;p6"/>
          <p:cNvSpPr txBox="1"/>
          <p:nvPr/>
        </p:nvSpPr>
        <p:spPr>
          <a:xfrm>
            <a:off x="581438" y="449893"/>
            <a:ext cx="8976531" cy="538609"/>
          </a:xfrm>
          <a:prstGeom prst="rect">
            <a:avLst/>
          </a:prstGeom>
          <a:noFill/>
          <a:ln>
            <a:noFill/>
          </a:ln>
        </p:spPr>
        <p:txBody>
          <a:bodyPr spcFirstLastPara="1" wrap="square" lIns="0" tIns="0" rIns="0" bIns="0" anchor="t" anchorCtr="0">
            <a:spAutoFit/>
          </a:bodyPr>
          <a:lstStyle/>
          <a:p>
            <a:pPr lvl="0">
              <a:buSzPts val="4000"/>
            </a:pPr>
            <a:r>
              <a:rPr lang="en-US" sz="3500" dirty="0">
                <a:solidFill>
                  <a:schemeClr val="tx1"/>
                </a:solidFill>
                <a:latin typeface="Arial Black" pitchFamily="34" charset="0"/>
              </a:rPr>
              <a:t>Instruction</a:t>
            </a:r>
            <a:r>
              <a:rPr lang="en-US" sz="3500" dirty="0" smtClean="0">
                <a:solidFill>
                  <a:schemeClr val="tx1"/>
                </a:solidFill>
                <a:latin typeface="Arial Black" pitchFamily="34" charset="0"/>
              </a:rPr>
              <a:t>:</a:t>
            </a:r>
            <a:endParaRPr lang="en-US" sz="3500" dirty="0">
              <a:solidFill>
                <a:schemeClr val="tx1"/>
              </a:solidFill>
              <a:latin typeface="Arial Black" pitchFamily="34" charset="0"/>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Calibri"/>
              <a:ea typeface="Calibri"/>
              <a:cs typeface="Calibri"/>
              <a:sym typeface="Calibri"/>
            </a:endParaRPr>
          </a:p>
        </p:txBody>
      </p:sp>
      <p:sp>
        <p:nvSpPr>
          <p:cNvPr id="9" name="Google Shape;139;p6"/>
          <p:cNvSpPr txBox="1"/>
          <p:nvPr/>
        </p:nvSpPr>
        <p:spPr>
          <a:xfrm>
            <a:off x="581438" y="449893"/>
            <a:ext cx="9548400" cy="9233297"/>
          </a:xfrm>
          <a:prstGeom prst="rect">
            <a:avLst/>
          </a:prstGeom>
          <a:noFill/>
          <a:ln>
            <a:noFill/>
          </a:ln>
        </p:spPr>
        <p:txBody>
          <a:bodyPr spcFirstLastPara="1" wrap="square" lIns="0" tIns="0" rIns="0" bIns="0" anchor="t" anchorCtr="0">
            <a:spAutoFit/>
          </a:bodyPr>
          <a:lstStyle/>
          <a:p>
            <a:pPr lvl="0">
              <a:lnSpc>
                <a:spcPct val="150000"/>
              </a:lnSpc>
              <a:buSzPts val="4000"/>
            </a:pPr>
            <a:endParaRPr lang="en-US" sz="4000" dirty="0">
              <a:solidFill>
                <a:schemeClr val="tx1"/>
              </a:solidFill>
              <a:latin typeface="Arial Black" pitchFamily="34" charset="0"/>
            </a:endParaRPr>
          </a:p>
          <a:p>
            <a:pPr lvl="0">
              <a:lnSpc>
                <a:spcPct val="150000"/>
              </a:lnSpc>
              <a:buSzPts val="4000"/>
            </a:pPr>
            <a:r>
              <a:rPr lang="en-US" sz="4000" dirty="0" smtClean="0">
                <a:solidFill>
                  <a:schemeClr val="tx1"/>
                </a:solidFill>
                <a:latin typeface="Arial Black" pitchFamily="34" charset="0"/>
              </a:rPr>
              <a:t>2. You may put design on your love </a:t>
            </a:r>
            <a:r>
              <a:rPr lang="en-US" sz="4000" dirty="0" err="1" smtClean="0">
                <a:solidFill>
                  <a:schemeClr val="tx1"/>
                </a:solidFill>
                <a:latin typeface="Arial Black" pitchFamily="34" charset="0"/>
              </a:rPr>
              <a:t>challebnge</a:t>
            </a:r>
            <a:r>
              <a:rPr lang="en-US" sz="4000" dirty="0" smtClean="0">
                <a:solidFill>
                  <a:schemeClr val="tx1"/>
                </a:solidFill>
                <a:latin typeface="Arial Black" pitchFamily="34" charset="0"/>
              </a:rPr>
              <a:t> checklist.</a:t>
            </a:r>
          </a:p>
          <a:p>
            <a:pPr lvl="0">
              <a:lnSpc>
                <a:spcPct val="150000"/>
              </a:lnSpc>
              <a:buSzPts val="4000"/>
            </a:pPr>
            <a:r>
              <a:rPr lang="en-US" sz="4000" dirty="0" smtClean="0">
                <a:solidFill>
                  <a:schemeClr val="tx1"/>
                </a:solidFill>
                <a:latin typeface="Arial Black" pitchFamily="34" charset="0"/>
              </a:rPr>
              <a:t>3. You have the whole week to do it. Once you have done doing it, don’t forget to put a check on it.</a:t>
            </a:r>
          </a:p>
          <a:p>
            <a:pPr lvl="0">
              <a:lnSpc>
                <a:spcPct val="150000"/>
              </a:lnSpc>
              <a:buSzPts val="4000"/>
            </a:pPr>
            <a:r>
              <a:rPr lang="en-US" sz="4000" dirty="0" smtClean="0">
                <a:solidFill>
                  <a:schemeClr val="tx1"/>
                </a:solidFill>
                <a:latin typeface="Arial Black" pitchFamily="34" charset="0"/>
              </a:rPr>
              <a:t>4. Bring your accomplished checklist next LTW Kids!</a:t>
            </a:r>
          </a:p>
          <a:p>
            <a:pPr lvl="0">
              <a:lnSpc>
                <a:spcPct val="150000"/>
              </a:lnSpc>
              <a:buSzPts val="4000"/>
            </a:pPr>
            <a:r>
              <a:rPr lang="en-US" sz="4000" dirty="0" smtClean="0">
                <a:solidFill>
                  <a:schemeClr val="tx1"/>
                </a:solidFill>
                <a:latin typeface="Arial Black" pitchFamily="34" charset="0"/>
              </a:rPr>
              <a:t>5. Don’t forget to do these 3 challenges!</a:t>
            </a:r>
            <a:endParaRPr lang="en-US" sz="4000" dirty="0">
              <a:solidFill>
                <a:schemeClr val="tx1"/>
              </a:solidFill>
              <a:latin typeface="Arial Black"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3301" y="343377"/>
            <a:ext cx="6780300" cy="9590241"/>
          </a:xfrm>
          <a:prstGeom prst="rect">
            <a:avLst/>
          </a:prstGeom>
        </p:spPr>
      </p:pic>
    </p:spTree>
    <p:extLst>
      <p:ext uri="{BB962C8B-B14F-4D97-AF65-F5344CB8AC3E}">
        <p14:creationId xmlns:p14="http://schemas.microsoft.com/office/powerpoint/2010/main" val="2223778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Shape 217"/>
        <p:cNvGrpSpPr/>
        <p:nvPr/>
      </p:nvGrpSpPr>
      <p:grpSpPr>
        <a:xfrm>
          <a:off x="0" y="0"/>
          <a:ext cx="0" cy="0"/>
          <a:chOff x="0" y="0"/>
          <a:chExt cx="0" cy="0"/>
        </a:xfrm>
      </p:grpSpPr>
      <p:sp>
        <p:nvSpPr>
          <p:cNvPr id="218" name="Google Shape;218;gf7e905350f_0_52"/>
          <p:cNvSpPr/>
          <p:nvPr/>
        </p:nvSpPr>
        <p:spPr>
          <a:xfrm>
            <a:off x="1142944" y="577707"/>
            <a:ext cx="5857800" cy="745800"/>
          </a:xfrm>
          <a:prstGeom prst="rect">
            <a:avLst/>
          </a:prstGeom>
          <a:solidFill>
            <a:schemeClr val="accent5">
              <a:lumMod val="5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Arial Black"/>
                <a:ea typeface="Arial Black"/>
                <a:cs typeface="Arial Black"/>
                <a:sym typeface="Arial Black"/>
              </a:rPr>
              <a:t>Closing Prayer</a:t>
            </a:r>
            <a:endParaRPr sz="1400" b="0" i="0" u="none" strike="noStrike" cap="none" dirty="0">
              <a:solidFill>
                <a:srgbClr val="000000"/>
              </a:solidFill>
              <a:latin typeface="Arial"/>
              <a:ea typeface="Arial"/>
              <a:cs typeface="Arial"/>
              <a:sym typeface="Arial"/>
            </a:endParaRPr>
          </a:p>
        </p:txBody>
      </p:sp>
      <p:sp>
        <p:nvSpPr>
          <p:cNvPr id="219" name="Google Shape;219;gf7e905350f_0_52"/>
          <p:cNvSpPr/>
          <p:nvPr/>
        </p:nvSpPr>
        <p:spPr>
          <a:xfrm>
            <a:off x="978117" y="2128709"/>
            <a:ext cx="9238200" cy="6860854"/>
          </a:xfrm>
          <a:prstGeom prst="rect">
            <a:avLst/>
          </a:prstGeom>
          <a:noFill/>
          <a:ln>
            <a:noFill/>
          </a:ln>
        </p:spPr>
        <p:txBody>
          <a:bodyPr spcFirstLastPara="1" wrap="square" lIns="91425" tIns="45700" rIns="91425" bIns="45700" anchor="ctr" anchorCtr="0">
            <a:noAutofit/>
          </a:bodyPr>
          <a:lstStyle/>
          <a:p>
            <a:pPr algn="just" fontAlgn="base"/>
            <a:r>
              <a:rPr lang="en-US" sz="3200" dirty="0" smtClean="0">
                <a:solidFill>
                  <a:schemeClr val="bg1"/>
                </a:solidFill>
              </a:rPr>
              <a:t>Dear God,</a:t>
            </a:r>
          </a:p>
          <a:p>
            <a:pPr algn="just" fontAlgn="base"/>
            <a:endParaRPr lang="en-US" sz="3200" dirty="0">
              <a:solidFill>
                <a:schemeClr val="bg1"/>
              </a:solidFill>
            </a:endParaRPr>
          </a:p>
          <a:p>
            <a:pPr algn="just" fontAlgn="base"/>
            <a:r>
              <a:rPr lang="en-US" sz="3200" dirty="0" smtClean="0">
                <a:solidFill>
                  <a:schemeClr val="bg1"/>
                </a:solidFill>
              </a:rPr>
              <a:t>Father</a:t>
            </a:r>
            <a:r>
              <a:rPr lang="en-US" sz="3200" dirty="0">
                <a:solidFill>
                  <a:schemeClr val="bg1"/>
                </a:solidFill>
              </a:rPr>
              <a:t>, it is easy to love those who love us. Help us to love our enemies so that they might know that we </a:t>
            </a:r>
            <a:r>
              <a:rPr lang="en-US" sz="3200">
                <a:solidFill>
                  <a:schemeClr val="bg1"/>
                </a:solidFill>
              </a:rPr>
              <a:t>are </a:t>
            </a:r>
            <a:r>
              <a:rPr lang="en-US" sz="3200" smtClean="0">
                <a:solidFill>
                  <a:schemeClr val="bg1"/>
                </a:solidFill>
              </a:rPr>
              <a:t>Your </a:t>
            </a:r>
            <a:r>
              <a:rPr lang="en-US" sz="3200" dirty="0">
                <a:solidFill>
                  <a:schemeClr val="bg1"/>
                </a:solidFill>
              </a:rPr>
              <a:t>children. </a:t>
            </a:r>
            <a:r>
              <a:rPr lang="en-US" sz="3200" dirty="0" smtClean="0">
                <a:solidFill>
                  <a:schemeClr val="bg1"/>
                </a:solidFill>
              </a:rPr>
              <a:t>Lord we pray that You may use us to let other people feel </a:t>
            </a:r>
            <a:r>
              <a:rPr lang="en-US" sz="3200" dirty="0">
                <a:solidFill>
                  <a:schemeClr val="bg1"/>
                </a:solidFill>
              </a:rPr>
              <a:t>Y</a:t>
            </a:r>
            <a:r>
              <a:rPr lang="en-US" sz="3200" dirty="0" smtClean="0">
                <a:solidFill>
                  <a:schemeClr val="bg1"/>
                </a:solidFill>
              </a:rPr>
              <a:t>our love.</a:t>
            </a:r>
          </a:p>
          <a:p>
            <a:pPr algn="just" fontAlgn="base"/>
            <a:endParaRPr lang="en-US" sz="3200" dirty="0">
              <a:solidFill>
                <a:schemeClr val="bg1"/>
              </a:solidFill>
            </a:endParaRPr>
          </a:p>
          <a:p>
            <a:pPr algn="just" fontAlgn="base"/>
            <a:r>
              <a:rPr lang="en-US" sz="3200" dirty="0" smtClean="0">
                <a:solidFill>
                  <a:schemeClr val="bg1"/>
                </a:solidFill>
              </a:rPr>
              <a:t>In Jesus name, we pray.</a:t>
            </a:r>
          </a:p>
          <a:p>
            <a:pPr algn="just" fontAlgn="base"/>
            <a:endParaRPr lang="en-US" sz="3200" dirty="0">
              <a:solidFill>
                <a:schemeClr val="bg1"/>
              </a:solidFill>
            </a:endParaRPr>
          </a:p>
          <a:p>
            <a:pPr algn="just" fontAlgn="base"/>
            <a:r>
              <a:rPr lang="en-US" sz="3200" dirty="0" smtClean="0">
                <a:solidFill>
                  <a:schemeClr val="bg1"/>
                </a:solidFill>
              </a:rPr>
              <a:t>Amen.</a:t>
            </a:r>
          </a:p>
          <a:p>
            <a:pPr algn="just" fontAlgn="base"/>
            <a:endParaRPr lang="en-US" sz="3200" dirty="0">
              <a:solidFill>
                <a:schemeClr val="bg1"/>
              </a:solidFill>
            </a:endParaRPr>
          </a:p>
          <a:p>
            <a:pPr algn="just" fontAlgn="base"/>
            <a:endParaRPr lang="en-US" sz="3200" dirty="0" smtClean="0">
              <a:solidFill>
                <a:schemeClr val="bg1"/>
              </a:solidFill>
            </a:endParaRPr>
          </a:p>
        </p:txBody>
      </p:sp>
      <p:pic>
        <p:nvPicPr>
          <p:cNvPr id="220" name="Google Shape;220;gf7e905350f_0_52" descr="Image result for animated kid praying transparent background"/>
          <p:cNvPicPr preferRelativeResize="0"/>
          <p:nvPr/>
        </p:nvPicPr>
        <p:blipFill rotWithShape="1">
          <a:blip r:embed="rId3">
            <a:alphaModFix/>
          </a:blip>
          <a:srcRect/>
          <a:stretch/>
        </p:blipFill>
        <p:spPr>
          <a:xfrm>
            <a:off x="11160224" y="1120722"/>
            <a:ext cx="6552728" cy="8045556"/>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lvl="0" algn="ctr">
              <a:buSzPts val="3000"/>
            </a:pPr>
            <a:r>
              <a:rPr lang="en-US" sz="3000" b="1" dirty="0" smtClean="0">
                <a:solidFill>
                  <a:srgbClr val="FFFFFF"/>
                </a:solidFill>
              </a:rPr>
              <a:t>7</a:t>
            </a:r>
            <a:r>
              <a:rPr lang="en-US" sz="3000" b="1" baseline="30000" dirty="0" smtClean="0">
                <a:solidFill>
                  <a:srgbClr val="FFFFFF"/>
                </a:solidFill>
              </a:rPr>
              <a:t>th</a:t>
            </a:r>
            <a:r>
              <a:rPr lang="en-US" sz="3000" b="1" dirty="0" smtClean="0">
                <a:solidFill>
                  <a:srgbClr val="FFFFFF"/>
                </a:solidFill>
              </a:rPr>
              <a:t> </a:t>
            </a:r>
            <a:r>
              <a:rPr lang="en-US" sz="3000" b="1" dirty="0">
                <a:solidFill>
                  <a:srgbClr val="FFFFFF"/>
                </a:solidFill>
              </a:rPr>
              <a:t>Sunday in Ordinary Time | Cycle C</a:t>
            </a:r>
            <a:endParaRPr lang="en-US" dirty="0"/>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extLst>
      <p:ext uri="{BB962C8B-B14F-4D97-AF65-F5344CB8AC3E}">
        <p14:creationId xmlns:p14="http://schemas.microsoft.com/office/powerpoint/2010/main" val="542825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4"/>
        <p:cNvGrpSpPr/>
        <p:nvPr/>
      </p:nvGrpSpPr>
      <p:grpSpPr>
        <a:xfrm>
          <a:off x="0" y="0"/>
          <a:ext cx="0" cy="0"/>
          <a:chOff x="0" y="0"/>
          <a:chExt cx="0" cy="0"/>
        </a:xfrm>
      </p:grpSpPr>
      <p:sp>
        <p:nvSpPr>
          <p:cNvPr id="115" name="Google Shape;115;p3"/>
          <p:cNvSpPr/>
          <p:nvPr/>
        </p:nvSpPr>
        <p:spPr>
          <a:xfrm>
            <a:off x="0" y="8656090"/>
            <a:ext cx="18288000" cy="1829931"/>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3"/>
          <p:cNvSpPr txBox="1"/>
          <p:nvPr/>
        </p:nvSpPr>
        <p:spPr>
          <a:xfrm>
            <a:off x="0" y="8650513"/>
            <a:ext cx="18288000" cy="923330"/>
          </a:xfrm>
          <a:prstGeom prst="rect">
            <a:avLst/>
          </a:prstGeom>
          <a:noFill/>
          <a:ln>
            <a:noFill/>
          </a:ln>
        </p:spPr>
        <p:txBody>
          <a:bodyPr spcFirstLastPara="1" wrap="square" lIns="0" tIns="0" rIns="0" bIns="0" anchor="t" anchorCtr="0">
            <a:spAutoFit/>
          </a:bodyPr>
          <a:lstStyle/>
          <a:p>
            <a:pPr lvl="0" algn="ctr">
              <a:buSzPts val="6600"/>
            </a:pPr>
            <a:r>
              <a:rPr lang="en-US" sz="6000" b="1" dirty="0" smtClean="0">
                <a:solidFill>
                  <a:srgbClr val="FFFF99"/>
                </a:solidFill>
                <a:latin typeface="Arial Black"/>
                <a:ea typeface="Arial Black"/>
                <a:cs typeface="Arial Black"/>
                <a:sym typeface="Arial Black"/>
              </a:rPr>
              <a:t>Love your enemies</a:t>
            </a:r>
            <a:endParaRPr lang="en-US" sz="6000" b="1" i="0" u="none" strike="noStrike" cap="none" dirty="0">
              <a:solidFill>
                <a:srgbClr val="FFFF99"/>
              </a:solidFill>
              <a:latin typeface="Arial Black"/>
              <a:ea typeface="Arial Black"/>
              <a:cs typeface="Arial Black"/>
              <a:sym typeface="Arial Black"/>
            </a:endParaRPr>
          </a:p>
        </p:txBody>
      </p:sp>
      <p:sp>
        <p:nvSpPr>
          <p:cNvPr id="117" name="Google Shape;117;p3"/>
          <p:cNvSpPr txBox="1"/>
          <p:nvPr/>
        </p:nvSpPr>
        <p:spPr>
          <a:xfrm>
            <a:off x="0" y="9501836"/>
            <a:ext cx="18288000" cy="769441"/>
          </a:xfrm>
          <a:prstGeom prst="rect">
            <a:avLst/>
          </a:prstGeom>
          <a:noFill/>
          <a:ln>
            <a:noFill/>
          </a:ln>
        </p:spPr>
        <p:txBody>
          <a:bodyPr spcFirstLastPara="1" wrap="square" lIns="0" tIns="0" rIns="0" bIns="0" anchor="t" anchorCtr="0">
            <a:spAutoFit/>
          </a:bodyPr>
          <a:lstStyle/>
          <a:p>
            <a:pPr lvl="0" algn="ctr">
              <a:buSzPts val="5000"/>
            </a:pPr>
            <a:r>
              <a:rPr lang="en-US" sz="5000" dirty="0">
                <a:solidFill>
                  <a:schemeClr val="lt1"/>
                </a:solidFill>
                <a:latin typeface="Arial Black"/>
                <a:ea typeface="Arial Black"/>
                <a:cs typeface="Arial Black"/>
                <a:sym typeface="Arial Black"/>
              </a:rPr>
              <a:t>Luke 6:27-38</a:t>
            </a:r>
          </a:p>
        </p:txBody>
      </p:sp>
      <p:pic>
        <p:nvPicPr>
          <p:cNvPr id="4" name="Picture 3"/>
          <p:cNvPicPr>
            <a:picLocks noChangeAspect="1"/>
          </p:cNvPicPr>
          <p:nvPr/>
        </p:nvPicPr>
        <p:blipFill>
          <a:blip r:embed="rId3"/>
          <a:stretch>
            <a:fillRect/>
          </a:stretch>
        </p:blipFill>
        <p:spPr>
          <a:xfrm>
            <a:off x="-79764" y="0"/>
            <a:ext cx="18447528" cy="865051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Shape 122"/>
        <p:cNvGrpSpPr/>
        <p:nvPr/>
      </p:nvGrpSpPr>
      <p:grpSpPr>
        <a:xfrm>
          <a:off x="0" y="0"/>
          <a:ext cx="0" cy="0"/>
          <a:chOff x="0" y="0"/>
          <a:chExt cx="0" cy="0"/>
        </a:xfrm>
      </p:grpSpPr>
      <p:sp>
        <p:nvSpPr>
          <p:cNvPr id="123" name="Google Shape;123;p4"/>
          <p:cNvSpPr txBox="1"/>
          <p:nvPr/>
        </p:nvSpPr>
        <p:spPr>
          <a:xfrm>
            <a:off x="1434809" y="2109702"/>
            <a:ext cx="17007840" cy="346242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dirty="0">
                <a:solidFill>
                  <a:srgbClr val="FFC000"/>
                </a:solidFill>
                <a:latin typeface="Arial"/>
                <a:ea typeface="Arial"/>
                <a:cs typeface="Arial"/>
                <a:sym typeface="Arial"/>
              </a:rPr>
              <a:t>Leader: </a:t>
            </a:r>
            <a:r>
              <a:rPr lang="en-US" sz="7200" b="1" i="0" u="none" strike="noStrike" cap="none" dirty="0">
                <a:solidFill>
                  <a:srgbClr val="FFFFFF"/>
                </a:solidFill>
                <a:latin typeface="Arial"/>
                <a:ea typeface="Arial"/>
                <a:cs typeface="Arial"/>
                <a:sym typeface="Arial"/>
              </a:rPr>
              <a:t>A reading from</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the Holy Gospel</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according to </a:t>
            </a:r>
            <a:r>
              <a:rPr lang="en-US" sz="7200" b="1" dirty="0" smtClean="0">
                <a:solidFill>
                  <a:srgbClr val="FFFFFF"/>
                </a:solidFill>
              </a:rPr>
              <a:t>Luke</a:t>
            </a:r>
            <a:r>
              <a:rPr lang="en-US" sz="7200" b="1" i="0" u="none" strike="noStrike" cap="none" dirty="0" smtClean="0">
                <a:solidFill>
                  <a:srgbClr val="FFFFFF"/>
                </a:solidFill>
                <a:latin typeface="Arial"/>
                <a:ea typeface="Arial"/>
                <a:cs typeface="Arial"/>
                <a:sym typeface="Arial"/>
              </a:rPr>
              <a:t>.</a:t>
            </a:r>
            <a:endParaRPr sz="2100" b="0" i="0" u="none" strike="noStrike" cap="none" dirty="0">
              <a:solidFill>
                <a:srgbClr val="000000"/>
              </a:solidFill>
              <a:latin typeface="Arial"/>
              <a:ea typeface="Arial"/>
              <a:cs typeface="Arial"/>
              <a:sym typeface="Arial"/>
            </a:endParaRPr>
          </a:p>
        </p:txBody>
      </p:sp>
      <p:sp>
        <p:nvSpPr>
          <p:cNvPr id="124" name="Google Shape;124;p4"/>
          <p:cNvSpPr txBox="1"/>
          <p:nvPr/>
        </p:nvSpPr>
        <p:spPr>
          <a:xfrm>
            <a:off x="3062757" y="6257464"/>
            <a:ext cx="13751943" cy="124649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a:solidFill>
                  <a:srgbClr val="FFC000"/>
                </a:solidFill>
                <a:latin typeface="Arial"/>
                <a:ea typeface="Arial"/>
                <a:cs typeface="Arial"/>
                <a:sym typeface="Arial"/>
              </a:rPr>
              <a:t>All: </a:t>
            </a:r>
            <a:r>
              <a:rPr lang="en-US" sz="7200" b="1" i="0" u="none" strike="noStrike" cap="none">
                <a:solidFill>
                  <a:srgbClr val="FFFFFF"/>
                </a:solidFill>
                <a:latin typeface="Arial"/>
                <a:ea typeface="Arial"/>
                <a:cs typeface="Arial"/>
                <a:sym typeface="Arial"/>
              </a:rPr>
              <a:t>Glory to You, Oh Lord.</a:t>
            </a:r>
            <a:endParaRPr sz="2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1546408" y="8537682"/>
            <a:ext cx="1039682" cy="769441"/>
          </a:xfrm>
          <a:prstGeom prst="rect">
            <a:avLst/>
          </a:prstGeom>
          <a:solidFill>
            <a:schemeClr val="accent3"/>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2</a:t>
            </a:r>
            <a:r>
              <a:rPr lang="en-US" sz="5000" b="1" dirty="0" smtClean="0">
                <a:solidFill>
                  <a:srgbClr val="FFFFFF"/>
                </a:solidFill>
                <a:latin typeface="Arial Black"/>
                <a:ea typeface="Arial Black"/>
                <a:cs typeface="Arial Black"/>
                <a:sym typeface="Arial Black"/>
              </a:rPr>
              <a:t>7</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2872449" y="8425142"/>
            <a:ext cx="15415551" cy="1292662"/>
          </a:xfrm>
          <a:prstGeom prst="rect">
            <a:avLst/>
          </a:prstGeom>
          <a:noFill/>
          <a:ln>
            <a:noFill/>
          </a:ln>
        </p:spPr>
        <p:txBody>
          <a:bodyPr spcFirstLastPara="1" wrap="square" lIns="0" tIns="0" rIns="0" bIns="0" anchor="t" anchorCtr="0">
            <a:spAutoFit/>
          </a:bodyPr>
          <a:lstStyle/>
          <a:p>
            <a:pPr lvl="0">
              <a:buSzPts val="4000"/>
            </a:pPr>
            <a:r>
              <a:rPr lang="en-US" sz="4200" dirty="0">
                <a:solidFill>
                  <a:schemeClr val="bg1"/>
                </a:solidFill>
                <a:latin typeface="Arial Black" pitchFamily="34" charset="0"/>
              </a:rPr>
              <a:t>“But to you who hear I say, love your </a:t>
            </a:r>
            <a:r>
              <a:rPr lang="en-US" sz="4200" dirty="0" smtClean="0">
                <a:solidFill>
                  <a:schemeClr val="bg1"/>
                </a:solidFill>
                <a:latin typeface="Arial Black" pitchFamily="34" charset="0"/>
              </a:rPr>
              <a:t>enemies,</a:t>
            </a:r>
          </a:p>
          <a:p>
            <a:pPr lvl="0">
              <a:buSzPts val="4000"/>
            </a:pPr>
            <a:r>
              <a:rPr lang="en-US" sz="4200" dirty="0" smtClean="0">
                <a:solidFill>
                  <a:schemeClr val="bg1"/>
                </a:solidFill>
                <a:latin typeface="Arial Black" pitchFamily="34" charset="0"/>
              </a:rPr>
              <a:t>do </a:t>
            </a:r>
            <a:r>
              <a:rPr lang="en-US" sz="4200" dirty="0">
                <a:solidFill>
                  <a:schemeClr val="bg1"/>
                </a:solidFill>
                <a:latin typeface="Arial Black" pitchFamily="34" charset="0"/>
              </a:rPr>
              <a:t>good to those who hate you, </a:t>
            </a: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2529818" y="569196"/>
            <a:ext cx="13228363" cy="7699447"/>
          </a:xfrm>
          <a:prstGeom prst="rect">
            <a:avLst/>
          </a:prstGeom>
        </p:spPr>
      </p:pic>
      <p:sp>
        <p:nvSpPr>
          <p:cNvPr id="4" name="Rectangle 3"/>
          <p:cNvSpPr/>
          <p:nvPr/>
        </p:nvSpPr>
        <p:spPr>
          <a:xfrm>
            <a:off x="7463892" y="4989612"/>
            <a:ext cx="3360215" cy="307777"/>
          </a:xfrm>
          <a:prstGeom prst="rect">
            <a:avLst/>
          </a:prstGeom>
        </p:spPr>
        <p:txBody>
          <a:bodyPr wrap="none">
            <a:spAutoFit/>
          </a:bodyPr>
          <a:lstStyle/>
          <a:p>
            <a:r>
              <a:rPr lang="en-US" dirty="0"/>
              <a:t>Jesus is speaking to would-be disciples.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1101399" y="827375"/>
            <a:ext cx="1070301" cy="769500"/>
          </a:xfrm>
          <a:prstGeom prst="rect">
            <a:avLst/>
          </a:prstGeom>
          <a:solidFill>
            <a:schemeClr val="bg2">
              <a:lumMod val="40000"/>
              <a:lumOff val="6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28</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2412833" y="707656"/>
            <a:ext cx="13767134" cy="1292662"/>
          </a:xfrm>
          <a:prstGeom prst="rect">
            <a:avLst/>
          </a:prstGeom>
          <a:noFill/>
          <a:ln>
            <a:noFill/>
          </a:ln>
        </p:spPr>
        <p:txBody>
          <a:bodyPr spcFirstLastPara="1" wrap="square" lIns="0" tIns="0" rIns="0" bIns="0" anchor="t" anchorCtr="0">
            <a:spAutoFit/>
          </a:bodyPr>
          <a:lstStyle/>
          <a:p>
            <a:pPr lvl="0">
              <a:buSzPts val="4000"/>
            </a:pPr>
            <a:r>
              <a:rPr lang="en-US" sz="4200" dirty="0" smtClean="0">
                <a:solidFill>
                  <a:schemeClr val="bg1"/>
                </a:solidFill>
                <a:latin typeface="Arial Black" pitchFamily="34" charset="0"/>
              </a:rPr>
              <a:t>Bless </a:t>
            </a:r>
            <a:r>
              <a:rPr lang="en-US" sz="4200" dirty="0">
                <a:solidFill>
                  <a:schemeClr val="bg1"/>
                </a:solidFill>
                <a:latin typeface="Arial Black" pitchFamily="34" charset="0"/>
              </a:rPr>
              <a:t>those who curse you, pray for those who mistreat you. </a:t>
            </a: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822788" y="2437924"/>
            <a:ext cx="16671074" cy="7048976"/>
          </a:xfrm>
          <a:prstGeom prst="rect">
            <a:avLst/>
          </a:prstGeom>
        </p:spPr>
      </p:pic>
    </p:spTree>
    <p:extLst>
      <p:ext uri="{BB962C8B-B14F-4D97-AF65-F5344CB8AC3E}">
        <p14:creationId xmlns:p14="http://schemas.microsoft.com/office/powerpoint/2010/main" val="518513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Shape 129"/>
        <p:cNvGrpSpPr/>
        <p:nvPr/>
      </p:nvGrpSpPr>
      <p:grpSpPr>
        <a:xfrm>
          <a:off x="0" y="0"/>
          <a:ext cx="0" cy="0"/>
          <a:chOff x="0" y="0"/>
          <a:chExt cx="0" cy="0"/>
        </a:xfrm>
      </p:grpSpPr>
      <p:sp>
        <p:nvSpPr>
          <p:cNvPr id="130" name="Google Shape;130;p5"/>
          <p:cNvSpPr txBox="1"/>
          <p:nvPr/>
        </p:nvSpPr>
        <p:spPr>
          <a:xfrm>
            <a:off x="852946" y="2295131"/>
            <a:ext cx="5204954" cy="6463308"/>
          </a:xfrm>
          <a:prstGeom prst="rect">
            <a:avLst/>
          </a:prstGeom>
          <a:noFill/>
          <a:ln>
            <a:noFill/>
          </a:ln>
        </p:spPr>
        <p:txBody>
          <a:bodyPr spcFirstLastPara="1" wrap="square" lIns="0" tIns="0" rIns="0" bIns="0" anchor="t" anchorCtr="0">
            <a:spAutoFit/>
          </a:bodyPr>
          <a:lstStyle/>
          <a:p>
            <a:pPr lvl="0">
              <a:buSzPts val="4000"/>
            </a:pPr>
            <a:r>
              <a:rPr lang="en-US" sz="4200" dirty="0">
                <a:solidFill>
                  <a:schemeClr val="bg1"/>
                </a:solidFill>
                <a:latin typeface="Arial Black" pitchFamily="34" charset="0"/>
              </a:rPr>
              <a:t>To the person who strikes you on one cheek, offer the other one as well, and from the person who takes your cloak, do not withhold even your tunic.</a:t>
            </a:r>
            <a:endParaRPr lang="en-US" sz="4200" b="0" i="0" u="none" strike="noStrike" cap="none" dirty="0">
              <a:solidFill>
                <a:schemeClr val="bg1"/>
              </a:solidFill>
              <a:latin typeface="Arial Black" pitchFamily="34" charset="0"/>
              <a:ea typeface="Arial Black"/>
              <a:cs typeface="Arial Black"/>
              <a:sym typeface="Arial Black"/>
            </a:endParaRPr>
          </a:p>
        </p:txBody>
      </p:sp>
      <p:sp>
        <p:nvSpPr>
          <p:cNvPr id="131" name="Google Shape;131;p5"/>
          <p:cNvSpPr txBox="1"/>
          <p:nvPr/>
        </p:nvSpPr>
        <p:spPr>
          <a:xfrm>
            <a:off x="852946" y="1332761"/>
            <a:ext cx="925656" cy="769441"/>
          </a:xfrm>
          <a:prstGeom prst="rect">
            <a:avLst/>
          </a:prstGeom>
          <a:solidFill>
            <a:schemeClr val="accent6">
              <a:lumMod val="60000"/>
              <a:lumOff val="4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29</a:t>
            </a:r>
            <a:endParaRPr sz="5000" b="1" i="0" u="none" strike="noStrike" cap="none" dirty="0">
              <a:solidFill>
                <a:srgbClr val="FFFFFF"/>
              </a:solidFill>
              <a:latin typeface="Arial Black"/>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6358227" y="1717481"/>
            <a:ext cx="11079121" cy="72400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11544300" y="2667251"/>
            <a:ext cx="1214400" cy="857400"/>
          </a:xfrm>
          <a:prstGeom prst="rect">
            <a:avLst/>
          </a:prstGeom>
          <a:solidFill>
            <a:schemeClr val="accent1">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chemeClr val="lt1"/>
                </a:solidFill>
                <a:latin typeface="Arial Black"/>
                <a:ea typeface="Arial Black"/>
                <a:cs typeface="Arial Black"/>
                <a:sym typeface="Arial Black"/>
              </a:rPr>
              <a:t>30</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1544300" y="3735571"/>
            <a:ext cx="5929313" cy="3877985"/>
          </a:xfrm>
          <a:prstGeom prst="rect">
            <a:avLst/>
          </a:prstGeom>
          <a:noFill/>
          <a:ln>
            <a:noFill/>
          </a:ln>
        </p:spPr>
        <p:txBody>
          <a:bodyPr spcFirstLastPara="1" wrap="square" lIns="0" tIns="0" rIns="0" bIns="0" anchor="t" anchorCtr="0">
            <a:spAutoFit/>
          </a:bodyPr>
          <a:lstStyle/>
          <a:p>
            <a:pPr lvl="0">
              <a:buClr>
                <a:schemeClr val="dk1"/>
              </a:buClr>
              <a:buSzPts val="1100"/>
            </a:pPr>
            <a:r>
              <a:rPr lang="en-US" sz="4200" dirty="0">
                <a:solidFill>
                  <a:schemeClr val="bg1"/>
                </a:solidFill>
                <a:latin typeface="Arial Black" pitchFamily="34" charset="0"/>
              </a:rPr>
              <a:t>Give to everyone who asks of you, and from the one who takes what is yours do not demand it </a:t>
            </a:r>
            <a:r>
              <a:rPr lang="en-US" sz="4200" dirty="0" smtClean="0">
                <a:solidFill>
                  <a:schemeClr val="bg1"/>
                </a:solidFill>
                <a:latin typeface="Arial Black" pitchFamily="34" charset="0"/>
              </a:rPr>
              <a:t>back.</a:t>
            </a:r>
            <a:endParaRPr sz="42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984519" y="1271099"/>
            <a:ext cx="9837770" cy="82113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154"/>
        <p:cNvGrpSpPr/>
        <p:nvPr/>
      </p:nvGrpSpPr>
      <p:grpSpPr>
        <a:xfrm>
          <a:off x="0" y="0"/>
          <a:ext cx="0" cy="0"/>
          <a:chOff x="0" y="0"/>
          <a:chExt cx="0" cy="0"/>
        </a:xfrm>
      </p:grpSpPr>
      <p:sp>
        <p:nvSpPr>
          <p:cNvPr id="155" name="Google Shape;155;p8"/>
          <p:cNvSpPr txBox="1"/>
          <p:nvPr/>
        </p:nvSpPr>
        <p:spPr>
          <a:xfrm>
            <a:off x="750031" y="2558735"/>
            <a:ext cx="4264881" cy="2585323"/>
          </a:xfrm>
          <a:prstGeom prst="rect">
            <a:avLst/>
          </a:prstGeom>
          <a:noFill/>
          <a:ln>
            <a:noFill/>
          </a:ln>
        </p:spPr>
        <p:txBody>
          <a:bodyPr spcFirstLastPara="1" wrap="square" lIns="0" tIns="0" rIns="0" bIns="0" anchor="t" anchorCtr="0">
            <a:spAutoFit/>
          </a:bodyPr>
          <a:lstStyle/>
          <a:p>
            <a:pPr lvl="0">
              <a:buSzPts val="4400"/>
            </a:pPr>
            <a:r>
              <a:rPr lang="en-US" sz="4200" dirty="0" smtClean="0">
                <a:solidFill>
                  <a:schemeClr val="bg1"/>
                </a:solidFill>
                <a:latin typeface="Arial Black" pitchFamily="34" charset="0"/>
                <a:ea typeface="Arial Black"/>
                <a:cs typeface="Arial Black"/>
                <a:sym typeface="Arial Black"/>
              </a:rPr>
              <a:t>Do </a:t>
            </a:r>
            <a:r>
              <a:rPr lang="en-US" sz="4200" dirty="0">
                <a:solidFill>
                  <a:schemeClr val="bg1"/>
                </a:solidFill>
                <a:latin typeface="Arial Black" pitchFamily="34" charset="0"/>
                <a:ea typeface="Arial Black"/>
                <a:cs typeface="Arial Black"/>
                <a:sym typeface="Arial Black"/>
              </a:rPr>
              <a:t>to </a:t>
            </a:r>
            <a:r>
              <a:rPr lang="en-US" sz="4200" dirty="0" smtClean="0">
                <a:solidFill>
                  <a:schemeClr val="bg1"/>
                </a:solidFill>
                <a:latin typeface="Arial Black" pitchFamily="34" charset="0"/>
                <a:ea typeface="Arial Black"/>
                <a:cs typeface="Arial Black"/>
                <a:sym typeface="Arial Black"/>
              </a:rPr>
              <a:t>others</a:t>
            </a:r>
          </a:p>
          <a:p>
            <a:pPr lvl="0">
              <a:buSzPts val="4400"/>
            </a:pPr>
            <a:r>
              <a:rPr lang="en-US" sz="4200" dirty="0" smtClean="0">
                <a:solidFill>
                  <a:schemeClr val="bg1"/>
                </a:solidFill>
                <a:latin typeface="Arial Black" pitchFamily="34" charset="0"/>
                <a:ea typeface="Arial Black"/>
                <a:cs typeface="Arial Black"/>
                <a:sym typeface="Arial Black"/>
              </a:rPr>
              <a:t>as you would </a:t>
            </a:r>
            <a:r>
              <a:rPr lang="en-US" sz="4200" dirty="0">
                <a:solidFill>
                  <a:schemeClr val="bg1"/>
                </a:solidFill>
                <a:latin typeface="Arial Black" pitchFamily="34" charset="0"/>
                <a:ea typeface="Arial Black"/>
                <a:cs typeface="Arial Black"/>
                <a:sym typeface="Arial Black"/>
              </a:rPr>
              <a:t>have </a:t>
            </a:r>
            <a:r>
              <a:rPr lang="en-US" sz="4200" dirty="0" smtClean="0">
                <a:solidFill>
                  <a:schemeClr val="bg1"/>
                </a:solidFill>
                <a:latin typeface="Arial Black" pitchFamily="34" charset="0"/>
                <a:ea typeface="Arial Black"/>
                <a:cs typeface="Arial Black"/>
                <a:sym typeface="Arial Black"/>
              </a:rPr>
              <a:t>them</a:t>
            </a:r>
          </a:p>
          <a:p>
            <a:pPr lvl="0">
              <a:buSzPts val="4400"/>
            </a:pPr>
            <a:r>
              <a:rPr lang="en-US" sz="4200" dirty="0" smtClean="0">
                <a:solidFill>
                  <a:schemeClr val="bg1"/>
                </a:solidFill>
                <a:latin typeface="Arial Black" pitchFamily="34" charset="0"/>
                <a:ea typeface="Arial Black"/>
                <a:cs typeface="Arial Black"/>
                <a:sym typeface="Arial Black"/>
              </a:rPr>
              <a:t>do </a:t>
            </a:r>
            <a:r>
              <a:rPr lang="en-US" sz="4200" dirty="0">
                <a:solidFill>
                  <a:schemeClr val="bg1"/>
                </a:solidFill>
                <a:latin typeface="Arial Black" pitchFamily="34" charset="0"/>
                <a:ea typeface="Arial Black"/>
                <a:cs typeface="Arial Black"/>
                <a:sym typeface="Arial Black"/>
              </a:rPr>
              <a:t>to you.</a:t>
            </a:r>
            <a:endParaRPr sz="4200" dirty="0">
              <a:solidFill>
                <a:schemeClr val="bg1"/>
              </a:solidFill>
              <a:latin typeface="Arial Black" pitchFamily="34" charset="0"/>
              <a:ea typeface="Arial Black"/>
              <a:cs typeface="Arial Black"/>
              <a:sym typeface="Arial Black"/>
            </a:endParaRPr>
          </a:p>
        </p:txBody>
      </p:sp>
      <p:sp>
        <p:nvSpPr>
          <p:cNvPr id="156" name="Google Shape;156;p8"/>
          <p:cNvSpPr txBox="1"/>
          <p:nvPr/>
        </p:nvSpPr>
        <p:spPr>
          <a:xfrm>
            <a:off x="750031" y="1558610"/>
            <a:ext cx="1285800" cy="769441"/>
          </a:xfrm>
          <a:prstGeom prst="rect">
            <a:avLst/>
          </a:prstGeom>
          <a:solidFill>
            <a:schemeClr val="accent2">
              <a:lumMod val="75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31</a:t>
            </a:r>
            <a:endParaRPr sz="5000" b="1" i="0" u="none" strike="noStrike" cap="none" dirty="0">
              <a:solidFill>
                <a:srgbClr val="FFFFFF"/>
              </a:solidFill>
              <a:latin typeface="Arial Black"/>
              <a:ea typeface="Arial Black"/>
              <a:cs typeface="Arial Black"/>
              <a:sym typeface="Arial Black"/>
            </a:endParaRPr>
          </a:p>
        </p:txBody>
      </p:sp>
      <p:pic>
        <p:nvPicPr>
          <p:cNvPr id="4" name="Picture 3"/>
          <p:cNvPicPr>
            <a:picLocks noChangeAspect="1"/>
          </p:cNvPicPr>
          <p:nvPr/>
        </p:nvPicPr>
        <p:blipFill>
          <a:blip r:embed="rId3"/>
          <a:stretch>
            <a:fillRect/>
          </a:stretch>
        </p:blipFill>
        <p:spPr>
          <a:xfrm>
            <a:off x="5742938" y="1296886"/>
            <a:ext cx="11630662" cy="805760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2065</TotalTime>
  <Words>1102</Words>
  <Application>Microsoft Office PowerPoint</Application>
  <PresentationFormat>Custom</PresentationFormat>
  <Paragraphs>100</Paragraphs>
  <Slides>23</Slides>
  <Notes>23</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Arial Black</vt:lpstr>
      <vt:lpstr>Calibri</vt:lpstr>
      <vt:lpstr>Wingdings</vt:lpstr>
      <vt:lpstr>trebuchet ms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abc</dc:creator>
  <cp:lastModifiedBy>Microsoft account</cp:lastModifiedBy>
  <cp:revision>111</cp:revision>
  <dcterms:created xsi:type="dcterms:W3CDTF">2020-09-06T06:27:27Z</dcterms:created>
  <dcterms:modified xsi:type="dcterms:W3CDTF">2022-02-03T10:01:02Z</dcterms:modified>
</cp:coreProperties>
</file>