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4"/>
  </p:notesMasterIdLst>
  <p:sldIdLst>
    <p:sldId id="256" r:id="rId3"/>
    <p:sldId id="279" r:id="rId4"/>
    <p:sldId id="258" r:id="rId5"/>
    <p:sldId id="259" r:id="rId6"/>
    <p:sldId id="261" r:id="rId7"/>
    <p:sldId id="287" r:id="rId8"/>
    <p:sldId id="260" r:id="rId9"/>
    <p:sldId id="262" r:id="rId10"/>
    <p:sldId id="263" r:id="rId11"/>
    <p:sldId id="288" r:id="rId12"/>
    <p:sldId id="290" r:id="rId13"/>
    <p:sldId id="289" r:id="rId14"/>
    <p:sldId id="291" r:id="rId15"/>
    <p:sldId id="292" r:id="rId16"/>
    <p:sldId id="293" r:id="rId17"/>
    <p:sldId id="267" r:id="rId18"/>
    <p:sldId id="270" r:id="rId19"/>
    <p:sldId id="269" r:id="rId20"/>
    <p:sldId id="285" r:id="rId21"/>
    <p:sldId id="271" r:id="rId22"/>
    <p:sldId id="29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trebuchet ms" panose="020B0603020202020204" pitchFamily="34" charset="0"/>
      <p:regular r:id="rId29"/>
      <p:bold r:id="rId30"/>
      <p:italic r:id="rId31"/>
      <p:boldItalic r:id="rId32"/>
    </p:embeddedFont>
    <p:embeddedFont>
      <p:font typeface="Arial Black" panose="020B0A04020102020204" pitchFamily="34" charset="0"/>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950F5C"/>
    <a:srgbClr val="8E9113"/>
    <a:srgbClr val="E67300"/>
    <a:srgbClr val="FF9933"/>
    <a:srgbClr val="CC9900"/>
    <a:srgbClr val="CCCC00"/>
    <a:srgbClr val="FF66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1057" autoAdjust="0"/>
  </p:normalViewPr>
  <p:slideViewPr>
    <p:cSldViewPr snapToGrid="0">
      <p:cViewPr varScale="1">
        <p:scale>
          <a:sx n="68" d="100"/>
          <a:sy n="68" d="100"/>
        </p:scale>
        <p:origin x="80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Fishing nets 2,000 years ago were not like they are today. They had no synthetics (nylon, rayon, etc.) but had only hemp, cotton, wool and other natural fibers to work with. The nets were weak by modern standards.</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Truly a miracle. First, because none were caught earlier; and second, because the weak nets could contain enough fish to almost swamp two boats</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change from “master” to “Lord” reflects Simon’s recognition of the presence of the divine. How many today would recognize the divine presence or would they simply try to strike up a business deal – “You tell me when and where to fish, and I’ll give you a share of 8 the profits.”</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71989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125485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7470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Simon’s recognition that he was in the presence of the divine caused him great fear because he didn’t see himself as adequate. As he said, “I am a sinful man.” One doesn’t have to be sinless in order to approach Jesus, His mercy helps us to recognize our sinfulness and repent.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Followers are not members of the crowd but walk in His footsteps. They live the life which Jesus sets as the example.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17</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In our gospel</a:t>
            </a:r>
            <a:r>
              <a:rPr lang="en-US" sz="1200" b="0" i="0" u="none" strike="noStrike" cap="none" baseline="0" dirty="0" smtClean="0">
                <a:solidFill>
                  <a:schemeClr val="dk1"/>
                </a:solidFill>
                <a:effectLst/>
                <a:latin typeface="Calibri"/>
                <a:ea typeface="Calibri"/>
                <a:cs typeface="Calibri"/>
                <a:sym typeface="Calibri"/>
              </a:rPr>
              <a:t> reading, we have learned how Jesus called His first disciples to become fishers of men to become evangelizers and follow him. Young as the kids are, they can also be fishers of men by inviting their friends and family to attend our LTW Kids and other MFC Kids Assembly.</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49557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20</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phrase “word of God” is used 5 times in Luke and 13 times in Acts (Revised Standard Version) [5 times in Luke and 11 times in Acts in the New American Bible] and generally refers to the Christian message. By using this phrase of Jesus’ preaching, Luke “roots the community’s proclamation in the teaching of Jesus”.</a:t>
            </a:r>
            <a:br>
              <a:rPr lang="en-US" dirty="0" smtClean="0"/>
            </a:br>
            <a:r>
              <a:rPr lang="en-US" dirty="0" smtClean="0"/>
              <a:t/>
            </a:r>
            <a:br>
              <a:rPr lang="en-US" dirty="0" smtClean="0"/>
            </a:br>
            <a:r>
              <a:rPr lang="en-US" dirty="0" smtClean="0"/>
              <a:t>Lake</a:t>
            </a:r>
            <a:r>
              <a:rPr lang="en-US" baseline="0" dirty="0" smtClean="0"/>
              <a:t> of </a:t>
            </a:r>
            <a:r>
              <a:rPr lang="en-US" baseline="0" dirty="0" err="1" smtClean="0"/>
              <a:t>Gennesaret</a:t>
            </a:r>
            <a:r>
              <a:rPr lang="en-US" baseline="0" dirty="0" smtClean="0"/>
              <a:t> is The Sea of Galilee</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32878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Luke wrote for a primarily gentile audience. He uses “master” as a favorite title for Jesus rather than the Hebrew title of “rabbi”. Although they worked exhaustively throughout the night, Peter will let down the net because Jesus has asked him to. Nighttime was the normal time for fishing. </a:t>
            </a: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2099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5</a:t>
            </a:r>
            <a:r>
              <a:rPr lang="en-US" sz="3000" b="1" baseline="30000" dirty="0" smtClean="0">
                <a:solidFill>
                  <a:srgbClr val="FFFFFF"/>
                </a:solidFill>
              </a:rPr>
              <a:t>th</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3818" y="1802462"/>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3818" y="2815337"/>
            <a:ext cx="5170852" cy="3877985"/>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smtClean="0">
                <a:solidFill>
                  <a:schemeClr val="bg1"/>
                </a:solidFill>
                <a:latin typeface="Arial Black" pitchFamily="34" charset="0"/>
              </a:rPr>
              <a:t>When </a:t>
            </a:r>
            <a:r>
              <a:rPr lang="en-US" sz="4200" dirty="0">
                <a:solidFill>
                  <a:schemeClr val="bg1"/>
                </a:solidFill>
                <a:latin typeface="Arial Black" pitchFamily="34" charset="0"/>
              </a:rPr>
              <a:t>they had done this, they caught a great </a:t>
            </a:r>
            <a:r>
              <a:rPr lang="en-US" sz="4200" dirty="0" smtClean="0">
                <a:solidFill>
                  <a:schemeClr val="bg1"/>
                </a:solidFill>
                <a:latin typeface="Arial Black" pitchFamily="34" charset="0"/>
              </a:rPr>
              <a:t>number </a:t>
            </a:r>
            <a:r>
              <a:rPr lang="en-US" sz="4200" dirty="0">
                <a:solidFill>
                  <a:schemeClr val="bg1"/>
                </a:solidFill>
                <a:latin typeface="Arial Black" pitchFamily="34" charset="0"/>
              </a:rPr>
              <a:t>of fish and their nets were tearing.</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439203" y="1668456"/>
            <a:ext cx="10984327" cy="7531816"/>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218337" y="604482"/>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793919" y="604482"/>
            <a:ext cx="14664088"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They signaled to their partners in the other boat to come to help them. They came and filled both boats so that they were in danger of sinking.</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rotWithShape="1">
          <a:blip r:embed="rId3"/>
          <a:srcRect l="-465" t="20112" r="465" b="-20112"/>
          <a:stretch/>
        </p:blipFill>
        <p:spPr>
          <a:xfrm>
            <a:off x="1937736" y="2803610"/>
            <a:ext cx="14493327" cy="8965762"/>
          </a:xfrm>
          <a:prstGeom prst="rect">
            <a:avLst/>
          </a:prstGeom>
        </p:spPr>
      </p:pic>
    </p:spTree>
    <p:extLst>
      <p:ext uri="{BB962C8B-B14F-4D97-AF65-F5344CB8AC3E}">
        <p14:creationId xmlns:p14="http://schemas.microsoft.com/office/powerpoint/2010/main" val="796821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46"/>
        <p:cNvGrpSpPr/>
        <p:nvPr/>
      </p:nvGrpSpPr>
      <p:grpSpPr>
        <a:xfrm>
          <a:off x="0" y="0"/>
          <a:ext cx="0" cy="0"/>
          <a:chOff x="0" y="0"/>
          <a:chExt cx="0" cy="0"/>
        </a:xfrm>
      </p:grpSpPr>
      <p:sp>
        <p:nvSpPr>
          <p:cNvPr id="147" name="Google Shape;147;p7"/>
          <p:cNvSpPr/>
          <p:nvPr/>
        </p:nvSpPr>
        <p:spPr>
          <a:xfrm>
            <a:off x="673767" y="1638039"/>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673767" y="2734980"/>
            <a:ext cx="5713608" cy="3877985"/>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When Simon Peter saw this, he fell at the knees of Jesus and said, “Depart from me, Lord, for I am a sinful man</a:t>
            </a:r>
            <a:r>
              <a:rPr lang="en-US" sz="4200" dirty="0" smtClean="0">
                <a:solidFill>
                  <a:schemeClr val="bg1"/>
                </a:solidFill>
                <a:latin typeface="Arial Black" pitchFamily="34" charset="0"/>
              </a:rPr>
              <a:t>.</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6823956" y="1638039"/>
            <a:ext cx="10892234" cy="7674773"/>
          </a:xfrm>
          <a:prstGeom prst="rect">
            <a:avLst/>
          </a:prstGeom>
        </p:spPr>
      </p:pic>
    </p:spTree>
    <p:extLst>
      <p:ext uri="{BB962C8B-B14F-4D97-AF65-F5344CB8AC3E}">
        <p14:creationId xmlns:p14="http://schemas.microsoft.com/office/powerpoint/2010/main" val="1774805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Shape 146"/>
        <p:cNvGrpSpPr/>
        <p:nvPr/>
      </p:nvGrpSpPr>
      <p:grpSpPr>
        <a:xfrm>
          <a:off x="0" y="0"/>
          <a:ext cx="0" cy="0"/>
          <a:chOff x="0" y="0"/>
          <a:chExt cx="0" cy="0"/>
        </a:xfrm>
      </p:grpSpPr>
      <p:sp>
        <p:nvSpPr>
          <p:cNvPr id="147" name="Google Shape;147;p7"/>
          <p:cNvSpPr/>
          <p:nvPr/>
        </p:nvSpPr>
        <p:spPr>
          <a:xfrm>
            <a:off x="1001397" y="8577938"/>
            <a:ext cx="1214400" cy="857400"/>
          </a:xfrm>
          <a:prstGeom prst="rect">
            <a:avLst/>
          </a:prstGeom>
          <a:solidFill>
            <a:srgbClr val="CCCC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9</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351895" y="8577938"/>
            <a:ext cx="15204586" cy="12926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a:buClr>
                <a:schemeClr val="dk1"/>
              </a:buClr>
              <a:buSzPts val="1100"/>
              <a:defRPr sz="4200">
                <a:solidFill>
                  <a:schemeClr val="bg1"/>
                </a:solidFill>
                <a:latin typeface="Arial Black" pitchFamily="34" charset="0"/>
              </a:defRPr>
            </a:lvl1pPr>
          </a:lstStyle>
          <a:p>
            <a:r>
              <a:rPr lang="en-US" dirty="0"/>
              <a:t>For astonishment at the catch of fish they had made seized him and all those with him,</a:t>
            </a:r>
            <a:endParaRPr dirty="0">
              <a:sym typeface="Arial Black"/>
            </a:endParaRPr>
          </a:p>
        </p:txBody>
      </p:sp>
      <p:pic>
        <p:nvPicPr>
          <p:cNvPr id="4" name="Picture 3"/>
          <p:cNvPicPr>
            <a:picLocks noChangeAspect="1"/>
          </p:cNvPicPr>
          <p:nvPr/>
        </p:nvPicPr>
        <p:blipFill>
          <a:blip r:embed="rId3"/>
          <a:stretch>
            <a:fillRect/>
          </a:stretch>
        </p:blipFill>
        <p:spPr>
          <a:xfrm>
            <a:off x="3331840" y="706576"/>
            <a:ext cx="11917538" cy="7636690"/>
          </a:xfrm>
          <a:prstGeom prst="rect">
            <a:avLst/>
          </a:prstGeom>
        </p:spPr>
      </p:pic>
    </p:spTree>
    <p:extLst>
      <p:ext uri="{BB962C8B-B14F-4D97-AF65-F5344CB8AC3E}">
        <p14:creationId xmlns:p14="http://schemas.microsoft.com/office/powerpoint/2010/main" val="277656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473472" y="6700988"/>
            <a:ext cx="1214400" cy="857400"/>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10</a:t>
            </a:r>
          </a:p>
        </p:txBody>
      </p:sp>
      <p:sp>
        <p:nvSpPr>
          <p:cNvPr id="148" name="Google Shape;148;p7"/>
          <p:cNvSpPr txBox="1"/>
          <p:nvPr/>
        </p:nvSpPr>
        <p:spPr>
          <a:xfrm>
            <a:off x="1473472" y="7558388"/>
            <a:ext cx="16380719"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and likewise James and John, the sons of Zebedee, who were partners of Simon. Jesus said to Simon, “Do not be afraid; from now on you will be catching men.”</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3940925" y="495452"/>
            <a:ext cx="9898972" cy="6354070"/>
          </a:xfrm>
          <a:prstGeom prst="rect">
            <a:avLst/>
          </a:prstGeom>
        </p:spPr>
      </p:pic>
    </p:spTree>
    <p:extLst>
      <p:ext uri="{BB962C8B-B14F-4D97-AF65-F5344CB8AC3E}">
        <p14:creationId xmlns:p14="http://schemas.microsoft.com/office/powerpoint/2010/main" val="427422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1232032" y="1317257"/>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11</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232032" y="2305161"/>
            <a:ext cx="5485649" cy="4431983"/>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When they brought their boats to the shore, they left </a:t>
            </a:r>
            <a:r>
              <a:rPr lang="en-US" sz="4800" dirty="0" smtClean="0">
                <a:solidFill>
                  <a:schemeClr val="bg1"/>
                </a:solidFill>
                <a:latin typeface="Arial Black" pitchFamily="34" charset="0"/>
              </a:rPr>
              <a:t>everything and </a:t>
            </a:r>
            <a:r>
              <a:rPr lang="en-US" sz="4800" dirty="0">
                <a:solidFill>
                  <a:schemeClr val="bg1"/>
                </a:solidFill>
                <a:latin typeface="Arial Black" pitchFamily="34" charset="0"/>
              </a:rPr>
              <a:t>followed him.</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8284040" y="431643"/>
            <a:ext cx="8273298" cy="9415742"/>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a16="http://schemas.microsoft.com/office/drawing/2014/main" xmlns=""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a16="http://schemas.microsoft.com/office/drawing/2014/main" xmlns=""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1500134" y="2325004"/>
            <a:ext cx="7496356" cy="1438983"/>
          </a:xfrm>
          <a:prstGeom prst="rect">
            <a:avLst/>
          </a:prstGeom>
          <a:solidFill>
            <a:srgbClr val="92D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I am a fisher of men</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a16="http://schemas.microsoft.com/office/drawing/2014/main" xmlns="" id="{B7417164-5268-4263-980D-1E9106AB5970}"/>
              </a:ext>
            </a:extLst>
          </p:cNvPr>
          <p:cNvSpPr txBox="1"/>
          <p:nvPr/>
        </p:nvSpPr>
        <p:spPr>
          <a:xfrm>
            <a:off x="1778577" y="4208300"/>
            <a:ext cx="6212013" cy="3323987"/>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a:solidFill>
                  <a:schemeClr val="tx1"/>
                </a:solidFill>
                <a:latin typeface="Arial Black" pitchFamily="34" charset="0"/>
              </a:rPr>
              <a:t>2</a:t>
            </a:r>
            <a:r>
              <a:rPr lang="en-US" sz="3600" dirty="0" smtClean="0">
                <a:solidFill>
                  <a:schemeClr val="tx1"/>
                </a:solidFill>
                <a:latin typeface="Arial Black" pitchFamily="34" charset="0"/>
              </a:rPr>
              <a:t>. Straw or sticks</a:t>
            </a:r>
          </a:p>
          <a:p>
            <a:pPr lvl="0">
              <a:lnSpc>
                <a:spcPct val="150000"/>
              </a:lnSpc>
              <a:buSzPts val="4400"/>
            </a:pPr>
            <a:r>
              <a:rPr lang="en-US" sz="3600" dirty="0" smtClean="0">
                <a:solidFill>
                  <a:schemeClr val="tx1"/>
                </a:solidFill>
                <a:latin typeface="Arial Black" pitchFamily="34" charset="0"/>
              </a:rPr>
              <a:t>3. Yarn or thread</a:t>
            </a:r>
            <a:endParaRPr lang="en-US" sz="3600" dirty="0">
              <a:solidFill>
                <a:schemeClr val="tx1"/>
              </a:solidFill>
              <a:latin typeface="Arial Black" pitchFamily="34" charset="0"/>
            </a:endParaRPr>
          </a:p>
        </p:txBody>
      </p:sp>
      <p:pic>
        <p:nvPicPr>
          <p:cNvPr id="2050" name="Picture 2" descr="IMG_67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350" y="766102"/>
            <a:ext cx="6906407" cy="9086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24288" y="874441"/>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805642" y="928449"/>
            <a:ext cx="9829534" cy="8125301"/>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200" dirty="0">
              <a:solidFill>
                <a:schemeClr val="tx1"/>
              </a:solidFill>
              <a:latin typeface="Arial Black" pitchFamily="34" charset="0"/>
            </a:endParaRPr>
          </a:p>
          <a:p>
            <a:pPr marL="514350" lvl="0" indent="-514350">
              <a:lnSpc>
                <a:spcPct val="150000"/>
              </a:lnSpc>
              <a:buSzPts val="4000"/>
              <a:buAutoNum type="arabicPeriod"/>
            </a:pPr>
            <a:r>
              <a:rPr lang="en-US" sz="3200" dirty="0" smtClean="0">
                <a:solidFill>
                  <a:schemeClr val="tx1"/>
                </a:solidFill>
                <a:latin typeface="Arial Black" pitchFamily="34" charset="0"/>
              </a:rPr>
              <a:t>Cut </a:t>
            </a:r>
            <a:r>
              <a:rPr lang="en-US" sz="3200" dirty="0">
                <a:solidFill>
                  <a:schemeClr val="tx1"/>
                </a:solidFill>
                <a:latin typeface="Arial Black" pitchFamily="34" charset="0"/>
              </a:rPr>
              <a:t>a </a:t>
            </a:r>
            <a:r>
              <a:rPr lang="en-US" sz="3200" dirty="0" smtClean="0">
                <a:solidFill>
                  <a:schemeClr val="tx1"/>
                </a:solidFill>
                <a:latin typeface="Arial Black" pitchFamily="34" charset="0"/>
              </a:rPr>
              <a:t>fish shape from your paper.</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Write the name of your friends or family friends you want to invite in our activities</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Put a small hole on a cut fish shape to tie the other side of the thread or yarn.</a:t>
            </a:r>
          </a:p>
          <a:p>
            <a:pPr marL="514350" lvl="0" indent="-514350">
              <a:lnSpc>
                <a:spcPct val="150000"/>
              </a:lnSpc>
              <a:buSzPts val="4000"/>
              <a:buAutoNum type="arabicPeriod"/>
            </a:pPr>
            <a:r>
              <a:rPr lang="en-US" sz="3200" dirty="0">
                <a:solidFill>
                  <a:schemeClr val="tx1"/>
                </a:solidFill>
                <a:latin typeface="Arial Black" pitchFamily="34" charset="0"/>
              </a:rPr>
              <a:t> </a:t>
            </a:r>
            <a:r>
              <a:rPr lang="en-US" sz="3200" dirty="0" smtClean="0">
                <a:solidFill>
                  <a:schemeClr val="tx1"/>
                </a:solidFill>
                <a:latin typeface="Arial Black" pitchFamily="34" charset="0"/>
              </a:rPr>
              <a:t>Tie the other side of the yarn on the stick or straw.</a:t>
            </a:r>
          </a:p>
          <a:p>
            <a:pPr marL="514350" lvl="0" indent="-514350">
              <a:lnSpc>
                <a:spcPct val="150000"/>
              </a:lnSpc>
              <a:buSzPts val="4000"/>
              <a:buAutoNum type="arabicPeriod"/>
            </a:pPr>
            <a:r>
              <a:rPr lang="en-US" sz="3200" dirty="0" smtClean="0">
                <a:solidFill>
                  <a:schemeClr val="tx1"/>
                </a:solidFill>
                <a:latin typeface="Arial Black" pitchFamily="34" charset="0"/>
              </a:rPr>
              <a:t>Don’t forget to invite those names you have written next LTE and MFC Kids Assembly!</a:t>
            </a:r>
            <a:endParaRPr lang="en-US" sz="3200" dirty="0">
              <a:solidFill>
                <a:schemeClr val="tx1"/>
              </a:solidFill>
              <a:latin typeface="Arial Black" pitchFamily="34" charset="0"/>
            </a:endParaRPr>
          </a:p>
        </p:txBody>
      </p:sp>
      <p:pic>
        <p:nvPicPr>
          <p:cNvPr id="3074" name="Picture 2" descr="IMG_63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037" y="874441"/>
            <a:ext cx="6096000" cy="81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0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1665955"/>
            <a:ext cx="17193296" cy="6894195"/>
          </a:xfrm>
          <a:prstGeom prst="rect">
            <a:avLst/>
          </a:prstGeom>
          <a:noFill/>
          <a:ln>
            <a:noFill/>
          </a:ln>
        </p:spPr>
        <p:txBody>
          <a:bodyPr spcFirstLastPara="1" wrap="square" lIns="0" tIns="0" rIns="0" bIns="0" anchor="t" anchorCtr="0">
            <a:spAutoFit/>
          </a:bodyPr>
          <a:lstStyle/>
          <a:p>
            <a:pPr algn="just"/>
            <a:r>
              <a:rPr lang="en-US" sz="2800" dirty="0" smtClean="0">
                <a:solidFill>
                  <a:schemeClr val="bg1"/>
                </a:solidFill>
                <a:latin typeface="Trebuchet MS" panose="020B0603020202020204" pitchFamily="34" charset="0"/>
              </a:rPr>
              <a:t>The </a:t>
            </a:r>
            <a:r>
              <a:rPr lang="en-US" sz="2800" dirty="0">
                <a:solidFill>
                  <a:schemeClr val="bg1"/>
                </a:solidFill>
                <a:latin typeface="Trebuchet MS" panose="020B0603020202020204" pitchFamily="34" charset="0"/>
              </a:rPr>
              <a:t>God who created the universe single-handedly and </a:t>
            </a:r>
            <a:r>
              <a:rPr lang="en-US" sz="2800" dirty="0" smtClean="0">
                <a:solidFill>
                  <a:schemeClr val="bg1"/>
                </a:solidFill>
                <a:latin typeface="Trebuchet MS" panose="020B0603020202020204" pitchFamily="34" charset="0"/>
              </a:rPr>
              <a:t>holds it </a:t>
            </a:r>
            <a:r>
              <a:rPr lang="en-US" sz="2800" dirty="0">
                <a:solidFill>
                  <a:schemeClr val="bg1"/>
                </a:solidFill>
                <a:latin typeface="Trebuchet MS" panose="020B0603020202020204" pitchFamily="34" charset="0"/>
              </a:rPr>
              <a:t>in His hand does not save it single-handedly. He </a:t>
            </a:r>
            <a:r>
              <a:rPr lang="en-US" sz="2800" dirty="0" smtClean="0">
                <a:solidFill>
                  <a:schemeClr val="bg1"/>
                </a:solidFill>
                <a:latin typeface="Trebuchet MS" panose="020B0603020202020204" pitchFamily="34" charset="0"/>
              </a:rPr>
              <a:t>seeks the </a:t>
            </a:r>
            <a:r>
              <a:rPr lang="en-US" sz="2800" dirty="0">
                <a:solidFill>
                  <a:schemeClr val="bg1"/>
                </a:solidFill>
                <a:latin typeface="Trebuchet MS" panose="020B0603020202020204" pitchFamily="34" charset="0"/>
              </a:rPr>
              <a:t>collaboration of all. But over and above this general</a:t>
            </a:r>
          </a:p>
          <a:p>
            <a:pPr algn="just"/>
            <a:r>
              <a:rPr lang="en-US" sz="2800" dirty="0">
                <a:solidFill>
                  <a:schemeClr val="bg1"/>
                </a:solidFill>
                <a:latin typeface="Trebuchet MS" panose="020B0603020202020204" pitchFamily="34" charset="0"/>
              </a:rPr>
              <a:t>cooperation, He also chooses, calls and sends some individuals to </a:t>
            </a:r>
            <a:r>
              <a:rPr lang="en-US" sz="2800" dirty="0" smtClean="0">
                <a:solidFill>
                  <a:schemeClr val="bg1"/>
                </a:solidFill>
                <a:latin typeface="Trebuchet MS" panose="020B0603020202020204" pitchFamily="34" charset="0"/>
              </a:rPr>
              <a:t>be the </a:t>
            </a:r>
            <a:r>
              <a:rPr lang="en-US" sz="2800" dirty="0">
                <a:solidFill>
                  <a:schemeClr val="bg1"/>
                </a:solidFill>
                <a:latin typeface="Trebuchet MS" panose="020B0603020202020204" pitchFamily="34" charset="0"/>
              </a:rPr>
              <a:t>heralds of His messages, and the special instruments of His love</a:t>
            </a:r>
            <a:r>
              <a:rPr lang="en-US" sz="2800" dirty="0" smtClean="0">
                <a:solidFill>
                  <a:schemeClr val="bg1"/>
                </a:solidFill>
                <a:latin typeface="Trebuchet MS" panose="020B0603020202020204" pitchFamily="34" charset="0"/>
              </a:rPr>
              <a:t>. </a:t>
            </a:r>
            <a:r>
              <a:rPr lang="en-US" sz="2800" dirty="0">
                <a:solidFill>
                  <a:schemeClr val="bg1"/>
                </a:solidFill>
                <a:latin typeface="Trebuchet MS" panose="020B0603020202020204" pitchFamily="34" charset="0"/>
              </a:rPr>
              <a:t>We call these people “prophets” and “apostles.” Their </a:t>
            </a:r>
            <a:r>
              <a:rPr lang="en-US" sz="2800" dirty="0" smtClean="0">
                <a:solidFill>
                  <a:schemeClr val="bg1"/>
                </a:solidFill>
                <a:latin typeface="Trebuchet MS" panose="020B0603020202020204" pitchFamily="34" charset="0"/>
              </a:rPr>
              <a:t>lives are </a:t>
            </a:r>
            <a:r>
              <a:rPr lang="en-US" sz="2800" dirty="0">
                <a:solidFill>
                  <a:schemeClr val="bg1"/>
                </a:solidFill>
                <a:latin typeface="Trebuchet MS" panose="020B0603020202020204" pitchFamily="34" charset="0"/>
              </a:rPr>
              <a:t>a mixture of ordinary weakness and exceptional strength, of</a:t>
            </a:r>
          </a:p>
          <a:p>
            <a:pPr algn="just"/>
            <a:r>
              <a:rPr lang="en-US" sz="2800" dirty="0">
                <a:solidFill>
                  <a:schemeClr val="bg1"/>
                </a:solidFill>
                <a:latin typeface="Trebuchet MS" panose="020B0603020202020204" pitchFamily="34" charset="0"/>
              </a:rPr>
              <a:t>humiliating defeats and resounding victories. But in spite of </a:t>
            </a:r>
            <a:r>
              <a:rPr lang="en-US" sz="2800" dirty="0" smtClean="0">
                <a:solidFill>
                  <a:schemeClr val="bg1"/>
                </a:solidFill>
                <a:latin typeface="Trebuchet MS" panose="020B0603020202020204" pitchFamily="34" charset="0"/>
              </a:rPr>
              <a:t>such disconcerting </a:t>
            </a:r>
            <a:r>
              <a:rPr lang="en-US" sz="2800" dirty="0">
                <a:solidFill>
                  <a:schemeClr val="bg1"/>
                </a:solidFill>
                <a:latin typeface="Trebuchet MS" panose="020B0603020202020204" pitchFamily="34" charset="0"/>
              </a:rPr>
              <a:t>contrasts, if they do their best, as Isaiah, Paul, </a:t>
            </a:r>
            <a:r>
              <a:rPr lang="en-US" sz="2800" dirty="0" smtClean="0">
                <a:solidFill>
                  <a:schemeClr val="bg1"/>
                </a:solidFill>
                <a:latin typeface="Trebuchet MS" panose="020B0603020202020204" pitchFamily="34" charset="0"/>
              </a:rPr>
              <a:t>and Peter </a:t>
            </a:r>
            <a:r>
              <a:rPr lang="en-US" sz="2800" dirty="0">
                <a:solidFill>
                  <a:schemeClr val="bg1"/>
                </a:solidFill>
                <a:latin typeface="Trebuchet MS" panose="020B0603020202020204" pitchFamily="34" charset="0"/>
              </a:rPr>
              <a:t>did, “the world will be better for this” and good will </a:t>
            </a:r>
            <a:r>
              <a:rPr lang="en-US" sz="2800" dirty="0" smtClean="0">
                <a:solidFill>
                  <a:schemeClr val="bg1"/>
                </a:solidFill>
                <a:latin typeface="Trebuchet MS" panose="020B0603020202020204" pitchFamily="34" charset="0"/>
              </a:rPr>
              <a:t>triumph over </a:t>
            </a:r>
            <a:r>
              <a:rPr lang="en-US" sz="2800" dirty="0">
                <a:solidFill>
                  <a:schemeClr val="bg1"/>
                </a:solidFill>
                <a:latin typeface="Trebuchet MS" panose="020B0603020202020204" pitchFamily="34" charset="0"/>
              </a:rPr>
              <a:t>evil</a:t>
            </a:r>
            <a:r>
              <a:rPr lang="en-US" sz="2800" dirty="0" smtClean="0">
                <a:solidFill>
                  <a:schemeClr val="bg1"/>
                </a:solidFill>
                <a:latin typeface="Trebuchet MS" panose="020B0603020202020204" pitchFamily="34" charset="0"/>
              </a:rPr>
              <a:t>.</a:t>
            </a:r>
          </a:p>
          <a:p>
            <a:pPr algn="just"/>
            <a:endParaRPr lang="en-US" sz="2800" dirty="0">
              <a:solidFill>
                <a:schemeClr val="bg1"/>
              </a:solidFill>
              <a:latin typeface="Trebuchet MS" panose="020B0603020202020204" pitchFamily="34" charset="0"/>
            </a:endParaRPr>
          </a:p>
          <a:p>
            <a:pPr algn="just"/>
            <a:r>
              <a:rPr lang="en-US" sz="2800" dirty="0">
                <a:solidFill>
                  <a:schemeClr val="bg1"/>
                </a:solidFill>
                <a:latin typeface="Trebuchet MS" panose="020B0603020202020204" pitchFamily="34" charset="0"/>
              </a:rPr>
              <a:t>On this 5th Sunday in Ordinary Time, we witness a </a:t>
            </a:r>
            <a:r>
              <a:rPr lang="en-US" sz="2800" dirty="0" smtClean="0">
                <a:solidFill>
                  <a:schemeClr val="bg1"/>
                </a:solidFill>
                <a:latin typeface="Trebuchet MS" panose="020B0603020202020204" pitchFamily="34" charset="0"/>
              </a:rPr>
              <a:t>miraculous catch </a:t>
            </a:r>
            <a:r>
              <a:rPr lang="en-US" sz="2800" dirty="0">
                <a:solidFill>
                  <a:schemeClr val="bg1"/>
                </a:solidFill>
                <a:latin typeface="Trebuchet MS" panose="020B0603020202020204" pitchFamily="34" charset="0"/>
              </a:rPr>
              <a:t>of </a:t>
            </a:r>
            <a:r>
              <a:rPr lang="en-US" sz="2800" dirty="0" smtClean="0">
                <a:solidFill>
                  <a:schemeClr val="bg1"/>
                </a:solidFill>
                <a:latin typeface="Trebuchet MS" panose="020B0603020202020204" pitchFamily="34" charset="0"/>
              </a:rPr>
              <a:t>fish </a:t>
            </a:r>
            <a:r>
              <a:rPr lang="en-US" sz="2800" dirty="0">
                <a:solidFill>
                  <a:schemeClr val="bg1"/>
                </a:solidFill>
                <a:latin typeface="Trebuchet MS" panose="020B0603020202020204" pitchFamily="34" charset="0"/>
              </a:rPr>
              <a:t>which symbolizes the mission of Jesus and his associates to save mankind from the forces of evil, symbolized by </a:t>
            </a:r>
            <a:r>
              <a:rPr lang="en-US" sz="2800" dirty="0" smtClean="0">
                <a:solidFill>
                  <a:schemeClr val="bg1"/>
                </a:solidFill>
                <a:latin typeface="Trebuchet MS" panose="020B0603020202020204" pitchFamily="34" charset="0"/>
              </a:rPr>
              <a:t>the stormy </a:t>
            </a:r>
            <a:r>
              <a:rPr lang="en-US" sz="2800" smtClean="0">
                <a:solidFill>
                  <a:schemeClr val="bg1"/>
                </a:solidFill>
                <a:latin typeface="Trebuchet MS" panose="020B0603020202020204" pitchFamily="34" charset="0"/>
              </a:rPr>
              <a:t>seas. In </a:t>
            </a:r>
            <a:r>
              <a:rPr lang="en-US" sz="2800" dirty="0">
                <a:solidFill>
                  <a:schemeClr val="bg1"/>
                </a:solidFill>
                <a:latin typeface="Trebuchet MS" panose="020B0603020202020204" pitchFamily="34" charset="0"/>
              </a:rPr>
              <a:t>every generation and community of believers, Jesus, the </a:t>
            </a:r>
            <a:r>
              <a:rPr lang="en-US" sz="2800" dirty="0" smtClean="0">
                <a:solidFill>
                  <a:schemeClr val="bg1"/>
                </a:solidFill>
                <a:latin typeface="Trebuchet MS" panose="020B0603020202020204" pitchFamily="34" charset="0"/>
              </a:rPr>
              <a:t>Divine Fisherman</a:t>
            </a:r>
            <a:r>
              <a:rPr lang="en-US" sz="2800" dirty="0">
                <a:solidFill>
                  <a:schemeClr val="bg1"/>
                </a:solidFill>
                <a:latin typeface="Trebuchet MS" panose="020B0603020202020204" pitchFamily="34" charset="0"/>
              </a:rPr>
              <a:t>, continues to invite people to share in his mission of saving mankind from the </a:t>
            </a:r>
            <a:r>
              <a:rPr lang="en-US" sz="2800" dirty="0" smtClean="0">
                <a:solidFill>
                  <a:schemeClr val="bg1"/>
                </a:solidFill>
                <a:latin typeface="Trebuchet MS" panose="020B0603020202020204" pitchFamily="34" charset="0"/>
              </a:rPr>
              <a:t>clutches of </a:t>
            </a:r>
            <a:r>
              <a:rPr lang="en-US" sz="2800" dirty="0">
                <a:solidFill>
                  <a:schemeClr val="bg1"/>
                </a:solidFill>
                <a:latin typeface="Trebuchet MS" panose="020B0603020202020204" pitchFamily="34" charset="0"/>
              </a:rPr>
              <a:t>evil in all its forms. The response to Jesus’ invitation demands generosity and perseverance</a:t>
            </a:r>
            <a:r>
              <a:rPr lang="en-US" sz="2800" dirty="0" smtClean="0">
                <a:solidFill>
                  <a:schemeClr val="bg1"/>
                </a:solidFill>
                <a:latin typeface="Trebuchet MS" panose="020B0603020202020204" pitchFamily="34" charset="0"/>
              </a:rPr>
              <a:t>.</a:t>
            </a:r>
          </a:p>
          <a:p>
            <a:pPr algn="just"/>
            <a:endParaRPr lang="en-US" sz="2800" dirty="0">
              <a:solidFill>
                <a:schemeClr val="bg1"/>
              </a:solidFill>
              <a:latin typeface="Trebuchet MS" panose="020B0603020202020204" pitchFamily="34" charset="0"/>
            </a:endParaRPr>
          </a:p>
          <a:p>
            <a:pPr algn="just"/>
            <a:r>
              <a:rPr lang="en-US" sz="2800" dirty="0">
                <a:solidFill>
                  <a:schemeClr val="bg1"/>
                </a:solidFill>
                <a:latin typeface="Trebuchet MS" panose="020B0603020202020204" pitchFamily="34" charset="0"/>
              </a:rPr>
              <a:t>In this Eucharist, we will pray in a special manner that all those who are called to </a:t>
            </a:r>
            <a:r>
              <a:rPr lang="en-US" sz="2800" dirty="0" err="1">
                <a:solidFill>
                  <a:schemeClr val="bg1"/>
                </a:solidFill>
                <a:latin typeface="Trebuchet MS" panose="020B0603020202020204" pitchFamily="34" charset="0"/>
              </a:rPr>
              <a:t>fulfi</a:t>
            </a:r>
            <a:r>
              <a:rPr lang="en-US" sz="2800" dirty="0">
                <a:solidFill>
                  <a:schemeClr val="bg1"/>
                </a:solidFill>
                <a:latin typeface="Trebuchet MS" panose="020B0603020202020204" pitchFamily="34" charset="0"/>
              </a:rPr>
              <a:t> </a:t>
            </a:r>
            <a:r>
              <a:rPr lang="en-US" sz="2800" dirty="0" err="1">
                <a:solidFill>
                  <a:schemeClr val="bg1"/>
                </a:solidFill>
                <a:latin typeface="Trebuchet MS" panose="020B0603020202020204" pitchFamily="34" charset="0"/>
              </a:rPr>
              <a:t>ll</a:t>
            </a:r>
            <a:r>
              <a:rPr lang="en-US" sz="2800" dirty="0">
                <a:solidFill>
                  <a:schemeClr val="bg1"/>
                </a:solidFill>
                <a:latin typeface="Trebuchet MS" panose="020B0603020202020204" pitchFamily="34" charset="0"/>
              </a:rPr>
              <a:t> this</a:t>
            </a:r>
          </a:p>
          <a:p>
            <a:pPr algn="just"/>
            <a:r>
              <a:rPr lang="en-US" sz="2800" dirty="0">
                <a:solidFill>
                  <a:schemeClr val="bg1"/>
                </a:solidFill>
                <a:latin typeface="Trebuchet MS" panose="020B0603020202020204" pitchFamily="34" charset="0"/>
              </a:rPr>
              <a:t>task may respond generously and persevere faithfully till the end of their life.</a:t>
            </a: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a16="http://schemas.microsoft.com/office/drawing/2014/main" xmlns="" id="{A21AC191-9D84-469B-BBD5-18DD58F91834}"/>
              </a:ext>
            </a:extLst>
          </p:cNvPr>
          <p:cNvSpPr txBox="1"/>
          <p:nvPr/>
        </p:nvSpPr>
        <p:spPr>
          <a:xfrm>
            <a:off x="561000" y="9582840"/>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endParaRPr lang="en-US" sz="1800" dirty="0">
              <a:solidFill>
                <a:schemeClr val="bg1">
                  <a:lumMod val="95000"/>
                </a:schemeClr>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200" dirty="0" smtClean="0">
                <a:solidFill>
                  <a:schemeClr val="bg1"/>
                </a:solidFill>
              </a:rPr>
              <a:t>Dear God,</a:t>
            </a:r>
          </a:p>
          <a:p>
            <a:pPr algn="just" fontAlgn="base"/>
            <a:endParaRPr lang="en-US" sz="3200" dirty="0">
              <a:solidFill>
                <a:schemeClr val="bg1"/>
              </a:solidFill>
            </a:endParaRPr>
          </a:p>
          <a:p>
            <a:pPr algn="just" fontAlgn="base"/>
            <a:r>
              <a:rPr lang="en-US" sz="3200" dirty="0" smtClean="0">
                <a:solidFill>
                  <a:schemeClr val="bg1"/>
                </a:solidFill>
              </a:rPr>
              <a:t>Thank you for the gift of Your miracle. Thank You for giving us all the things we need even if we think that it is impossible. Thank You for also calling us to be like your first disciples to also become fishers of men. Lord we pray for </a:t>
            </a:r>
            <a:r>
              <a:rPr lang="en-US" sz="3200" u="sng" dirty="0" smtClean="0">
                <a:solidFill>
                  <a:schemeClr val="bg1"/>
                </a:solidFill>
              </a:rPr>
              <a:t>(state the names from the activity),</a:t>
            </a:r>
            <a:r>
              <a:rPr lang="en-US" sz="3200" dirty="0" smtClean="0">
                <a:solidFill>
                  <a:schemeClr val="bg1"/>
                </a:solidFill>
              </a:rPr>
              <a:t> help us to invite them in our LTW Kids and other activities that would help them get to know You more.</a:t>
            </a:r>
          </a:p>
          <a:p>
            <a:pPr algn="just" fontAlgn="base"/>
            <a:endParaRPr lang="en-US" sz="3200" dirty="0">
              <a:solidFill>
                <a:schemeClr val="bg1"/>
              </a:solidFill>
            </a:endParaRPr>
          </a:p>
          <a:p>
            <a:pPr algn="just" fontAlgn="base"/>
            <a:r>
              <a:rPr lang="en-US" sz="3200" dirty="0" smtClean="0">
                <a:solidFill>
                  <a:schemeClr val="bg1"/>
                </a:solidFill>
              </a:rPr>
              <a:t>In Jesus name, </a:t>
            </a:r>
            <a:r>
              <a:rPr lang="en-US" sz="3200" smtClean="0">
                <a:solidFill>
                  <a:schemeClr val="bg1"/>
                </a:solidFill>
              </a:rPr>
              <a:t>we pray.</a:t>
            </a:r>
            <a:endParaRPr lang="en-US" sz="3200" dirty="0" smtClean="0">
              <a:solidFill>
                <a:schemeClr val="bg1"/>
              </a:solidFill>
            </a:endParaRPr>
          </a:p>
          <a:p>
            <a:pPr algn="just" fontAlgn="base"/>
            <a:endParaRPr lang="en-US" sz="3200" dirty="0">
              <a:solidFill>
                <a:schemeClr val="bg1"/>
              </a:solidFill>
            </a:endParaRPr>
          </a:p>
          <a:p>
            <a:pPr algn="just" fontAlgn="base"/>
            <a:r>
              <a:rPr lang="en-US" sz="3200" dirty="0" smtClean="0">
                <a:solidFill>
                  <a:schemeClr val="bg1"/>
                </a:solidFill>
              </a:rPr>
              <a:t>Amen.</a:t>
            </a:r>
          </a:p>
          <a:p>
            <a:pPr algn="just" fontAlgn="base"/>
            <a:endParaRPr lang="en-US" sz="3200" dirty="0">
              <a:solidFill>
                <a:schemeClr val="bg1"/>
              </a:solidFill>
            </a:endParaRPr>
          </a:p>
          <a:p>
            <a:pPr algn="just" fontAlgn="base"/>
            <a:endParaRPr lang="en-US" sz="32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lvl="0" algn="ctr">
              <a:buSzPts val="3000"/>
            </a:pPr>
            <a:r>
              <a:rPr lang="en-US" sz="3000" b="1" dirty="0" smtClean="0">
                <a:solidFill>
                  <a:srgbClr val="FFFFFF"/>
                </a:solidFill>
              </a:rPr>
              <a:t>5</a:t>
            </a:r>
            <a:r>
              <a:rPr lang="en-US" sz="3000" b="1" baseline="30000" dirty="0" smtClean="0">
                <a:solidFill>
                  <a:srgbClr val="FFFFFF"/>
                </a:solidFill>
              </a:rPr>
              <a:t>th</a:t>
            </a:r>
            <a:r>
              <a:rPr lang="en-US" sz="3000" b="1" dirty="0" smtClean="0">
                <a:solidFill>
                  <a:srgbClr val="FFFFFF"/>
                </a:solidFill>
              </a:rPr>
              <a:t> </a:t>
            </a:r>
            <a:r>
              <a:rPr lang="en-US" sz="3000" b="1" dirty="0">
                <a:solidFill>
                  <a:srgbClr val="FFFFFF"/>
                </a:solidFill>
              </a:rPr>
              <a:t>Sunday in Ordinary Time | Cycle C</a:t>
            </a:r>
            <a:endParaRPr lang="en-US" dirty="0"/>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sp>
        <p:nvSpPr>
          <p:cNvPr id="115" name="Google Shape;115;p3"/>
          <p:cNvSpPr/>
          <p:nvPr/>
        </p:nvSpPr>
        <p:spPr>
          <a:xfrm>
            <a:off x="0" y="8656090"/>
            <a:ext cx="18288000" cy="182993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a:solidFill>
                  <a:srgbClr val="FFFF99"/>
                </a:solidFill>
                <a:latin typeface="Arial Black"/>
                <a:ea typeface="Arial Black"/>
                <a:cs typeface="Arial Black"/>
                <a:sym typeface="Arial Black"/>
              </a:rPr>
              <a:t>The Call of Simon the </a:t>
            </a:r>
            <a:r>
              <a:rPr lang="en-US" sz="6000" b="1" dirty="0" smtClean="0">
                <a:solidFill>
                  <a:srgbClr val="FFFF99"/>
                </a:solidFill>
                <a:latin typeface="Arial Black"/>
                <a:ea typeface="Arial Black"/>
                <a:cs typeface="Arial Black"/>
                <a:sym typeface="Arial Black"/>
              </a:rPr>
              <a:t>Fisherman</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a:ea typeface="Arial Black"/>
                <a:cs typeface="Arial Black"/>
                <a:sym typeface="Arial Black"/>
              </a:rPr>
              <a:t>Luke </a:t>
            </a:r>
            <a:r>
              <a:rPr lang="en-US" sz="5000" dirty="0" smtClean="0">
                <a:solidFill>
                  <a:schemeClr val="lt1"/>
                </a:solidFill>
                <a:latin typeface="Arial Black"/>
                <a:ea typeface="Arial Black"/>
                <a:cs typeface="Arial Black"/>
                <a:sym typeface="Arial Black"/>
              </a:rPr>
              <a:t>5:1-11</a:t>
            </a:r>
            <a:endParaRPr lang="en-US" sz="5000" dirty="0">
              <a:solidFill>
                <a:schemeClr val="lt1"/>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49237" y="-1862924"/>
            <a:ext cx="18337237" cy="106387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Luke</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30692" y="7708757"/>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1</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452048" y="7708757"/>
            <a:ext cx="14316641" cy="1938992"/>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While the crowd was pressing in on Jesus and listening to the word of God, he was standing by the Lake of </a:t>
            </a:r>
            <a:r>
              <a:rPr lang="en-US" sz="4200" dirty="0" err="1">
                <a:solidFill>
                  <a:schemeClr val="bg1"/>
                </a:solidFill>
                <a:latin typeface="Arial Black" pitchFamily="34" charset="0"/>
              </a:rPr>
              <a:t>Gennesaret</a:t>
            </a:r>
            <a:endParaRPr lang="en-US" sz="4200" dirty="0">
              <a:solidFill>
                <a:schemeClr val="bg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863131" y="361863"/>
            <a:ext cx="14561737" cy="69727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7300"/>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06638" y="471943"/>
            <a:ext cx="1285800"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406316" y="471943"/>
            <a:ext cx="15616990" cy="1938992"/>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He saw two boats there alongside the lake; the fishermen had disembarked and were washing their nets. </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820854" y="2687934"/>
            <a:ext cx="14951091" cy="7370256"/>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852946" y="2466581"/>
            <a:ext cx="5505281" cy="7109639"/>
          </a:xfrm>
          <a:prstGeom prst="rect">
            <a:avLst/>
          </a:prstGeom>
          <a:noFill/>
          <a:ln>
            <a:noFill/>
          </a:ln>
        </p:spPr>
        <p:txBody>
          <a:bodyPr spcFirstLastPara="1" wrap="square" lIns="0" tIns="0" rIns="0" bIns="0" anchor="t" anchorCtr="0">
            <a:spAutoFit/>
          </a:bodyPr>
          <a:lstStyle/>
          <a:p>
            <a:pPr lvl="0">
              <a:buSzPts val="4000"/>
            </a:pPr>
            <a:r>
              <a:rPr lang="en-US" sz="4200" dirty="0" smtClean="0">
                <a:solidFill>
                  <a:schemeClr val="bg1"/>
                </a:solidFill>
                <a:latin typeface="Arial Black" pitchFamily="34" charset="0"/>
              </a:rPr>
              <a:t>Getting </a:t>
            </a:r>
            <a:r>
              <a:rPr lang="en-US" sz="4200" dirty="0">
                <a:solidFill>
                  <a:schemeClr val="bg1"/>
                </a:solidFill>
                <a:latin typeface="Arial Black" pitchFamily="34" charset="0"/>
              </a:rPr>
              <a:t>into one of the boats, the one belonging to Simon, he asked him to put out a short distance from the shore. Then he sat down and taught the crowds from the boat.</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852946" y="1332761"/>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3</a:t>
            </a:r>
            <a:endParaRPr sz="5000" b="1" i="0" u="none" strike="noStrike" cap="none" dirty="0">
              <a:solidFill>
                <a:srgbClr val="FFFFFF"/>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7137121" y="930772"/>
            <a:ext cx="10166140" cy="89185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50F5C"/>
        </a:solidFill>
        <a:effectLst/>
      </p:bgPr>
    </p:bg>
    <p:spTree>
      <p:nvGrpSpPr>
        <p:cNvPr id="1" name="Shape 146"/>
        <p:cNvGrpSpPr/>
        <p:nvPr/>
      </p:nvGrpSpPr>
      <p:grpSpPr>
        <a:xfrm>
          <a:off x="0" y="0"/>
          <a:ext cx="0" cy="0"/>
          <a:chOff x="0" y="0"/>
          <a:chExt cx="0" cy="0"/>
        </a:xfrm>
      </p:grpSpPr>
      <p:sp>
        <p:nvSpPr>
          <p:cNvPr id="147" name="Google Shape;147;p7"/>
          <p:cNvSpPr/>
          <p:nvPr/>
        </p:nvSpPr>
        <p:spPr>
          <a:xfrm>
            <a:off x="815925" y="8297279"/>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chemeClr val="lt1"/>
                </a:solidFill>
                <a:latin typeface="Arial Black"/>
                <a:ea typeface="Arial Black"/>
                <a:cs typeface="Arial Black"/>
                <a:sym typeface="Arial Black"/>
              </a:rPr>
              <a:t>4</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264899" y="8185183"/>
            <a:ext cx="15390055"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After he had finished speaking, he said to Simon, “Put out into deep water and lower your nets for a catch.”</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2264899" y="313207"/>
            <a:ext cx="14178490" cy="75602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451493" y="2256219"/>
            <a:ext cx="5186801" cy="5816977"/>
          </a:xfrm>
          <a:prstGeom prst="rect">
            <a:avLst/>
          </a:prstGeom>
          <a:noFill/>
          <a:ln>
            <a:noFill/>
          </a:ln>
        </p:spPr>
        <p:txBody>
          <a:bodyPr spcFirstLastPara="1" wrap="square" lIns="0" tIns="0" rIns="0" bIns="0" anchor="t" anchorCtr="0">
            <a:spAutoFit/>
          </a:bodyPr>
          <a:lstStyle/>
          <a:p>
            <a:pPr lvl="0">
              <a:buSzPts val="4400"/>
            </a:pPr>
            <a:r>
              <a:rPr lang="en-US" sz="4200" dirty="0">
                <a:solidFill>
                  <a:schemeClr val="bg1"/>
                </a:solidFill>
                <a:latin typeface="Arial Black" pitchFamily="34" charset="0"/>
                <a:ea typeface="Arial Black"/>
                <a:cs typeface="Arial Black"/>
                <a:sym typeface="Arial Black"/>
              </a:rPr>
              <a:t>Simon said in reply, “Master, we have worked hard all night and have caught nothing, but at your command I will lower the nets.”</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2451493" y="1358585"/>
            <a:ext cx="1285800" cy="769441"/>
          </a:xfrm>
          <a:prstGeom prst="rect">
            <a:avLst/>
          </a:prstGeom>
          <a:solidFill>
            <a:schemeClr val="accent2">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5</a:t>
            </a:r>
            <a:endParaRPr sz="5000" b="1" i="0" u="none" strike="noStrike" cap="none" dirty="0">
              <a:solidFill>
                <a:srgbClr val="FFFFFF"/>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711152" y="1389711"/>
            <a:ext cx="11391001" cy="76423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TotalTime>
  <Words>1226</Words>
  <Application>Microsoft Office PowerPoint</Application>
  <PresentationFormat>Custom</PresentationFormat>
  <Paragraphs>94</Paragraphs>
  <Slides>21</Slides>
  <Notes>21</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Calibri</vt:lpstr>
      <vt:lpstr>trebuchet ms</vt:lpstr>
      <vt:lpstr>Arial</vt:lpstr>
      <vt:lpstr>Arial Black</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77</cp:revision>
  <dcterms:created xsi:type="dcterms:W3CDTF">2020-09-06T06:27:27Z</dcterms:created>
  <dcterms:modified xsi:type="dcterms:W3CDTF">2022-02-02T04:09:31Z</dcterms:modified>
</cp:coreProperties>
</file>