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79" r:id="rId6"/>
    <p:sldId id="258" r:id="rId7"/>
    <p:sldId id="259" r:id="rId8"/>
    <p:sldId id="261" r:id="rId9"/>
    <p:sldId id="287" r:id="rId10"/>
    <p:sldId id="260" r:id="rId11"/>
    <p:sldId id="263" r:id="rId12"/>
    <p:sldId id="288" r:id="rId13"/>
    <p:sldId id="290" r:id="rId14"/>
    <p:sldId id="289" r:id="rId15"/>
    <p:sldId id="267" r:id="rId16"/>
    <p:sldId id="270" r:id="rId17"/>
    <p:sldId id="269" r:id="rId18"/>
    <p:sldId id="304" r:id="rId19"/>
    <p:sldId id="271" r:id="rId20"/>
    <p:sldId id="297" r:id="rId21"/>
  </p:sldIdLst>
  <p:sldSz cx="18288000" cy="10287000"/>
  <p:notesSz cx="6858000" cy="9144000"/>
  <p:embeddedFontLst>
    <p:embeddedFont>
      <p:font typeface="Calibri" panose="020F0502020204030204"/>
      <p:regular r:id="rId25"/>
      <p:bold r:id="rId26"/>
      <p:italic r:id="rId27"/>
      <p:boldItalic r:id="rId28"/>
    </p:embeddedFont>
    <p:embeddedFont>
      <p:font typeface="Arial Black" panose="020B0A04020102020204"/>
      <p:bold r:id="rId29"/>
    </p:embeddedFont>
    <p:embeddedFont>
      <p:font typeface="Arial Black" panose="020B0A04020102020204" pitchFamily="34" charset="0"/>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2149"/>
    <a:srgbClr val="55482D"/>
    <a:srgbClr val="A68A78"/>
    <a:srgbClr val="8B191D"/>
    <a:srgbClr val="733D13"/>
    <a:srgbClr val="4B2A0E"/>
    <a:srgbClr val="FF9933"/>
    <a:srgbClr val="FF9900"/>
    <a:srgbClr val="660066"/>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8" autoAdjust="0"/>
    <p:restoredTop sz="91057" autoAdjust="0"/>
  </p:normalViewPr>
  <p:slideViewPr>
    <p:cSldViewPr snapToGrid="0">
      <p:cViewPr>
        <p:scale>
          <a:sx n="64" d="100"/>
          <a:sy n="64" d="100"/>
        </p:scale>
        <p:origin x="426" y="216"/>
      </p:cViewPr>
      <p:guideLst>
        <p:guide orient="horz" pos="21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font" Target="fonts/font6.fntdata"/><Relationship Id="rId3" Type="http://schemas.openxmlformats.org/officeDocument/2006/relationships/slideMaster" Target="slideMasters/slideMaster2.xml"/><Relationship Id="rId29" Type="http://schemas.openxmlformats.org/officeDocument/2006/relationships/font" Target="fonts/font5.fntdata"/><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285C"/>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969818" y="6548586"/>
            <a:ext cx="8458200" cy="808178"/>
          </a:xfrm>
          <a:prstGeom prst="rect">
            <a:avLst/>
          </a:prstGeom>
          <a:solidFill>
            <a:schemeClr val="accent4">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62345" y="672184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smtClean="0">
                <a:solidFill>
                  <a:srgbClr val="FFFFFF"/>
                </a:solidFill>
              </a:rPr>
              <a:t>4th Sunday</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 of Advent |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Cycle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6699"/>
        </a:solidFill>
        <a:effectLst/>
      </p:bgPr>
    </p:bg>
    <p:spTree>
      <p:nvGrpSpPr>
        <p:cNvPr id="1" name="Shape 146"/>
        <p:cNvGrpSpPr/>
        <p:nvPr/>
      </p:nvGrpSpPr>
      <p:grpSpPr>
        <a:xfrm>
          <a:off x="0" y="0"/>
          <a:ext cx="0" cy="0"/>
          <a:chOff x="0" y="0"/>
          <a:chExt cx="0" cy="0"/>
        </a:xfrm>
      </p:grpSpPr>
      <p:sp>
        <p:nvSpPr>
          <p:cNvPr id="147" name="Google Shape;147;p7"/>
          <p:cNvSpPr/>
          <p:nvPr/>
        </p:nvSpPr>
        <p:spPr>
          <a:xfrm>
            <a:off x="1251065" y="2104398"/>
            <a:ext cx="1214400" cy="857400"/>
          </a:xfrm>
          <a:prstGeom prst="rect">
            <a:avLst/>
          </a:prstGeom>
          <a:solidFill>
            <a:schemeClr val="accent4">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23</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251065" y="3383829"/>
            <a:ext cx="5309071" cy="4524375"/>
          </a:xfrm>
          <a:prstGeom prst="rect">
            <a:avLst/>
          </a:prstGeom>
          <a:noFill/>
          <a:ln>
            <a:noFill/>
          </a:ln>
        </p:spPr>
        <p:txBody>
          <a:bodyPr spcFirstLastPara="1" wrap="square" lIns="0" tIns="0" rIns="0" bIns="0" anchor="t" anchorCtr="0">
            <a:spAutoFit/>
          </a:bodyPr>
          <a:lstStyle/>
          <a:p>
            <a:pPr>
              <a:buClr>
                <a:schemeClr val="dk1"/>
              </a:buClr>
              <a:buSzPts val="1100"/>
            </a:pPr>
            <a:r>
              <a:rPr lang="en-US" sz="4200" dirty="0">
                <a:solidFill>
                  <a:schemeClr val="bg1"/>
                </a:solidFill>
                <a:latin typeface="Arial Black" panose="020B0A04020102020204" pitchFamily="34" charset="0"/>
              </a:rPr>
              <a:t>“A virgin will become pregnant and have a son, and he will be called Immanuel” (which means, “God is with us”).</a:t>
            </a:r>
            <a:endParaRPr lang="en-US" sz="4200" dirty="0">
              <a:solidFill>
                <a:schemeClr val="bg1"/>
              </a:solidFill>
              <a:latin typeface="Arial Black" panose="020B0A04020102020204" pitchFamily="34" charset="0"/>
            </a:endParaRPr>
          </a:p>
        </p:txBody>
      </p:sp>
      <p:pic>
        <p:nvPicPr>
          <p:cNvPr id="106" name="Picture 105"/>
          <p:cNvPicPr/>
          <p:nvPr/>
        </p:nvPicPr>
        <p:blipFill>
          <a:blip r:embed="rId1"/>
          <a:srcRect r="681" b="10217"/>
          <a:stretch>
            <a:fillRect/>
          </a:stretch>
        </p:blipFill>
        <p:spPr>
          <a:xfrm>
            <a:off x="7803515" y="1164590"/>
            <a:ext cx="8291830" cy="7957185"/>
          </a:xfrm>
          <a:prstGeom prst="rect">
            <a:avLst/>
          </a:prstGeom>
          <a:noFill/>
          <a:ln w="9525">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Shape 146"/>
        <p:cNvGrpSpPr/>
        <p:nvPr/>
      </p:nvGrpSpPr>
      <p:grpSpPr>
        <a:xfrm>
          <a:off x="0" y="0"/>
          <a:ext cx="0" cy="0"/>
          <a:chOff x="0" y="0"/>
          <a:chExt cx="0" cy="0"/>
        </a:xfrm>
      </p:grpSpPr>
      <p:sp>
        <p:nvSpPr>
          <p:cNvPr id="147" name="Google Shape;147;p7"/>
          <p:cNvSpPr/>
          <p:nvPr/>
        </p:nvSpPr>
        <p:spPr>
          <a:xfrm>
            <a:off x="1644697" y="1915977"/>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24</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644650" y="3383915"/>
            <a:ext cx="4663440" cy="4524375"/>
          </a:xfrm>
          <a:prstGeom prst="rect">
            <a:avLst/>
          </a:prstGeom>
          <a:noFill/>
          <a:ln>
            <a:noFill/>
          </a:ln>
        </p:spPr>
        <p:txBody>
          <a:bodyPr spcFirstLastPara="1" wrap="square" lIns="0" tIns="0" rIns="0" bIns="0" anchor="t" anchorCtr="0">
            <a:spAutoFit/>
          </a:bodyPr>
          <a:lstStyle/>
          <a:p>
            <a:pPr>
              <a:buClr>
                <a:schemeClr val="dk1"/>
              </a:buClr>
              <a:buSzPts val="1100"/>
            </a:pPr>
            <a:r>
              <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So when Joseph woke up, he married Mary, as the angel of the Lord had told him to.</a:t>
            </a:r>
            <a:endPar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pic>
        <p:nvPicPr>
          <p:cNvPr id="108" name="Picture 107"/>
          <p:cNvPicPr/>
          <p:nvPr/>
        </p:nvPicPr>
        <p:blipFill>
          <a:blip r:embed="rId1"/>
          <a:srcRect t="3800" r="-106" b="2982"/>
          <a:stretch>
            <a:fillRect/>
          </a:stretch>
        </p:blipFill>
        <p:spPr>
          <a:xfrm>
            <a:off x="7085330" y="875665"/>
            <a:ext cx="9725660" cy="8535670"/>
          </a:xfrm>
          <a:prstGeom prst="rect">
            <a:avLst/>
          </a:prstGeom>
          <a:noFill/>
          <a:ln w="9525">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F2149"/>
        </a:solidFill>
        <a:effectLst/>
      </p:bgPr>
    </p:bg>
    <p:spTree>
      <p:nvGrpSpPr>
        <p:cNvPr id="1" name="Shape 210"/>
        <p:cNvGrpSpPr/>
        <p:nvPr/>
      </p:nvGrpSpPr>
      <p:grpSpPr>
        <a:xfrm>
          <a:off x="0" y="0"/>
          <a:ext cx="0" cy="0"/>
          <a:chOff x="0" y="0"/>
          <a:chExt cx="0" cy="0"/>
        </a:xfrm>
      </p:grpSpPr>
      <p:sp>
        <p:nvSpPr>
          <p:cNvPr id="3" name="Google Shape;196;p21"/>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dirty="0">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4" name="Google Shape;197;p21"/>
          <p:cNvPicPr preferRelativeResize="0"/>
          <p:nvPr/>
        </p:nvPicPr>
        <p:blipFill rotWithShape="1">
          <a:blip r:embed="rId1"/>
          <a:srcRect/>
          <a:stretch>
            <a:fillRect/>
          </a:stretch>
        </p:blipFill>
        <p:spPr>
          <a:xfrm>
            <a:off x="9720064" y="1471092"/>
            <a:ext cx="7010400" cy="7010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02"/>
        <p:cNvGrpSpPr/>
        <p:nvPr/>
      </p:nvGrpSpPr>
      <p:grpSpPr>
        <a:xfrm>
          <a:off x="0" y="0"/>
          <a:ext cx="0" cy="0"/>
          <a:chOff x="0" y="0"/>
          <a:chExt cx="0" cy="0"/>
        </a:xfrm>
      </p:grpSpPr>
      <p:sp>
        <p:nvSpPr>
          <p:cNvPr id="203" name="Google Shape;203;p22"/>
          <p:cNvSpPr/>
          <p:nvPr/>
        </p:nvSpPr>
        <p:spPr>
          <a:xfrm>
            <a:off x="876300" y="1068705"/>
            <a:ext cx="5701030" cy="1438910"/>
          </a:xfrm>
          <a:prstGeom prst="rect">
            <a:avLst/>
          </a:prstGeom>
          <a:solidFill>
            <a:schemeClr val="accent5">
              <a:lumMod val="40000"/>
              <a:lumOff val="60000"/>
            </a:schemeClr>
          </a:solidFill>
          <a:ln>
            <a:noFill/>
          </a:ln>
        </p:spPr>
        <p:txBody>
          <a:bodyPr spcFirstLastPara="1" wrap="square" lIns="91425" tIns="45700" rIns="91425" bIns="45700" anchor="t" anchorCtr="0">
            <a:noAutofit/>
          </a:bodyPr>
          <a:lstStyle/>
          <a:p>
            <a:pPr lvl="0" algn="ctr">
              <a:buSzPts val="4000"/>
            </a:pPr>
            <a:r>
              <a:rPr lang="en-US" sz="4000" dirty="0" smtClean="0">
                <a:solidFill>
                  <a:schemeClr val="tx1"/>
                </a:solidFill>
                <a:latin typeface="Arial Black" panose="020B0A04020102020204"/>
                <a:ea typeface="Arial Black" panose="020B0A04020102020204"/>
                <a:cs typeface="Arial Black" panose="020B0A04020102020204"/>
                <a:sym typeface="Arial Black" panose="020B0A04020102020204"/>
              </a:rPr>
              <a:t>Activity:</a:t>
            </a:r>
            <a:endParaRPr lang="en-US" sz="4000" b="0" i="0" u="none" strike="noStrike" cap="none" dirty="0" smtClean="0">
              <a:solidFill>
                <a:schemeClr val="tx1"/>
              </a:solidFill>
              <a:latin typeface="Arial Black" panose="020B0A04020102020204"/>
              <a:ea typeface="Arial Black" panose="020B0A04020102020204"/>
              <a:cs typeface="Arial Black" panose="020B0A04020102020204"/>
              <a:sym typeface="Arial Black" panose="020B0A04020102020204"/>
            </a:endParaRPr>
          </a:p>
          <a:p>
            <a:pPr marL="0" marR="0" lvl="0" indent="0" algn="ctr" rtl="0">
              <a:lnSpc>
                <a:spcPct val="100000"/>
              </a:lnSpc>
              <a:spcBef>
                <a:spcPts val="0"/>
              </a:spcBef>
              <a:spcAft>
                <a:spcPts val="0"/>
              </a:spcAft>
              <a:buClr>
                <a:srgbClr val="000000"/>
              </a:buClr>
              <a:buSzPts val="4000"/>
              <a:buFont typeface="Arial" panose="020B0604020202020204"/>
              <a:buNone/>
            </a:pPr>
            <a:r>
              <a:rPr lang="en-US" sz="4000" b="0" i="0" u="none" strike="noStrike" cap="none" dirty="0" smtClean="0">
                <a:solidFill>
                  <a:schemeClr val="tx1"/>
                </a:solidFill>
                <a:latin typeface="Arial Black" panose="020B0A04020102020204"/>
                <a:ea typeface="Arial Black" panose="020B0A04020102020204"/>
                <a:cs typeface="Arial Black" panose="020B0A04020102020204"/>
                <a:sym typeface="Arial Black" panose="020B0A04020102020204"/>
              </a:rPr>
              <a:t>The Greatest Gift</a:t>
            </a:r>
            <a:endParaRPr sz="1400" b="0" i="0" u="none" strike="noStrike" cap="none" dirty="0">
              <a:solidFill>
                <a:schemeClr val="tx1"/>
              </a:solidFill>
              <a:sym typeface="Arial" panose="020B0604020202020204"/>
            </a:endParaRPr>
          </a:p>
        </p:txBody>
      </p:sp>
      <p:sp>
        <p:nvSpPr>
          <p:cNvPr id="204" name="Google Shape;20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508000">
              <a:buClr>
                <a:schemeClr val="lt1"/>
              </a:buClr>
              <a:buSzPts val="4400"/>
              <a:buFont typeface="Calibri" panose="020F0502020204030204"/>
              <a:buChar char="-"/>
            </a:pPr>
            <a:endParaRPr sz="4400" b="1" dirty="0">
              <a:solidFill>
                <a:schemeClr val="bg1"/>
              </a:solidFill>
              <a:latin typeface="Calibri" panose="020F0502020204030204"/>
              <a:ea typeface="Calibri" panose="020F0502020204030204"/>
              <a:cs typeface="Calibri" panose="020F0502020204030204"/>
              <a:sym typeface="Calibri" panose="020F0502020204030204"/>
            </a:endParaRPr>
          </a:p>
        </p:txBody>
      </p:sp>
      <p:sp>
        <p:nvSpPr>
          <p:cNvPr id="5" name="Google Shape;155;p8"/>
          <p:cNvSpPr txBox="1"/>
          <p:nvPr/>
        </p:nvSpPr>
        <p:spPr>
          <a:xfrm>
            <a:off x="1063567" y="3041748"/>
            <a:ext cx="6212013" cy="5816600"/>
          </a:xfrm>
          <a:prstGeom prst="rect">
            <a:avLst/>
          </a:prstGeom>
          <a:noFill/>
          <a:ln>
            <a:noFill/>
          </a:ln>
        </p:spPr>
        <p:txBody>
          <a:bodyPr spcFirstLastPara="1" wrap="square" lIns="0" tIns="0" rIns="0" bIns="0" anchor="t" anchorCtr="0">
            <a:spAutoFit/>
          </a:bodyPr>
          <a:lstStyle/>
          <a:p>
            <a:pPr>
              <a:lnSpc>
                <a:spcPct val="150000"/>
              </a:lnSpc>
              <a:buSzPts val="4400"/>
            </a:pPr>
            <a:r>
              <a:rPr lang="en-US" sz="3600" dirty="0">
                <a:solidFill>
                  <a:schemeClr val="bg1"/>
                </a:solidFill>
                <a:latin typeface="Arial Black" panose="020B0A04020102020204" pitchFamily="34" charset="0"/>
              </a:rPr>
              <a:t>Materials:</a:t>
            </a:r>
            <a:br>
              <a:rPr lang="en-US" sz="3600" dirty="0">
                <a:solidFill>
                  <a:schemeClr val="bg1"/>
                </a:solidFill>
                <a:latin typeface="Arial Black" panose="020B0A04020102020204" pitchFamily="34" charset="0"/>
              </a:rPr>
            </a:br>
            <a:r>
              <a:rPr lang="en-US" sz="3600" dirty="0">
                <a:solidFill>
                  <a:schemeClr val="bg1"/>
                </a:solidFill>
                <a:latin typeface="Arial Black" panose="020B0A04020102020204" pitchFamily="34" charset="0"/>
              </a:rPr>
              <a:t>1. Small white envelope</a:t>
            </a:r>
            <a:endParaRPr lang="en-US" sz="3600" dirty="0">
              <a:solidFill>
                <a:schemeClr val="bg1"/>
              </a:solidFill>
              <a:latin typeface="Arial Black" panose="020B0A04020102020204" pitchFamily="34" charset="0"/>
            </a:endParaRPr>
          </a:p>
          <a:p>
            <a:pPr>
              <a:lnSpc>
                <a:spcPct val="150000"/>
              </a:lnSpc>
              <a:buSzPts val="4400"/>
            </a:pPr>
            <a:r>
              <a:rPr lang="en-US" sz="3600" dirty="0">
                <a:solidFill>
                  <a:schemeClr val="bg1"/>
                </a:solidFill>
                <a:latin typeface="Arial Black" panose="020B0A04020102020204" pitchFamily="34" charset="0"/>
              </a:rPr>
              <a:t>2. Colored Paper</a:t>
            </a:r>
            <a:endParaRPr lang="en-US" sz="3600" dirty="0">
              <a:solidFill>
                <a:schemeClr val="bg1"/>
              </a:solidFill>
              <a:latin typeface="Arial Black" panose="020B0A04020102020204" pitchFamily="34" charset="0"/>
            </a:endParaRPr>
          </a:p>
          <a:p>
            <a:pPr>
              <a:lnSpc>
                <a:spcPct val="150000"/>
              </a:lnSpc>
              <a:buSzPts val="4400"/>
            </a:pPr>
            <a:r>
              <a:rPr lang="en-US" sz="3600" dirty="0">
                <a:solidFill>
                  <a:schemeClr val="bg1"/>
                </a:solidFill>
                <a:latin typeface="Arial Black" panose="020B0A04020102020204" pitchFamily="34" charset="0"/>
              </a:rPr>
              <a:t>3. Markers/Pens</a:t>
            </a:r>
            <a:endParaRPr lang="en-US" sz="3600" dirty="0">
              <a:solidFill>
                <a:schemeClr val="bg1"/>
              </a:solidFill>
              <a:latin typeface="Arial Black" panose="020B0A04020102020204" pitchFamily="34" charset="0"/>
            </a:endParaRPr>
          </a:p>
          <a:p>
            <a:pPr>
              <a:lnSpc>
                <a:spcPct val="150000"/>
              </a:lnSpc>
              <a:buSzPts val="4400"/>
            </a:pPr>
            <a:r>
              <a:rPr lang="en-US" sz="3600" dirty="0">
                <a:solidFill>
                  <a:schemeClr val="bg1"/>
                </a:solidFill>
                <a:latin typeface="Arial Black" panose="020B0A04020102020204" pitchFamily="34" charset="0"/>
              </a:rPr>
              <a:t>4. Glue</a:t>
            </a:r>
            <a:endParaRPr lang="en-US" sz="3600" dirty="0">
              <a:solidFill>
                <a:schemeClr val="bg1"/>
              </a:solidFill>
              <a:latin typeface="Arial Black" panose="020B0A04020102020204" pitchFamily="34" charset="0"/>
            </a:endParaRPr>
          </a:p>
          <a:p>
            <a:pPr>
              <a:lnSpc>
                <a:spcPct val="150000"/>
              </a:lnSpc>
              <a:buSzPts val="4400"/>
            </a:pPr>
            <a:r>
              <a:rPr lang="en-US" sz="3600" dirty="0">
                <a:solidFill>
                  <a:schemeClr val="bg1"/>
                </a:solidFill>
                <a:latin typeface="Arial Black" panose="020B0A04020102020204" pitchFamily="34" charset="0"/>
              </a:rPr>
              <a:t>5. Scissors</a:t>
            </a:r>
            <a:endParaRPr lang="en-US" sz="3600" dirty="0">
              <a:solidFill>
                <a:schemeClr val="bg1"/>
              </a:solidFill>
              <a:latin typeface="Arial Black" panose="020B0A04020102020204" pitchFamily="34" charset="0"/>
            </a:endParaRPr>
          </a:p>
          <a:p>
            <a:pPr>
              <a:lnSpc>
                <a:spcPct val="150000"/>
              </a:lnSpc>
              <a:buSzPts val="4400"/>
            </a:pPr>
            <a:r>
              <a:rPr lang="en-US" sz="3600" dirty="0">
                <a:solidFill>
                  <a:schemeClr val="bg1"/>
                </a:solidFill>
                <a:latin typeface="Arial Black" panose="020B0A04020102020204" pitchFamily="34" charset="0"/>
              </a:rPr>
              <a:t>6. Crayons</a:t>
            </a:r>
            <a:endParaRPr lang="en-US" sz="3600" dirty="0">
              <a:solidFill>
                <a:schemeClr val="bg1"/>
              </a:solidFill>
              <a:latin typeface="Arial Black" panose="020B0A04020102020204" pitchFamily="34" charset="0"/>
            </a:endParaRPr>
          </a:p>
        </p:txBody>
      </p:sp>
      <p:pic>
        <p:nvPicPr>
          <p:cNvPr id="109" name="Picture 108"/>
          <p:cNvPicPr/>
          <p:nvPr/>
        </p:nvPicPr>
        <p:blipFill>
          <a:blip r:embed="rId1"/>
          <a:stretch>
            <a:fillRect/>
          </a:stretch>
        </p:blipFill>
        <p:spPr>
          <a:xfrm>
            <a:off x="7990840" y="1127760"/>
            <a:ext cx="9122410" cy="803148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02"/>
        <p:cNvGrpSpPr/>
        <p:nvPr/>
      </p:nvGrpSpPr>
      <p:grpSpPr>
        <a:xfrm>
          <a:off x="0" y="0"/>
          <a:ext cx="0" cy="0"/>
          <a:chOff x="0" y="0"/>
          <a:chExt cx="0" cy="0"/>
        </a:xfrm>
      </p:grpSpPr>
      <p:sp>
        <p:nvSpPr>
          <p:cNvPr id="204" name="Google Shape;20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508000">
              <a:buClr>
                <a:schemeClr val="lt1"/>
              </a:buClr>
              <a:buSzPts val="4400"/>
              <a:buFont typeface="Calibri" panose="020F0502020204030204"/>
              <a:buChar char="-"/>
            </a:pPr>
            <a:endParaRPr sz="4400" b="1" dirty="0">
              <a:solidFill>
                <a:schemeClr val="bg1"/>
              </a:solidFill>
              <a:latin typeface="Calibri" panose="020F0502020204030204"/>
              <a:ea typeface="Calibri" panose="020F0502020204030204"/>
              <a:cs typeface="Calibri" panose="020F0502020204030204"/>
              <a:sym typeface="Calibri" panose="020F0502020204030204"/>
            </a:endParaRPr>
          </a:p>
        </p:txBody>
      </p:sp>
      <p:sp>
        <p:nvSpPr>
          <p:cNvPr id="5" name="Google Shape;155;p8"/>
          <p:cNvSpPr txBox="1"/>
          <p:nvPr/>
        </p:nvSpPr>
        <p:spPr>
          <a:xfrm>
            <a:off x="592397" y="510003"/>
            <a:ext cx="6212013" cy="830580"/>
          </a:xfrm>
          <a:prstGeom prst="rect">
            <a:avLst/>
          </a:prstGeom>
          <a:noFill/>
          <a:ln>
            <a:noFill/>
          </a:ln>
        </p:spPr>
        <p:txBody>
          <a:bodyPr spcFirstLastPara="1" wrap="square" lIns="0" tIns="0" rIns="0" bIns="0" anchor="t" anchorCtr="0">
            <a:spAutoFit/>
          </a:bodyPr>
          <a:lstStyle/>
          <a:p>
            <a:pPr>
              <a:lnSpc>
                <a:spcPct val="150000"/>
              </a:lnSpc>
              <a:buSzPts val="4400"/>
            </a:pPr>
            <a:r>
              <a:rPr lang="en-US" sz="3600" dirty="0">
                <a:solidFill>
                  <a:schemeClr val="bg1"/>
                </a:solidFill>
                <a:latin typeface="Arial Black" panose="020B0A04020102020204" pitchFamily="34" charset="0"/>
              </a:rPr>
              <a:t>Instructions:</a:t>
            </a:r>
            <a:endParaRPr lang="en-US" sz="3600" dirty="0">
              <a:solidFill>
                <a:schemeClr val="bg1"/>
              </a:solidFill>
              <a:latin typeface="Arial Black" panose="020B0A04020102020204" pitchFamily="34" charset="0"/>
            </a:endParaRPr>
          </a:p>
        </p:txBody>
      </p:sp>
      <p:sp>
        <p:nvSpPr>
          <p:cNvPr id="2" name="Google Shape;155;p8"/>
          <p:cNvSpPr txBox="1"/>
          <p:nvPr/>
        </p:nvSpPr>
        <p:spPr>
          <a:xfrm>
            <a:off x="703580" y="1492250"/>
            <a:ext cx="5405120" cy="8125460"/>
          </a:xfrm>
          <a:prstGeom prst="rect">
            <a:avLst/>
          </a:prstGeom>
          <a:noFill/>
          <a:ln>
            <a:noFill/>
          </a:ln>
        </p:spPr>
        <p:txBody>
          <a:bodyPr spcFirstLastPara="1" wrap="square" lIns="0" tIns="0" rIns="0" bIns="0" anchor="t" anchorCtr="0">
            <a:spAutoFit/>
          </a:bodyPr>
          <a:p>
            <a:pPr marL="342900" indent="-342900">
              <a:buSzPts val="44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Make “Joy to the World the Lord has come” sign and glue it over the envelope.</a:t>
            </a:r>
            <a:endParaRPr lang="en-US" sz="3300" dirty="0">
              <a:solidFill>
                <a:schemeClr val="bg1"/>
              </a:solidFill>
              <a:latin typeface="Arial" panose="020B0604020202020204" pitchFamily="34" charset="0"/>
              <a:cs typeface="Arial" panose="020B0604020202020204" pitchFamily="34" charset="0"/>
            </a:endParaRPr>
          </a:p>
          <a:p>
            <a:pPr marL="0" indent="0">
              <a:buSzPts val="4400"/>
              <a:buFont typeface="Arial" panose="020B0604020202020204" pitchFamily="34" charset="0"/>
              <a:buNone/>
            </a:pPr>
            <a:endParaRPr lang="en-US" sz="3300" dirty="0">
              <a:solidFill>
                <a:schemeClr val="bg1"/>
              </a:solidFill>
              <a:latin typeface="Arial" panose="020B0604020202020204" pitchFamily="34" charset="0"/>
              <a:cs typeface="Arial" panose="020B0604020202020204" pitchFamily="34" charset="0"/>
            </a:endParaRPr>
          </a:p>
          <a:p>
            <a:pPr marL="342900" indent="-342900">
              <a:buSzPts val="44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Make a triangle-shape hole on the seal flap.</a:t>
            </a:r>
            <a:endParaRPr lang="en-US" sz="3300" dirty="0">
              <a:solidFill>
                <a:schemeClr val="bg1"/>
              </a:solidFill>
              <a:latin typeface="Arial" panose="020B0604020202020204" pitchFamily="34" charset="0"/>
              <a:cs typeface="Arial" panose="020B0604020202020204" pitchFamily="34" charset="0"/>
            </a:endParaRPr>
          </a:p>
          <a:p>
            <a:pPr marL="0" indent="0">
              <a:buSzPts val="4400"/>
              <a:buFont typeface="Arial" panose="020B0604020202020204" pitchFamily="34" charset="0"/>
              <a:buNone/>
            </a:pPr>
            <a:endParaRPr lang="en-US" sz="3300" dirty="0">
              <a:solidFill>
                <a:schemeClr val="bg1"/>
              </a:solidFill>
              <a:latin typeface="Arial" panose="020B0604020202020204" pitchFamily="34" charset="0"/>
              <a:cs typeface="Arial" panose="020B0604020202020204" pitchFamily="34" charset="0"/>
            </a:endParaRPr>
          </a:p>
          <a:p>
            <a:pPr marL="342900" indent="-342900">
              <a:buSzPts val="44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Make baby Jesus craft and place it inside the envelope. </a:t>
            </a:r>
            <a:endParaRPr lang="en-US" sz="3300" dirty="0">
              <a:solidFill>
                <a:schemeClr val="bg1"/>
              </a:solidFill>
              <a:latin typeface="Arial" panose="020B0604020202020204" pitchFamily="34" charset="0"/>
              <a:cs typeface="Arial" panose="020B0604020202020204" pitchFamily="34" charset="0"/>
            </a:endParaRPr>
          </a:p>
          <a:p>
            <a:pPr marL="0" indent="0">
              <a:buSzPts val="4400"/>
              <a:buFont typeface="Arial" panose="020B0604020202020204" pitchFamily="34" charset="0"/>
              <a:buNone/>
            </a:pPr>
            <a:endParaRPr lang="en-US" sz="3300" dirty="0">
              <a:solidFill>
                <a:schemeClr val="bg1"/>
              </a:solidFill>
              <a:latin typeface="Arial" panose="020B0604020202020204" pitchFamily="34" charset="0"/>
              <a:cs typeface="Arial" panose="020B0604020202020204" pitchFamily="34" charset="0"/>
            </a:endParaRPr>
          </a:p>
          <a:p>
            <a:pPr marL="342900" indent="-342900">
              <a:buSzPts val="44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The great thing about this craft is that it can also be used as an ornament to help us remember the Nativity story throughout the season!</a:t>
            </a:r>
            <a:endParaRPr lang="en-US" sz="3300" dirty="0">
              <a:solidFill>
                <a:schemeClr val="bg1"/>
              </a:solidFill>
              <a:latin typeface="Arial" panose="020B0604020202020204" pitchFamily="34" charset="0"/>
              <a:cs typeface="Arial" panose="020B0604020202020204" pitchFamily="34" charset="0"/>
            </a:endParaRPr>
          </a:p>
        </p:txBody>
      </p:sp>
      <p:pic>
        <p:nvPicPr>
          <p:cNvPr id="111" name="Picture 110"/>
          <p:cNvPicPr/>
          <p:nvPr/>
        </p:nvPicPr>
        <p:blipFill>
          <a:blip r:embed="rId1"/>
          <a:stretch>
            <a:fillRect/>
          </a:stretch>
        </p:blipFill>
        <p:spPr>
          <a:xfrm>
            <a:off x="6541135" y="731520"/>
            <a:ext cx="5163185" cy="4448175"/>
          </a:xfrm>
          <a:prstGeom prst="rect">
            <a:avLst/>
          </a:prstGeom>
          <a:noFill/>
          <a:ln w="9525">
            <a:noFill/>
          </a:ln>
        </p:spPr>
      </p:pic>
      <p:pic>
        <p:nvPicPr>
          <p:cNvPr id="112" name="Picture 111"/>
          <p:cNvPicPr/>
          <p:nvPr/>
        </p:nvPicPr>
        <p:blipFill>
          <a:blip r:embed="rId2"/>
          <a:stretch>
            <a:fillRect/>
          </a:stretch>
        </p:blipFill>
        <p:spPr>
          <a:xfrm>
            <a:off x="6541135" y="5198745"/>
            <a:ext cx="5163185" cy="4448175"/>
          </a:xfrm>
          <a:prstGeom prst="rect">
            <a:avLst/>
          </a:prstGeom>
          <a:noFill/>
          <a:ln w="9525">
            <a:noFill/>
          </a:ln>
        </p:spPr>
      </p:pic>
      <p:pic>
        <p:nvPicPr>
          <p:cNvPr id="113" name="Picture 112"/>
          <p:cNvPicPr/>
          <p:nvPr/>
        </p:nvPicPr>
        <p:blipFill>
          <a:blip r:embed="rId3"/>
          <a:stretch>
            <a:fillRect/>
          </a:stretch>
        </p:blipFill>
        <p:spPr>
          <a:xfrm>
            <a:off x="11855450" y="731520"/>
            <a:ext cx="6033770" cy="888619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1008324" y="1323197"/>
            <a:ext cx="5857800" cy="7458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gf7e905350f_0_52"/>
          <p:cNvSpPr/>
          <p:nvPr/>
        </p:nvSpPr>
        <p:spPr>
          <a:xfrm>
            <a:off x="1008597" y="2305874"/>
            <a:ext cx="9238200" cy="6860854"/>
          </a:xfrm>
          <a:prstGeom prst="rect">
            <a:avLst/>
          </a:prstGeom>
          <a:noFill/>
          <a:ln>
            <a:noFill/>
          </a:ln>
        </p:spPr>
        <p:txBody>
          <a:bodyPr spcFirstLastPara="1" wrap="square" lIns="91425" tIns="45700" rIns="91425" bIns="45700" anchor="ctr" anchorCtr="0">
            <a:noAutofit/>
          </a:bodyPr>
          <a:lstStyle/>
          <a:p>
            <a:pPr algn="just" fontAlgn="base"/>
            <a:r>
              <a:rPr lang="en-US" sz="3200" dirty="0" smtClean="0">
                <a:solidFill>
                  <a:schemeClr val="bg1"/>
                </a:solidFill>
              </a:rPr>
              <a:t>Dear God,</a:t>
            </a:r>
            <a:endParaRPr lang="en-US" sz="3200" dirty="0" smtClean="0">
              <a:solidFill>
                <a:schemeClr val="bg1"/>
              </a:solidFill>
            </a:endParaRPr>
          </a:p>
          <a:p>
            <a:pPr algn="just" fontAlgn="base"/>
            <a:endParaRPr lang="en-US" sz="3200" dirty="0">
              <a:solidFill>
                <a:schemeClr val="bg1"/>
              </a:solidFill>
            </a:endParaRPr>
          </a:p>
          <a:p>
            <a:pPr algn="just" fontAlgn="base"/>
            <a:r>
              <a:rPr lang="en-US" sz="3200" dirty="0" smtClean="0">
                <a:solidFill>
                  <a:schemeClr val="bg1"/>
                </a:solidFill>
              </a:rPr>
              <a:t>Thank You for giving us the gift of Jesus, the greatest Christmas gift of all. Please help me to remember why we celebrate, even as we eat Christmas cookies and open presents. I am very thankful for the real reason for the season and, without Jesus, we wouldn’t have Christmas! I love You and thank You for giving us this day!</a:t>
            </a:r>
            <a:endParaRPr lang="en-US" sz="3200" dirty="0" smtClean="0">
              <a:solidFill>
                <a:schemeClr val="bg1"/>
              </a:solidFill>
            </a:endParaRPr>
          </a:p>
          <a:p>
            <a:pPr algn="just" fontAlgn="base"/>
            <a:endParaRPr lang="en-US" sz="3200" dirty="0">
              <a:solidFill>
                <a:schemeClr val="bg1"/>
              </a:solidFill>
            </a:endParaRPr>
          </a:p>
          <a:p>
            <a:pPr algn="just" fontAlgn="base"/>
            <a:r>
              <a:rPr lang="en-US" sz="3200" dirty="0" smtClean="0">
                <a:solidFill>
                  <a:schemeClr val="bg1"/>
                </a:solidFill>
              </a:rPr>
              <a:t>Amen.</a:t>
            </a:r>
            <a:endParaRPr lang="en-US" sz="3200" dirty="0" smtClean="0">
              <a:solidFill>
                <a:schemeClr val="bg1"/>
              </a:solidFill>
            </a:endParaRPr>
          </a:p>
        </p:txBody>
      </p:sp>
      <p:pic>
        <p:nvPicPr>
          <p:cNvPr id="220" name="Google Shape;220;gf7e905350f_0_52"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1285C"/>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969818" y="6548586"/>
            <a:ext cx="8458200" cy="808178"/>
          </a:xfrm>
          <a:prstGeom prst="rect">
            <a:avLst/>
          </a:prstGeom>
          <a:solidFill>
            <a:schemeClr val="accent4">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62345" y="672184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smtClean="0">
                <a:solidFill>
                  <a:srgbClr val="FFFFFF"/>
                </a:solidFill>
              </a:rPr>
              <a:t>4th </a:t>
            </a:r>
            <a:r>
              <a:rPr lang="en-US" sz="3000" b="1" dirty="0" smtClean="0">
                <a:solidFill>
                  <a:srgbClr val="FFFFFF"/>
                </a:solidFill>
              </a:rPr>
              <a:t>Sunday</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 of Advent |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Cycle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1">
            <a:lumMod val="75000"/>
          </a:schemeClr>
        </a:solidFill>
        <a:effectLst/>
      </p:bgPr>
    </p:bg>
    <p:spTree>
      <p:nvGrpSpPr>
        <p:cNvPr id="1" name="Shape 107"/>
        <p:cNvGrpSpPr/>
        <p:nvPr/>
      </p:nvGrpSpPr>
      <p:grpSpPr>
        <a:xfrm>
          <a:off x="0" y="0"/>
          <a:ext cx="0" cy="0"/>
          <a:chOff x="0" y="0"/>
          <a:chExt cx="0" cy="0"/>
        </a:xfrm>
      </p:grpSpPr>
      <p:sp>
        <p:nvSpPr>
          <p:cNvPr id="108" name="Google Shape;108;gf389fad905_0_26"/>
          <p:cNvSpPr txBox="1"/>
          <p:nvPr/>
        </p:nvSpPr>
        <p:spPr>
          <a:xfrm>
            <a:off x="561000" y="1665955"/>
            <a:ext cx="17193296" cy="7602220"/>
          </a:xfrm>
          <a:prstGeom prst="rect">
            <a:avLst/>
          </a:prstGeom>
          <a:noFill/>
          <a:ln>
            <a:noFill/>
          </a:ln>
        </p:spPr>
        <p:txBody>
          <a:bodyPr spcFirstLastPara="1" wrap="square" lIns="0" tIns="0" rIns="0" bIns="0" anchor="t" anchorCtr="0">
            <a:spAutoFit/>
          </a:bodyPr>
          <a:lstStyle/>
          <a:p>
            <a:pPr algn="just"/>
            <a:r>
              <a:rPr lang="en-US" sz="2600" dirty="0">
                <a:solidFill>
                  <a:schemeClr val="bg1"/>
                </a:solidFill>
                <a:latin typeface="Arial" panose="020B0604020202020204" pitchFamily="34" charset="0"/>
                <a:cs typeface="Arial" panose="020B0604020202020204" pitchFamily="34" charset="0"/>
              </a:rPr>
              <a:t>A central message of advent is in the last few lines of the gospel:  ‘Emmanuel, a name which means “God-is-with-us”’.</a:t>
            </a:r>
            <a:endParaRPr lang="en-US" sz="2600" dirty="0">
              <a:solidFill>
                <a:schemeClr val="bg1"/>
              </a:solidFill>
              <a:latin typeface="Arial" panose="020B0604020202020204" pitchFamily="34" charset="0"/>
              <a:cs typeface="Arial" panose="020B0604020202020204" pitchFamily="34" charset="0"/>
            </a:endParaRPr>
          </a:p>
          <a:p>
            <a:pPr algn="just"/>
            <a:endParaRPr lang="en-US" sz="2600" dirty="0">
              <a:solidFill>
                <a:schemeClr val="bg1"/>
              </a:solidFill>
              <a:latin typeface="Arial" panose="020B0604020202020204" pitchFamily="34" charset="0"/>
              <a:cs typeface="Arial" panose="020B0604020202020204" pitchFamily="34" charset="0"/>
            </a:endParaRPr>
          </a:p>
          <a:p>
            <a:pPr algn="just"/>
            <a:r>
              <a:rPr lang="en-US" sz="2600" dirty="0">
                <a:solidFill>
                  <a:schemeClr val="bg1"/>
                </a:solidFill>
                <a:latin typeface="Arial" panose="020B0604020202020204" pitchFamily="34" charset="0"/>
                <a:cs typeface="Arial" panose="020B0604020202020204" pitchFamily="34" charset="0"/>
              </a:rPr>
              <a:t>This is the true and deepest meaning of the Christmas time; worth our preparation. The baby in the manger, the child in his mother’s womb, the outpouring of the Holy spirit on Mary, is ‘God-is-with-us.</a:t>
            </a:r>
            <a:endParaRPr lang="en-US" sz="2600" dirty="0">
              <a:solidFill>
                <a:schemeClr val="bg1"/>
              </a:solidFill>
              <a:latin typeface="Arial" panose="020B0604020202020204" pitchFamily="34" charset="0"/>
              <a:cs typeface="Arial" panose="020B0604020202020204" pitchFamily="34" charset="0"/>
            </a:endParaRPr>
          </a:p>
          <a:p>
            <a:pPr algn="just"/>
            <a:r>
              <a:rPr lang="en-US" sz="2600" dirty="0">
                <a:solidFill>
                  <a:schemeClr val="bg1"/>
                </a:solidFill>
                <a:latin typeface="Arial" panose="020B0604020202020204" pitchFamily="34" charset="0"/>
                <a:cs typeface="Arial" panose="020B0604020202020204" pitchFamily="34" charset="0"/>
              </a:rPr>
              <a:t>Christmas offers the gift of faith; offers this gift with the very human realities of birth, joy, struggle, confusion and peace. Christmas is a gift given, and a gift to be shared, and sometimes a gift to be worked at.</a:t>
            </a:r>
            <a:endParaRPr lang="en-US" sz="2600" dirty="0">
              <a:solidFill>
                <a:schemeClr val="bg1"/>
              </a:solidFill>
              <a:latin typeface="Arial" panose="020B0604020202020204" pitchFamily="34" charset="0"/>
              <a:cs typeface="Arial" panose="020B0604020202020204" pitchFamily="34" charset="0"/>
            </a:endParaRPr>
          </a:p>
          <a:p>
            <a:pPr algn="just"/>
            <a:endParaRPr lang="en-US" sz="2600" dirty="0">
              <a:solidFill>
                <a:schemeClr val="bg1"/>
              </a:solidFill>
              <a:latin typeface="Arial" panose="020B0604020202020204" pitchFamily="34" charset="0"/>
              <a:cs typeface="Arial" panose="020B0604020202020204" pitchFamily="34" charset="0"/>
            </a:endParaRPr>
          </a:p>
          <a:p>
            <a:pPr algn="just"/>
            <a:r>
              <a:rPr lang="en-US" sz="2600" dirty="0">
                <a:solidFill>
                  <a:schemeClr val="bg1"/>
                </a:solidFill>
                <a:latin typeface="Arial" panose="020B0604020202020204" pitchFamily="34" charset="0"/>
                <a:cs typeface="Arial" panose="020B0604020202020204" pitchFamily="34" charset="0"/>
              </a:rPr>
              <a:t>In prayer we receive the peace and joy of the feast; in our kindness to others at Christmas we share his coming; and in our working in the world, or in the family and communities, for peace, reconciliation, forgiveness and other qualities of the message of the gospel, we bring Christmas alive.</a:t>
            </a:r>
            <a:endParaRPr lang="en-US" sz="2600" dirty="0">
              <a:solidFill>
                <a:schemeClr val="bg1"/>
              </a:solidFill>
              <a:latin typeface="Arial" panose="020B0604020202020204" pitchFamily="34" charset="0"/>
              <a:cs typeface="Arial" panose="020B0604020202020204" pitchFamily="34" charset="0"/>
            </a:endParaRPr>
          </a:p>
          <a:p>
            <a:pPr algn="just"/>
            <a:endParaRPr lang="en-US" sz="2600" dirty="0">
              <a:solidFill>
                <a:schemeClr val="bg1"/>
              </a:solidFill>
              <a:latin typeface="Arial" panose="020B0604020202020204" pitchFamily="34" charset="0"/>
              <a:cs typeface="Arial" panose="020B0604020202020204" pitchFamily="34" charset="0"/>
            </a:endParaRPr>
          </a:p>
          <a:p>
            <a:pPr algn="just"/>
            <a:r>
              <a:rPr lang="en-US" sz="2600" dirty="0">
                <a:solidFill>
                  <a:schemeClr val="bg1"/>
                </a:solidFill>
                <a:latin typeface="Arial" panose="020B0604020202020204" pitchFamily="34" charset="0"/>
                <a:cs typeface="Arial" panose="020B0604020202020204" pitchFamily="34" charset="0"/>
              </a:rPr>
              <a:t>In these ways God is with us; his birth was in the ordinary locality, not just in the temple, so it is great to see the crib in the street, the shop window and in the home.</a:t>
            </a:r>
            <a:endParaRPr lang="en-US" sz="2600" dirty="0">
              <a:solidFill>
                <a:schemeClr val="bg1"/>
              </a:solidFill>
              <a:latin typeface="Arial" panose="020B0604020202020204" pitchFamily="34" charset="0"/>
              <a:cs typeface="Arial" panose="020B0604020202020204" pitchFamily="34" charset="0"/>
            </a:endParaRPr>
          </a:p>
          <a:p>
            <a:pPr algn="just"/>
            <a:endParaRPr lang="en-US" sz="2600" dirty="0">
              <a:solidFill>
                <a:schemeClr val="bg1"/>
              </a:solidFill>
              <a:latin typeface="Arial" panose="020B0604020202020204" pitchFamily="34" charset="0"/>
              <a:cs typeface="Arial" panose="020B0604020202020204" pitchFamily="34" charset="0"/>
            </a:endParaRPr>
          </a:p>
          <a:p>
            <a:pPr algn="just"/>
            <a:r>
              <a:rPr lang="en-US" sz="2600" dirty="0">
                <a:solidFill>
                  <a:schemeClr val="bg1"/>
                </a:solidFill>
                <a:latin typeface="Arial" panose="020B0604020202020204" pitchFamily="34" charset="0"/>
                <a:cs typeface="Arial" panose="020B0604020202020204" pitchFamily="34" charset="0"/>
              </a:rPr>
              <a:t>We need this message very much in a world of war and terror; we need it too in the ordinary days  of our lives. and we can be truly grateful that the real Christmas gift is wrapped in the human body and lasts forever, for this life and the next.</a:t>
            </a:r>
            <a:endParaRPr lang="en-US" sz="2600" dirty="0">
              <a:solidFill>
                <a:schemeClr val="bg1"/>
              </a:solidFill>
              <a:latin typeface="Arial" panose="020B0604020202020204" pitchFamily="34" charset="0"/>
              <a:cs typeface="Arial" panose="020B0604020202020204" pitchFamily="34" charset="0"/>
            </a:endParaRPr>
          </a:p>
          <a:p>
            <a:pPr algn="just"/>
            <a:endParaRPr lang="en-US" sz="2600" dirty="0">
              <a:solidFill>
                <a:schemeClr val="bg1"/>
              </a:solidFill>
              <a:latin typeface="Arial" panose="020B0604020202020204" pitchFamily="34" charset="0"/>
              <a:cs typeface="Arial" panose="020B0604020202020204" pitchFamily="34" charset="0"/>
            </a:endParaRPr>
          </a:p>
          <a:p>
            <a:pPr algn="just"/>
            <a:r>
              <a:rPr lang="en-US" sz="2600" dirty="0">
                <a:solidFill>
                  <a:schemeClr val="bg1"/>
                </a:solidFill>
                <a:latin typeface="Arial" panose="020B0604020202020204" pitchFamily="34" charset="0"/>
                <a:cs typeface="Arial" panose="020B0604020202020204" pitchFamily="34" charset="0"/>
              </a:rPr>
              <a:t>Jesus, Emmanuel, strengthen our faith.</a:t>
            </a:r>
            <a:endParaRPr lang="en-US" sz="2600" dirty="0">
              <a:solidFill>
                <a:schemeClr val="bg1"/>
              </a:solidFill>
              <a:latin typeface="Arial" panose="020B0604020202020204" pitchFamily="34" charset="0"/>
              <a:cs typeface="Arial" panose="020B0604020202020204" pitchFamily="34" charset="0"/>
            </a:endParaRPr>
          </a:p>
        </p:txBody>
      </p:sp>
      <p:sp>
        <p:nvSpPr>
          <p:cNvPr id="109" name="Google Shape;109;gf389fad905_0_26"/>
          <p:cNvSpPr txBox="1"/>
          <p:nvPr/>
        </p:nvSpPr>
        <p:spPr>
          <a:xfrm>
            <a:off x="561000" y="543006"/>
            <a:ext cx="12322038"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panose="020B0604020202020204"/>
              <a:buNone/>
            </a:pPr>
            <a:r>
              <a:rPr lang="en-US" sz="4400" b="1" i="0" u="sng" strike="noStrike" cap="none" dirty="0">
                <a:solidFill>
                  <a:schemeClr val="bg1"/>
                </a:solidFill>
                <a:latin typeface="Arial" panose="020B0604020202020204"/>
                <a:ea typeface="Arial" panose="020B0604020202020204"/>
                <a:cs typeface="Arial" panose="020B0604020202020204"/>
                <a:sym typeface="Arial" panose="020B0604020202020204"/>
              </a:rPr>
              <a:t>GOSPEL REFLECTION</a:t>
            </a:r>
            <a:endParaRPr sz="4400" b="0" i="0" u="sng" strike="noStrike" cap="none" dirty="0">
              <a:solidFill>
                <a:schemeClr val="bg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3"/>
          <p:cNvSpPr/>
          <p:nvPr/>
        </p:nvSpPr>
        <p:spPr>
          <a:xfrm>
            <a:off x="0" y="8656090"/>
            <a:ext cx="18288000" cy="182993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6" name="Google Shape;116;p3"/>
          <p:cNvSpPr txBox="1"/>
          <p:nvPr/>
        </p:nvSpPr>
        <p:spPr>
          <a:xfrm>
            <a:off x="0" y="8775836"/>
            <a:ext cx="18288000" cy="923290"/>
          </a:xfrm>
          <a:prstGeom prst="rect">
            <a:avLst/>
          </a:prstGeom>
          <a:noFill/>
          <a:ln>
            <a:noFill/>
          </a:ln>
        </p:spPr>
        <p:txBody>
          <a:bodyPr spcFirstLastPara="1" wrap="square" lIns="0" tIns="0" rIns="0" bIns="0" anchor="t" anchorCtr="0">
            <a:spAutoFit/>
          </a:bodyPr>
          <a:lstStyle/>
          <a:p>
            <a:pPr lvl="0" algn="ctr">
              <a:buSzPts val="6600"/>
            </a:pPr>
            <a:r>
              <a:rPr lang="en-US" sz="6000" b="1" dirty="0">
                <a:solidFill>
                  <a:srgbClr val="FFFF99"/>
                </a:solidFill>
                <a:latin typeface="Arial Black" panose="020B0A04020102020204"/>
                <a:ea typeface="Arial Black" panose="020B0A04020102020204"/>
                <a:cs typeface="Arial Black" panose="020B0A04020102020204"/>
                <a:sym typeface="Arial Black" panose="020B0A04020102020204"/>
              </a:rPr>
              <a:t>The Birth of Jesus Christ</a:t>
            </a:r>
            <a:endParaRPr lang="en-US" sz="6000" b="1" i="0" u="none" strike="noStrike" cap="none" dirty="0">
              <a:solidFill>
                <a:srgbClr val="FFFF99"/>
              </a:solidFill>
              <a:latin typeface="Arial Black" panose="020B0A04020102020204"/>
              <a:ea typeface="Arial Black" panose="020B0A04020102020204"/>
              <a:cs typeface="Arial Black" panose="020B0A04020102020204"/>
              <a:sym typeface="Arial Black" panose="020B0A04020102020204"/>
            </a:endParaRPr>
          </a:p>
        </p:txBody>
      </p:sp>
      <p:sp>
        <p:nvSpPr>
          <p:cNvPr id="117" name="Google Shape;117;p3"/>
          <p:cNvSpPr txBox="1"/>
          <p:nvPr/>
        </p:nvSpPr>
        <p:spPr>
          <a:xfrm>
            <a:off x="0" y="9645211"/>
            <a:ext cx="18288000" cy="768985"/>
          </a:xfrm>
          <a:prstGeom prst="rect">
            <a:avLst/>
          </a:prstGeom>
          <a:noFill/>
          <a:ln>
            <a:noFill/>
          </a:ln>
        </p:spPr>
        <p:txBody>
          <a:bodyPr spcFirstLastPara="1" wrap="square" lIns="0" tIns="0" rIns="0" bIns="0" anchor="t" anchorCtr="0">
            <a:spAutoFit/>
          </a:bodyPr>
          <a:lstStyle/>
          <a:p>
            <a:pPr lvl="0" algn="ctr">
              <a:buSzPts val="5000"/>
            </a:pPr>
            <a:r>
              <a:rPr lang="en-US" sz="5000" dirty="0">
                <a:solidFill>
                  <a:schemeClr val="lt1"/>
                </a:solidFill>
                <a:latin typeface="Arial Black" panose="020B0A04020102020204"/>
                <a:ea typeface="Arial Black" panose="020B0A04020102020204"/>
                <a:cs typeface="Arial Black" panose="020B0A04020102020204"/>
                <a:sym typeface="Arial Black" panose="020B0A04020102020204"/>
              </a:rPr>
              <a:t> Matthew 1:18-24</a:t>
            </a:r>
            <a:endParaRPr lang="en-US" sz="50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rotWithShape="1">
          <a:blip r:embed="rId1"/>
          <a:srcRect l="8629" r="2661"/>
          <a:stretch>
            <a:fillRect/>
          </a:stretch>
        </p:blipFill>
        <p:spPr>
          <a:xfrm>
            <a:off x="-23445" y="-100878"/>
            <a:ext cx="18264554" cy="88767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6242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a:t>
            </a:r>
            <a:r>
              <a:rPr lang="en-US" sz="7200" b="1" dirty="0" smtClean="0">
                <a:solidFill>
                  <a:srgbClr val="FFFFFF"/>
                </a:solidFill>
              </a:rPr>
              <a:t>Matthew</a:t>
            </a:r>
            <a:r>
              <a:rPr lang="en-US" sz="72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84093" y="1359706"/>
            <a:ext cx="1285800" cy="768985"/>
          </a:xfrm>
          <a:prstGeom prst="rect">
            <a:avLst/>
          </a:prstGeom>
          <a:solidFill>
            <a:schemeClr val="accent2">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18</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84275" y="2554605"/>
            <a:ext cx="6147435" cy="6155690"/>
          </a:xfrm>
          <a:prstGeom prst="rect">
            <a:avLst/>
          </a:prstGeom>
          <a:noFill/>
          <a:ln>
            <a:noFill/>
          </a:ln>
        </p:spPr>
        <p:txBody>
          <a:bodyPr spcFirstLastPara="1" wrap="square" lIns="0" tIns="0" rIns="0" bIns="0" anchor="t" anchorCtr="0">
            <a:spAutoFit/>
          </a:bodyPr>
          <a:lstStyle/>
          <a:p>
            <a:pPr>
              <a:buSzPts val="4000"/>
            </a:pPr>
            <a:r>
              <a:rPr lang="en-US" sz="4000" dirty="0">
                <a:solidFill>
                  <a:schemeClr val="bg1"/>
                </a:solidFill>
                <a:latin typeface="Arial Black" panose="020B0A04020102020204" pitchFamily="34" charset="0"/>
              </a:rPr>
              <a:t>This was how the birth of Jesus Christ took place. His mother Mary was engaged to Joseph, but before they were married, she found out that she was going to have a baby by the Holy Spirit. </a:t>
            </a:r>
            <a:endParaRPr lang="en-US" sz="4000"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1" name="Picture 100"/>
          <p:cNvPicPr/>
          <p:nvPr/>
        </p:nvPicPr>
        <p:blipFill>
          <a:blip r:embed="rId1"/>
          <a:srcRect r="1607" b="9630"/>
          <a:stretch>
            <a:fillRect/>
          </a:stretch>
        </p:blipFill>
        <p:spPr>
          <a:xfrm>
            <a:off x="8536305" y="1164590"/>
            <a:ext cx="8535035" cy="795718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07372" y="1788810"/>
            <a:ext cx="1285800" cy="768985"/>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19</a:t>
            </a:r>
            <a:endPar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07440" y="2978785"/>
            <a:ext cx="6242050" cy="5170805"/>
          </a:xfrm>
          <a:prstGeom prst="rect">
            <a:avLst/>
          </a:prstGeom>
          <a:noFill/>
          <a:ln>
            <a:noFill/>
          </a:ln>
        </p:spPr>
        <p:txBody>
          <a:bodyPr spcFirstLastPara="1" wrap="square" lIns="0" tIns="0" rIns="0" bIns="0" anchor="t" anchorCtr="0">
            <a:spAutoFit/>
          </a:bodyPr>
          <a:lstStyle/>
          <a:p>
            <a:pPr lvl="0">
              <a:buSzPts val="4000"/>
            </a:pPr>
            <a:r>
              <a:rPr lang="en-US" sz="4200" dirty="0">
                <a:solidFill>
                  <a:schemeClr val="bg1"/>
                </a:solidFill>
                <a:latin typeface="Arial Black" panose="020B0A04020102020204" pitchFamily="34" charset="0"/>
              </a:rPr>
              <a:t>Joseph was a man who always did what was right, but he did not want to disgrace Mary publicly; so he made plans to break the engagement privately.</a:t>
            </a:r>
            <a:endParaRPr lang="en-US" sz="4200"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0" name="Picture 99"/>
          <p:cNvPicPr/>
          <p:nvPr/>
        </p:nvPicPr>
        <p:blipFill>
          <a:blip r:embed="rId1"/>
          <a:srcRect r="-1262" b="9653"/>
          <a:stretch>
            <a:fillRect/>
          </a:stretch>
        </p:blipFill>
        <p:spPr>
          <a:xfrm>
            <a:off x="8457565" y="1359535"/>
            <a:ext cx="8353425" cy="763206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852805" y="2268855"/>
            <a:ext cx="6814820" cy="6155690"/>
          </a:xfrm>
          <a:prstGeom prst="rect">
            <a:avLst/>
          </a:prstGeom>
          <a:noFill/>
          <a:ln>
            <a:noFill/>
          </a:ln>
        </p:spPr>
        <p:txBody>
          <a:bodyPr spcFirstLastPara="1" wrap="square" lIns="0" tIns="0" rIns="0" bIns="0" anchor="t" anchorCtr="0">
            <a:spAutoFit/>
          </a:bodyPr>
          <a:lstStyle/>
          <a:p>
            <a:pPr>
              <a:buSzPts val="4000"/>
            </a:pPr>
            <a:r>
              <a:rPr lang="en-US" sz="4000" dirty="0">
                <a:solidFill>
                  <a:schemeClr val="bg1"/>
                </a:solidFill>
                <a:latin typeface="Arial Black" panose="020B0A04020102020204" pitchFamily="34" charset="0"/>
              </a:rPr>
              <a:t>While he was thinking about this, an angel of the Lord appeared to him in a dream and said, “Joseph, descendant of David, do not be afraid to take Mary to be your wife. For it is by the Holy Spirit that she has conceived.</a:t>
            </a:r>
            <a:endParaRPr lang="en-US" sz="4000" dirty="0">
              <a:solidFill>
                <a:schemeClr val="bg1"/>
              </a:solidFill>
              <a:latin typeface="Arial Black" panose="020B0A04020102020204" pitchFamily="34" charset="0"/>
            </a:endParaRPr>
          </a:p>
        </p:txBody>
      </p:sp>
      <p:sp>
        <p:nvSpPr>
          <p:cNvPr id="131" name="Google Shape;131;p5"/>
          <p:cNvSpPr txBox="1"/>
          <p:nvPr/>
        </p:nvSpPr>
        <p:spPr>
          <a:xfrm>
            <a:off x="852946" y="1227971"/>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20</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2" name="Picture 101"/>
          <p:cNvPicPr/>
          <p:nvPr/>
        </p:nvPicPr>
        <p:blipFill>
          <a:blip r:embed="rId1"/>
          <a:stretch>
            <a:fillRect/>
          </a:stretch>
        </p:blipFill>
        <p:spPr>
          <a:xfrm>
            <a:off x="8609965" y="1482725"/>
            <a:ext cx="8247380" cy="732091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068070" y="3583940"/>
            <a:ext cx="4601845" cy="4524375"/>
          </a:xfrm>
          <a:prstGeom prst="rect">
            <a:avLst/>
          </a:prstGeom>
          <a:noFill/>
          <a:ln>
            <a:noFill/>
          </a:ln>
        </p:spPr>
        <p:txBody>
          <a:bodyPr spcFirstLastPara="1" wrap="square" lIns="0" tIns="0" rIns="0" bIns="0" anchor="t" anchorCtr="0">
            <a:spAutoFit/>
          </a:bodyPr>
          <a:lstStyle/>
          <a:p>
            <a:pPr>
              <a:buSzPts val="4400"/>
            </a:pPr>
            <a:r>
              <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She will have a son, and you will name him Jesus—because he will save his people from their sins.”</a:t>
            </a:r>
            <a:endPar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sp>
        <p:nvSpPr>
          <p:cNvPr id="156" name="Google Shape;156;p8"/>
          <p:cNvSpPr txBox="1"/>
          <p:nvPr/>
        </p:nvSpPr>
        <p:spPr>
          <a:xfrm>
            <a:off x="1067824" y="2059829"/>
            <a:ext cx="1285800" cy="768985"/>
          </a:xfrm>
          <a:prstGeom prst="rect">
            <a:avLst/>
          </a:prstGeom>
          <a:solidFill>
            <a:schemeClr val="tx2">
              <a:lumMod val="25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21</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3" name="Picture 102"/>
          <p:cNvPicPr/>
          <p:nvPr/>
        </p:nvPicPr>
        <p:blipFill>
          <a:blip r:embed="rId1"/>
          <a:stretch>
            <a:fillRect/>
          </a:stretch>
        </p:blipFill>
        <p:spPr>
          <a:xfrm>
            <a:off x="7846695" y="1365885"/>
            <a:ext cx="8909050" cy="755523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405790" y="2062811"/>
            <a:ext cx="1214400" cy="857400"/>
          </a:xfrm>
          <a:prstGeom prst="rect">
            <a:avLst/>
          </a:prstGeom>
          <a:solidFill>
            <a:schemeClr val="accent2">
              <a:lumMod val="40000"/>
              <a:lumOff val="6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22</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405890" y="3629660"/>
            <a:ext cx="5988685" cy="3877945"/>
          </a:xfrm>
          <a:prstGeom prst="rect">
            <a:avLst/>
          </a:prstGeom>
          <a:noFill/>
          <a:ln>
            <a:noFill/>
          </a:ln>
        </p:spPr>
        <p:txBody>
          <a:bodyPr spcFirstLastPara="1" wrap="square" lIns="0" tIns="0" rIns="0" bIns="0" anchor="t" anchorCtr="0">
            <a:spAutoFit/>
          </a:bodyPr>
          <a:lstStyle/>
          <a:p>
            <a:pPr>
              <a:buClr>
                <a:schemeClr val="dk1"/>
              </a:buClr>
              <a:buSzPts val="1100"/>
            </a:pPr>
            <a:r>
              <a:rPr lang="en-US" sz="4200" dirty="0">
                <a:solidFill>
                  <a:schemeClr val="bg1"/>
                </a:solidFill>
                <a:latin typeface="Arial Black" panose="020B0A04020102020204" pitchFamily="34" charset="0"/>
              </a:rPr>
              <a:t>Now all this happened in order to make come true what the Lord had said through the prophet, </a:t>
            </a:r>
            <a:endParaRPr lang="en-US" sz="4200" dirty="0">
              <a:solidFill>
                <a:schemeClr val="bg1"/>
              </a:solidFill>
              <a:latin typeface="Arial Black" panose="020B0A04020102020204" pitchFamily="34" charset="0"/>
            </a:endParaRPr>
          </a:p>
        </p:txBody>
      </p:sp>
      <p:pic>
        <p:nvPicPr>
          <p:cNvPr id="104" name="Picture 103"/>
          <p:cNvPicPr/>
          <p:nvPr/>
        </p:nvPicPr>
        <p:blipFill>
          <a:blip r:embed="rId1"/>
          <a:stretch>
            <a:fillRect/>
          </a:stretch>
        </p:blipFill>
        <p:spPr>
          <a:xfrm>
            <a:off x="8422640" y="1329690"/>
            <a:ext cx="8305165" cy="7627620"/>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3394</Words>
  <Application>WPS Presentation</Application>
  <PresentationFormat>Custom</PresentationFormat>
  <Paragraphs>96</Paragraphs>
  <Slides>17</Slides>
  <Notes>22</Notes>
  <HiddenSlides>1</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17</vt:i4>
      </vt:variant>
    </vt:vector>
  </HeadingPairs>
  <TitlesOfParts>
    <vt:vector size="29" baseType="lpstr">
      <vt:lpstr>Arial</vt:lpstr>
      <vt:lpstr>SimSun</vt:lpstr>
      <vt:lpstr>Wingdings</vt:lpstr>
      <vt:lpstr>Arial</vt:lpstr>
      <vt:lpstr>Calibri</vt:lpstr>
      <vt:lpstr>Trebuchet MS</vt:lpstr>
      <vt:lpstr>Arial Black</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ASUS</cp:lastModifiedBy>
  <cp:revision>97</cp:revision>
  <dcterms:created xsi:type="dcterms:W3CDTF">2020-09-06T06:27:00Z</dcterms:created>
  <dcterms:modified xsi:type="dcterms:W3CDTF">2022-12-14T14:08:03Z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26754417BB1C422DBE8492A727CFE98F</vt:lpwstr>
  </property>
  <property fmtid="{D5CDD505-2E9C-101B-9397-08002B2CF9AE}" pid="3" name="KSOProductBuildVer">
    <vt:lpwstr>1033-11.2.0.11417</vt:lpwstr>
  </property>
</Properties>
</file>