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5"/>
  </p:notesMasterIdLst>
  <p:sldIdLst>
    <p:sldId id="256" r:id="rId3"/>
    <p:sldId id="279" r:id="rId4"/>
    <p:sldId id="258" r:id="rId5"/>
    <p:sldId id="259" r:id="rId6"/>
    <p:sldId id="261" r:id="rId7"/>
    <p:sldId id="287" r:id="rId8"/>
    <p:sldId id="260" r:id="rId9"/>
    <p:sldId id="262" r:id="rId10"/>
    <p:sldId id="263" r:id="rId11"/>
    <p:sldId id="288" r:id="rId12"/>
    <p:sldId id="290" r:id="rId13"/>
    <p:sldId id="289" r:id="rId14"/>
    <p:sldId id="291" r:id="rId15"/>
    <p:sldId id="292" r:id="rId16"/>
    <p:sldId id="293" r:id="rId17"/>
    <p:sldId id="296" r:id="rId18"/>
    <p:sldId id="267" r:id="rId19"/>
    <p:sldId id="270" r:id="rId20"/>
    <p:sldId id="269" r:id="rId21"/>
    <p:sldId id="285" r:id="rId22"/>
    <p:sldId id="271" r:id="rId23"/>
    <p:sldId id="297"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trebuchet ms" panose="020B0603020202020204" pitchFamily="34" charset="0"/>
      <p:regular r:id="rId30"/>
      <p:bold r:id="rId31"/>
      <p:italic r:id="rId32"/>
      <p:boldItalic r:id="rId33"/>
    </p:embeddedFont>
    <p:embeddedFont>
      <p:font typeface="Arial Black" panose="020B0A04020102020204" pitchFamily="34" charset="0"/>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285C"/>
    <a:srgbClr val="99CC00"/>
    <a:srgbClr val="950F5C"/>
    <a:srgbClr val="8E9113"/>
    <a:srgbClr val="E67300"/>
    <a:srgbClr val="FF9933"/>
    <a:srgbClr val="CC9900"/>
    <a:srgbClr val="CCCC00"/>
    <a:srgbClr val="FF66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91057" autoAdjust="0"/>
  </p:normalViewPr>
  <p:slideViewPr>
    <p:cSldViewPr snapToGrid="0">
      <p:cViewPr>
        <p:scale>
          <a:sx n="35" d="100"/>
          <a:sy n="35" d="100"/>
        </p:scale>
        <p:origin x="2106" y="11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Greek word baptize means to dip or immerse ceremonially, perhaps also to pour. Here, baptism is a religious rite of cleansing or purification. Priests washed before performing sacred rites, Jews washed before entering the Temple and before eating. What is unique here is that the washing is not done by the penitent, but by John himself.</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59550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Pharisees were the most important religious group in Jesus’ time. They kept the law of Moses rigorously and also the oral traditions which had built up around it. They gave as much importance to the traditions as they did to the law itself. The Sadducees, on the other hand, were a smaller religious group than the Pharisees, but they included many influential people, most of them from the main priestly 7 families. They accepted as Scripture only the written Law, the first five books of the Old Testament but, unlike the Pharisees, they rejected oral tradition and were opposed to teachings not found in the Pentateuch.</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Good works that go beyond the good intentions of repentance is what he is asking for; a follow-through of their intentions.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71989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p14="http://schemas.microsoft.com/office/powerpoint/2010/main" val="125485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situation is urgent.</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7470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situation is urgent.</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situation is urgent.</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p14="http://schemas.microsoft.com/office/powerpoint/2010/main" val="3813855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In our gospel</a:t>
            </a:r>
            <a:r>
              <a:rPr lang="en-US" sz="1200" b="0" i="0" u="none" strike="noStrike" cap="none" baseline="0" dirty="0" smtClean="0">
                <a:solidFill>
                  <a:schemeClr val="dk1"/>
                </a:solidFill>
                <a:effectLst/>
                <a:latin typeface="Calibri"/>
                <a:ea typeface="Calibri"/>
                <a:cs typeface="Calibri"/>
                <a:sym typeface="Calibri"/>
              </a:rPr>
              <a:t> reading, we have learned how </a:t>
            </a:r>
            <a:r>
              <a:rPr lang="en-US" sz="1200" b="0" i="0" u="none" strike="noStrike" cap="none" baseline="0" dirty="0" smtClean="0">
                <a:solidFill>
                  <a:schemeClr val="dk1"/>
                </a:solidFill>
                <a:effectLst/>
                <a:latin typeface="Calibri"/>
                <a:ea typeface="Calibri"/>
                <a:cs typeface="Calibri"/>
                <a:sym typeface="Calibri"/>
              </a:rPr>
              <a:t>John was used by God to prepare the coming of His son Jesus. We were reminded that as we await Jesus’ coming we must turn away from our sins and be baptized.</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19</a:t>
            </a:fld>
            <a:endParaRPr/>
          </a:p>
        </p:txBody>
      </p:sp>
    </p:spTree>
    <p:extLst>
      <p:ext uri="{BB962C8B-B14F-4D97-AF65-F5344CB8AC3E}">
        <p14:creationId xmlns:p14="http://schemas.microsoft.com/office/powerpoint/2010/main" val="49557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20</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21</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54150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Wild food, the food of a nomad. The locust has been interpreted by some to be the fruit of the carob tree, and wild honey has also been interpreted by some to be the sweet substance secreted by insects on the local shrubs (we will hear of this more when we study about the manna in another lesson); it is hard to conceive of wild bees in the desert. During the Advent liturgy, John is placed before us as a model of mortification and penance. Just as John’s mission was to prepare the way for Jesus, a Christian’s entire life is a preparation for his meeting with Christ. Mortification and penance play a significant part in John’s life as they should in our own.</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32878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2099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285C"/>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4">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2</a:t>
            </a:r>
            <a:r>
              <a:rPr lang="en-US" sz="3000" b="1" baseline="30000" dirty="0" smtClean="0">
                <a:solidFill>
                  <a:srgbClr val="FFFFFF"/>
                </a:solidFill>
              </a:rPr>
              <a:t>nd</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of Advent | </a:t>
            </a:r>
            <a:r>
              <a:rPr lang="en-US" sz="3000" b="1" i="0" u="none" strike="noStrike" cap="none" dirty="0">
                <a:solidFill>
                  <a:srgbClr val="FFFFFF"/>
                </a:solidFill>
                <a:latin typeface="Arial"/>
                <a:ea typeface="Arial"/>
                <a:cs typeface="Arial"/>
                <a:sym typeface="Arial"/>
              </a:rPr>
              <a:t>Cycle </a:t>
            </a:r>
            <a:r>
              <a:rPr lang="en-US" sz="3000" b="1" i="0" u="none" strike="noStrike" cap="none" dirty="0" smtClean="0">
                <a:solidFill>
                  <a:srgbClr val="FFFFFF"/>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63818" y="1802462"/>
            <a:ext cx="1214400" cy="857400"/>
          </a:xfrm>
          <a:prstGeom prst="rect">
            <a:avLst/>
          </a:prstGeom>
          <a:solidFill>
            <a:schemeClr val="accent2">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6</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63818" y="2815337"/>
            <a:ext cx="5170852" cy="2585323"/>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They confessed their sins, and he baptized them in the Jordan.</a:t>
            </a:r>
            <a:endParaRPr sz="42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6717857" y="1025437"/>
            <a:ext cx="10135238" cy="8750446"/>
          </a:xfrm>
          <a:prstGeom prst="rect">
            <a:avLst/>
          </a:prstGeom>
        </p:spPr>
      </p:pic>
    </p:spTree>
    <p:extLst>
      <p:ext uri="{BB962C8B-B14F-4D97-AF65-F5344CB8AC3E}">
        <p14:creationId xmlns:p14="http://schemas.microsoft.com/office/powerpoint/2010/main" val="399560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796307" y="914701"/>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7</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796307" y="1997184"/>
            <a:ext cx="5731102" cy="7109639"/>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When John saw many Pharisees and Sadducees coming to him to be baptized, he said to them, “You snakes—who told you that you could escape from the punishment God is about to send?</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782966" y="1772101"/>
            <a:ext cx="10574226" cy="6830378"/>
          </a:xfrm>
          <a:prstGeom prst="rect">
            <a:avLst/>
          </a:prstGeom>
        </p:spPr>
      </p:pic>
    </p:spTree>
    <p:extLst>
      <p:ext uri="{BB962C8B-B14F-4D97-AF65-F5344CB8AC3E}">
        <p14:creationId xmlns:p14="http://schemas.microsoft.com/office/powerpoint/2010/main" val="796821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146"/>
        <p:cNvGrpSpPr/>
        <p:nvPr/>
      </p:nvGrpSpPr>
      <p:grpSpPr>
        <a:xfrm>
          <a:off x="0" y="0"/>
          <a:ext cx="0" cy="0"/>
          <a:chOff x="0" y="0"/>
          <a:chExt cx="0" cy="0"/>
        </a:xfrm>
      </p:grpSpPr>
      <p:sp>
        <p:nvSpPr>
          <p:cNvPr id="147" name="Google Shape;147;p7"/>
          <p:cNvSpPr/>
          <p:nvPr/>
        </p:nvSpPr>
        <p:spPr>
          <a:xfrm>
            <a:off x="1215960" y="582623"/>
            <a:ext cx="1214400" cy="857400"/>
          </a:xfrm>
          <a:prstGeom prst="rect">
            <a:avLst/>
          </a:prstGeom>
          <a:solidFill>
            <a:srgbClr val="FF993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8</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685447" y="582623"/>
            <a:ext cx="14758492" cy="129266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Do those things that will show that you have turned from your sins</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rotWithShape="1">
          <a:blip r:embed="rId3"/>
          <a:srcRect b="6473"/>
          <a:stretch/>
        </p:blipFill>
        <p:spPr>
          <a:xfrm>
            <a:off x="0" y="1998269"/>
            <a:ext cx="18288000" cy="8254095"/>
          </a:xfrm>
          <a:prstGeom prst="rect">
            <a:avLst/>
          </a:prstGeom>
        </p:spPr>
      </p:pic>
    </p:spTree>
    <p:extLst>
      <p:ext uri="{BB962C8B-B14F-4D97-AF65-F5344CB8AC3E}">
        <p14:creationId xmlns:p14="http://schemas.microsoft.com/office/powerpoint/2010/main" val="1774805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Shape 146"/>
        <p:cNvGrpSpPr/>
        <p:nvPr/>
      </p:nvGrpSpPr>
      <p:grpSpPr>
        <a:xfrm>
          <a:off x="0" y="0"/>
          <a:ext cx="0" cy="0"/>
          <a:chOff x="0" y="0"/>
          <a:chExt cx="0" cy="0"/>
        </a:xfrm>
      </p:grpSpPr>
      <p:sp>
        <p:nvSpPr>
          <p:cNvPr id="147" name="Google Shape;147;p7"/>
          <p:cNvSpPr/>
          <p:nvPr/>
        </p:nvSpPr>
        <p:spPr>
          <a:xfrm>
            <a:off x="11341081" y="1318156"/>
            <a:ext cx="1214400" cy="857400"/>
          </a:xfrm>
          <a:prstGeom prst="rect">
            <a:avLst/>
          </a:prstGeom>
          <a:solidFill>
            <a:srgbClr val="CCCC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9</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341081" y="2550420"/>
            <a:ext cx="5893973" cy="646330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a:buClr>
                <a:schemeClr val="dk1"/>
              </a:buClr>
              <a:buSzPts val="1100"/>
              <a:defRPr sz="4200">
                <a:solidFill>
                  <a:schemeClr val="bg1"/>
                </a:solidFill>
                <a:latin typeface="Arial Black" pitchFamily="34" charset="0"/>
              </a:defRPr>
            </a:lvl1pPr>
          </a:lstStyle>
          <a:p>
            <a:r>
              <a:rPr lang="en-US" dirty="0"/>
              <a:t>And don't think you can escape punishment by saying that Abraham is your ancestor. I tell you that God can take these rocks and make descendants for Abraham!</a:t>
            </a:r>
            <a:endParaRPr dirty="0">
              <a:sym typeface="Arial Black"/>
            </a:endParaRPr>
          </a:p>
        </p:txBody>
      </p:sp>
      <p:pic>
        <p:nvPicPr>
          <p:cNvPr id="2" name="Picture 1"/>
          <p:cNvPicPr>
            <a:picLocks noChangeAspect="1"/>
          </p:cNvPicPr>
          <p:nvPr/>
        </p:nvPicPr>
        <p:blipFill>
          <a:blip r:embed="rId3"/>
          <a:stretch>
            <a:fillRect/>
          </a:stretch>
        </p:blipFill>
        <p:spPr>
          <a:xfrm>
            <a:off x="1302195" y="1844629"/>
            <a:ext cx="9643577" cy="6828317"/>
          </a:xfrm>
          <a:prstGeom prst="rect">
            <a:avLst/>
          </a:prstGeom>
        </p:spPr>
      </p:pic>
    </p:spTree>
    <p:extLst>
      <p:ext uri="{BB962C8B-B14F-4D97-AF65-F5344CB8AC3E}">
        <p14:creationId xmlns:p14="http://schemas.microsoft.com/office/powerpoint/2010/main" val="277656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224091" y="924432"/>
            <a:ext cx="1214400" cy="857400"/>
          </a:xfrm>
          <a:prstGeom prst="rect">
            <a:avLst/>
          </a:prstGeom>
          <a:solidFill>
            <a:schemeClr val="accent4">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10</a:t>
            </a:r>
          </a:p>
        </p:txBody>
      </p:sp>
      <p:sp>
        <p:nvSpPr>
          <p:cNvPr id="148" name="Google Shape;148;p7"/>
          <p:cNvSpPr txBox="1"/>
          <p:nvPr/>
        </p:nvSpPr>
        <p:spPr>
          <a:xfrm>
            <a:off x="1224091" y="2209283"/>
            <a:ext cx="4594818" cy="6463308"/>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The ax is ready to cut down the trees at the roots; every tree that does not bear good fruit will be cut down and thrown in the fire.</a:t>
            </a:r>
            <a:endParaRPr sz="42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6373091" y="1353132"/>
            <a:ext cx="10821910" cy="7640116"/>
          </a:xfrm>
          <a:prstGeom prst="rect">
            <a:avLst/>
          </a:prstGeom>
        </p:spPr>
      </p:pic>
    </p:spTree>
    <p:extLst>
      <p:ext uri="{BB962C8B-B14F-4D97-AF65-F5344CB8AC3E}">
        <p14:creationId xmlns:p14="http://schemas.microsoft.com/office/powerpoint/2010/main" val="427422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Shape 146"/>
        <p:cNvGrpSpPr/>
        <p:nvPr/>
      </p:nvGrpSpPr>
      <p:grpSpPr>
        <a:xfrm>
          <a:off x="0" y="0"/>
          <a:ext cx="0" cy="0"/>
          <a:chOff x="0" y="0"/>
          <a:chExt cx="0" cy="0"/>
        </a:xfrm>
      </p:grpSpPr>
      <p:sp>
        <p:nvSpPr>
          <p:cNvPr id="147" name="Google Shape;147;p7"/>
          <p:cNvSpPr/>
          <p:nvPr/>
        </p:nvSpPr>
        <p:spPr>
          <a:xfrm>
            <a:off x="8990578" y="624530"/>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11</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990578" y="1745957"/>
            <a:ext cx="8133641" cy="738663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smtClean="0">
                <a:solidFill>
                  <a:schemeClr val="bg1"/>
                </a:solidFill>
                <a:latin typeface="Arial Black" pitchFamily="34" charset="0"/>
              </a:rPr>
              <a:t>I </a:t>
            </a:r>
            <a:r>
              <a:rPr lang="en-US" sz="4800" dirty="0">
                <a:solidFill>
                  <a:schemeClr val="bg1"/>
                </a:solidFill>
                <a:latin typeface="Arial Black" pitchFamily="34" charset="0"/>
              </a:rPr>
              <a:t>baptize you with water to show that you have repented, but the one who will come after me will baptize you with the Holy Spirit and fire. He is much greater than I am; and I am not good enough even to carry his sandals.</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925983" y="1745957"/>
            <a:ext cx="7735380" cy="7192379"/>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919291" y="1340069"/>
            <a:ext cx="1214400" cy="857400"/>
          </a:xfrm>
          <a:prstGeom prst="rect">
            <a:avLst/>
          </a:prstGeom>
          <a:solidFill>
            <a:schemeClr val="bg2">
              <a:lumMod val="40000"/>
              <a:lumOff val="6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12</a:t>
            </a:r>
            <a:endParaRPr lang="en-US" sz="5000" b="1" i="0" u="none" strike="noStrike" cap="none" dirty="0" smtClean="0">
              <a:solidFill>
                <a:schemeClr val="lt1"/>
              </a:solidFill>
              <a:latin typeface="Arial Black"/>
              <a:ea typeface="Arial Black"/>
              <a:cs typeface="Arial Black"/>
              <a:sym typeface="Arial Black"/>
            </a:endParaRPr>
          </a:p>
        </p:txBody>
      </p:sp>
      <p:sp>
        <p:nvSpPr>
          <p:cNvPr id="148" name="Google Shape;148;p7"/>
          <p:cNvSpPr txBox="1"/>
          <p:nvPr/>
        </p:nvSpPr>
        <p:spPr>
          <a:xfrm>
            <a:off x="919291" y="2541792"/>
            <a:ext cx="6007982" cy="5816977"/>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He has </a:t>
            </a:r>
            <a:r>
              <a:rPr lang="en-US" sz="4200" dirty="0" smtClean="0">
                <a:solidFill>
                  <a:schemeClr val="bg1"/>
                </a:solidFill>
                <a:latin typeface="Arial Black" pitchFamily="34" charset="0"/>
              </a:rPr>
              <a:t>his winnowing </a:t>
            </a:r>
            <a:r>
              <a:rPr lang="en-US" sz="4200" dirty="0">
                <a:solidFill>
                  <a:schemeClr val="bg1"/>
                </a:solidFill>
                <a:latin typeface="Arial Black" pitchFamily="34" charset="0"/>
              </a:rPr>
              <a:t>shovel with him to thresh out all the grain. He will gather his wheat into his barn, but he will burn the chaff in a fire that never goes out.”</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7232073" y="1340069"/>
            <a:ext cx="9733505" cy="7416004"/>
          </a:xfrm>
          <a:prstGeom prst="rect">
            <a:avLst/>
          </a:prstGeom>
        </p:spPr>
      </p:pic>
    </p:spTree>
    <p:extLst>
      <p:ext uri="{BB962C8B-B14F-4D97-AF65-F5344CB8AC3E}">
        <p14:creationId xmlns:p14="http://schemas.microsoft.com/office/powerpoint/2010/main" val="45806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 xmlns:a16="http://schemas.microsoft.com/office/drawing/2014/main"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 xmlns:a16="http://schemas.microsoft.com/office/drawing/2014/main"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202"/>
        <p:cNvGrpSpPr/>
        <p:nvPr/>
      </p:nvGrpSpPr>
      <p:grpSpPr>
        <a:xfrm>
          <a:off x="0" y="0"/>
          <a:ext cx="0" cy="0"/>
          <a:chOff x="0" y="0"/>
          <a:chExt cx="0" cy="0"/>
        </a:xfrm>
      </p:grpSpPr>
      <p:sp>
        <p:nvSpPr>
          <p:cNvPr id="203" name="Google Shape;203;p22"/>
          <p:cNvSpPr/>
          <p:nvPr/>
        </p:nvSpPr>
        <p:spPr>
          <a:xfrm>
            <a:off x="1500134" y="1022676"/>
            <a:ext cx="7496356" cy="1438983"/>
          </a:xfrm>
          <a:prstGeom prst="rect">
            <a:avLst/>
          </a:prstGeom>
          <a:solidFill>
            <a:srgbClr val="92D050"/>
          </a:solidFill>
          <a:ln>
            <a:noFill/>
          </a:ln>
        </p:spPr>
        <p:txBody>
          <a:bodyPr spcFirstLastPara="1" wrap="square" lIns="91425" tIns="45700" rIns="91425" bIns="45700" anchor="t" anchorCtr="0">
            <a:noAutofit/>
          </a:bodyPr>
          <a:lstStyle/>
          <a:p>
            <a:pPr lvl="0" algn="ctr">
              <a:buSzPts val="4000"/>
            </a:pPr>
            <a:r>
              <a:rPr lang="en-US" sz="4000" dirty="0">
                <a:solidFill>
                  <a:schemeClr val="tx1"/>
                </a:solidFill>
                <a:latin typeface="Arial Black"/>
                <a:ea typeface="Arial Black"/>
                <a:cs typeface="Arial Black"/>
                <a:sym typeface="Arial Black"/>
              </a:rPr>
              <a:t>Activity (Poster making):</a:t>
            </a:r>
            <a:endParaRPr lang="en-US" sz="4000" b="0" i="0" u="none" strike="noStrike" cap="none" dirty="0" smtClean="0">
              <a:solidFill>
                <a:schemeClr val="tx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Repent and be baptized!</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 xmlns:a16="http://schemas.microsoft.com/office/drawing/2014/main" id="{B7417164-5268-4263-980D-1E9106AB5970}"/>
              </a:ext>
            </a:extLst>
          </p:cNvPr>
          <p:cNvSpPr txBox="1"/>
          <p:nvPr/>
        </p:nvSpPr>
        <p:spPr>
          <a:xfrm>
            <a:off x="1778577" y="3072228"/>
            <a:ext cx="6212013" cy="4985980"/>
          </a:xfrm>
          <a:prstGeom prst="rect">
            <a:avLst/>
          </a:prstGeom>
          <a:noFill/>
          <a:ln>
            <a:noFill/>
          </a:ln>
        </p:spPr>
        <p:txBody>
          <a:bodyPr spcFirstLastPara="1" wrap="square" lIns="0" tIns="0" rIns="0" bIns="0" anchor="t" anchorCtr="0">
            <a:spAutoFit/>
          </a:bodyPr>
          <a:lstStyle/>
          <a:p>
            <a:pPr lvl="0">
              <a:lnSpc>
                <a:spcPct val="150000"/>
              </a:lnSpc>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lnSpc>
                <a:spcPct val="150000"/>
              </a:lnSpc>
              <a:buSzPts val="4400"/>
            </a:pPr>
            <a:r>
              <a:rPr lang="en-US" sz="3600" dirty="0">
                <a:solidFill>
                  <a:schemeClr val="tx1"/>
                </a:solidFill>
                <a:latin typeface="Arial Black" pitchFamily="34" charset="0"/>
              </a:rPr>
              <a:t>2</a:t>
            </a:r>
            <a:r>
              <a:rPr lang="en-US" sz="3600" dirty="0" smtClean="0">
                <a:solidFill>
                  <a:schemeClr val="tx1"/>
                </a:solidFill>
                <a:latin typeface="Arial Black" pitchFamily="34" charset="0"/>
              </a:rPr>
              <a:t>. </a:t>
            </a:r>
            <a:r>
              <a:rPr lang="en-US" sz="3600" dirty="0" smtClean="0">
                <a:solidFill>
                  <a:schemeClr val="tx1"/>
                </a:solidFill>
                <a:latin typeface="Arial Black" pitchFamily="34" charset="0"/>
              </a:rPr>
              <a:t>Coloring Materials</a:t>
            </a:r>
            <a:endParaRPr lang="en-US" sz="3600" dirty="0" smtClean="0">
              <a:solidFill>
                <a:schemeClr val="tx1"/>
              </a:solidFill>
              <a:latin typeface="Arial Black" pitchFamily="34" charset="0"/>
            </a:endParaRPr>
          </a:p>
          <a:p>
            <a:pPr lvl="0">
              <a:lnSpc>
                <a:spcPct val="150000"/>
              </a:lnSpc>
              <a:buSzPts val="4400"/>
            </a:pPr>
            <a:r>
              <a:rPr lang="en-US" sz="3600" dirty="0" smtClean="0">
                <a:solidFill>
                  <a:schemeClr val="tx1"/>
                </a:solidFill>
                <a:latin typeface="Arial Black" pitchFamily="34" charset="0"/>
              </a:rPr>
              <a:t>3. </a:t>
            </a:r>
            <a:r>
              <a:rPr lang="en-US" sz="3600" dirty="0" smtClean="0">
                <a:solidFill>
                  <a:schemeClr val="tx1"/>
                </a:solidFill>
                <a:latin typeface="Arial Black" pitchFamily="34" charset="0"/>
              </a:rPr>
              <a:t>Pen or Marker</a:t>
            </a:r>
          </a:p>
          <a:p>
            <a:pPr lvl="0">
              <a:lnSpc>
                <a:spcPct val="150000"/>
              </a:lnSpc>
              <a:buSzPts val="4400"/>
            </a:pPr>
            <a:r>
              <a:rPr lang="en-US" sz="3600" dirty="0" smtClean="0">
                <a:solidFill>
                  <a:schemeClr val="tx1"/>
                </a:solidFill>
                <a:latin typeface="Arial Black" pitchFamily="34" charset="0"/>
              </a:rPr>
              <a:t>4. Art Decorations (optional)</a:t>
            </a:r>
            <a:endParaRPr lang="en-US" sz="3600" dirty="0">
              <a:solidFill>
                <a:schemeClr val="tx1"/>
              </a:solidFill>
              <a:latin typeface="Arial Black" pitchFamily="34" charset="0"/>
            </a:endParaRPr>
          </a:p>
        </p:txBody>
      </p:sp>
      <p:pic>
        <p:nvPicPr>
          <p:cNvPr id="1026" name="Picture 2" descr="Repentance – How God Saves"/>
          <p:cNvPicPr>
            <a:picLocks noChangeAspect="1" noChangeArrowheads="1"/>
          </p:cNvPicPr>
          <p:nvPr/>
        </p:nvPicPr>
        <p:blipFill rotWithShape="1">
          <a:blip r:embed="rId3">
            <a:extLst>
              <a:ext uri="{28A0092B-C50C-407E-A947-70E740481C1C}">
                <a14:useLocalDpi xmlns:a14="http://schemas.microsoft.com/office/drawing/2010/main" val="0"/>
              </a:ext>
            </a:extLst>
          </a:blip>
          <a:srcRect l="10940" r="14855"/>
          <a:stretch/>
        </p:blipFill>
        <p:spPr bwMode="auto">
          <a:xfrm>
            <a:off x="8547477" y="3072228"/>
            <a:ext cx="8950036" cy="595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1665955"/>
            <a:ext cx="17193296" cy="2585323"/>
          </a:xfrm>
          <a:prstGeom prst="rect">
            <a:avLst/>
          </a:prstGeom>
          <a:noFill/>
          <a:ln>
            <a:noFill/>
          </a:ln>
        </p:spPr>
        <p:txBody>
          <a:bodyPr spcFirstLastPara="1" wrap="square" lIns="0" tIns="0" rIns="0" bIns="0" anchor="t" anchorCtr="0">
            <a:spAutoFit/>
          </a:bodyPr>
          <a:lstStyle/>
          <a:p>
            <a:pPr algn="just"/>
            <a:r>
              <a:rPr lang="en-US" sz="2800" dirty="0" smtClean="0">
                <a:solidFill>
                  <a:schemeClr val="bg1"/>
                </a:solidFill>
                <a:latin typeface="Trebuchet MS" panose="020B0603020202020204" pitchFamily="34" charset="0"/>
              </a:rPr>
              <a:t>Children </a:t>
            </a:r>
            <a:r>
              <a:rPr lang="en-US" sz="2800" dirty="0">
                <a:solidFill>
                  <a:schemeClr val="bg1"/>
                </a:solidFill>
                <a:latin typeface="Trebuchet MS" panose="020B0603020202020204" pitchFamily="34" charset="0"/>
              </a:rPr>
              <a:t>(like adults) can be self-centered. It’s easy for them to want the attention and praise for everything they do. In this lesson you can see how John the Baptist had a mission of pointing others to Christ first and foremost. Like John, we can follow God’s plan and shine the light on Jesus. Our whole lives can reflect the love of God and give him the praise</a:t>
            </a:r>
            <a:r>
              <a:rPr lang="en-US" sz="2800" dirty="0" smtClean="0">
                <a:solidFill>
                  <a:schemeClr val="bg1"/>
                </a:solidFill>
                <a:latin typeface="Trebuchet MS" panose="020B0603020202020204" pitchFamily="34" charset="0"/>
              </a:rPr>
              <a:t>.</a:t>
            </a:r>
          </a:p>
          <a:p>
            <a:pPr algn="just"/>
            <a:endParaRPr lang="en-US" sz="2800" dirty="0">
              <a:solidFill>
                <a:schemeClr val="bg1"/>
              </a:solidFill>
              <a:latin typeface="Trebuchet MS" panose="020B0603020202020204" pitchFamily="34" charset="0"/>
            </a:endParaRPr>
          </a:p>
          <a:p>
            <a:pPr algn="just"/>
            <a:endParaRPr lang="en-US" sz="2800" dirty="0">
              <a:solidFill>
                <a:schemeClr val="bg1"/>
              </a:solidFill>
              <a:latin typeface="Trebuchet MS" panose="020B0603020202020204" pitchFamily="34" charset="0"/>
            </a:endParaRP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51997" y="658893"/>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805640" y="658893"/>
            <a:ext cx="16900467" cy="2492990"/>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3600" dirty="0">
              <a:solidFill>
                <a:schemeClr val="tx1"/>
              </a:solidFill>
              <a:latin typeface="Arial Black" pitchFamily="34" charset="0"/>
            </a:endParaRPr>
          </a:p>
          <a:p>
            <a:pPr marL="514350" lvl="0" indent="-514350">
              <a:lnSpc>
                <a:spcPct val="150000"/>
              </a:lnSpc>
              <a:buSzPts val="4000"/>
              <a:buAutoNum type="arabicPeriod"/>
            </a:pPr>
            <a:r>
              <a:rPr lang="en-US" sz="3600" dirty="0" smtClean="0">
                <a:solidFill>
                  <a:schemeClr val="tx1"/>
                </a:solidFill>
                <a:latin typeface="Arial Black" pitchFamily="34" charset="0"/>
              </a:rPr>
              <a:t> Write “ Repent and be baptized!” on any clean colored papers</a:t>
            </a:r>
            <a:endParaRPr lang="en-US" sz="3600" dirty="0" smtClean="0">
              <a:solidFill>
                <a:schemeClr val="tx1"/>
              </a:solidFill>
              <a:latin typeface="Arial Black" pitchFamily="34" charset="0"/>
            </a:endParaRPr>
          </a:p>
          <a:p>
            <a:pPr marL="514350" lvl="0" indent="-514350">
              <a:lnSpc>
                <a:spcPct val="150000"/>
              </a:lnSpc>
              <a:buSzPts val="4000"/>
              <a:buAutoNum type="arabicPeriod"/>
            </a:pPr>
            <a:r>
              <a:rPr lang="en-US" sz="3600" dirty="0">
                <a:solidFill>
                  <a:schemeClr val="tx1"/>
                </a:solidFill>
                <a:latin typeface="Arial Black" pitchFamily="34" charset="0"/>
              </a:rPr>
              <a:t> </a:t>
            </a:r>
            <a:r>
              <a:rPr lang="en-US" sz="3600" dirty="0" smtClean="0">
                <a:solidFill>
                  <a:schemeClr val="tx1"/>
                </a:solidFill>
                <a:latin typeface="Arial Black" pitchFamily="34" charset="0"/>
              </a:rPr>
              <a:t>Put designs and colors into your poster to finish your art work.</a:t>
            </a:r>
            <a:endParaRPr lang="en-US" sz="3600" dirty="0">
              <a:solidFill>
                <a:schemeClr val="tx1"/>
              </a:solidFill>
              <a:latin typeface="Arial Black" pitchFamily="34" charset="0"/>
            </a:endParaRPr>
          </a:p>
        </p:txBody>
      </p:sp>
      <p:pic>
        <p:nvPicPr>
          <p:cNvPr id="6" name="Picture 2" descr="Repentance – How God Saves"/>
          <p:cNvPicPr>
            <a:picLocks noChangeAspect="1" noChangeArrowheads="1"/>
          </p:cNvPicPr>
          <p:nvPr/>
        </p:nvPicPr>
        <p:blipFill rotWithShape="1">
          <a:blip r:embed="rId3">
            <a:extLst>
              <a:ext uri="{28A0092B-C50C-407E-A947-70E740481C1C}">
                <a14:useLocalDpi xmlns:a14="http://schemas.microsoft.com/office/drawing/2010/main" val="0"/>
              </a:ext>
            </a:extLst>
          </a:blip>
          <a:srcRect l="10940" r="14855"/>
          <a:stretch/>
        </p:blipFill>
        <p:spPr bwMode="auto">
          <a:xfrm>
            <a:off x="4780856" y="3764955"/>
            <a:ext cx="8950036" cy="5951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0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5">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19" name="Google Shape;219;gf7e905350f_0_52"/>
          <p:cNvSpPr/>
          <p:nvPr/>
        </p:nvSpPr>
        <p:spPr>
          <a:xfrm>
            <a:off x="978117" y="2128709"/>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3200" dirty="0" smtClean="0">
                <a:solidFill>
                  <a:schemeClr val="bg1"/>
                </a:solidFill>
              </a:rPr>
              <a:t>Dear God,</a:t>
            </a:r>
          </a:p>
          <a:p>
            <a:pPr algn="just" fontAlgn="base"/>
            <a:endParaRPr lang="en-US" sz="3200" dirty="0">
              <a:solidFill>
                <a:schemeClr val="bg1"/>
              </a:solidFill>
            </a:endParaRPr>
          </a:p>
          <a:p>
            <a:pPr algn="just" fontAlgn="base"/>
            <a:r>
              <a:rPr lang="en-US" sz="3200" dirty="0" smtClean="0">
                <a:solidFill>
                  <a:schemeClr val="bg1"/>
                </a:solidFill>
              </a:rPr>
              <a:t>Thank you for </a:t>
            </a:r>
            <a:r>
              <a:rPr lang="en-US" sz="3200" dirty="0" smtClean="0">
                <a:solidFill>
                  <a:schemeClr val="bg1"/>
                </a:solidFill>
              </a:rPr>
              <a:t>reminding us today to always focus our eyes on You. Thank you for reminding us to turn away from sins so that we can be prepared to Your coming and be closer to You.</a:t>
            </a:r>
          </a:p>
          <a:p>
            <a:pPr algn="just" fontAlgn="base"/>
            <a:endParaRPr lang="en-US" sz="3200" dirty="0">
              <a:solidFill>
                <a:schemeClr val="bg1"/>
              </a:solidFill>
            </a:endParaRPr>
          </a:p>
          <a:p>
            <a:pPr algn="just" fontAlgn="base"/>
            <a:r>
              <a:rPr lang="en-US" sz="3200" dirty="0" smtClean="0">
                <a:solidFill>
                  <a:schemeClr val="bg1"/>
                </a:solidFill>
              </a:rPr>
              <a:t>Help us Lord, to be good children and to live out the baptism that </a:t>
            </a:r>
            <a:r>
              <a:rPr lang="en-US" sz="3200" smtClean="0">
                <a:solidFill>
                  <a:schemeClr val="bg1"/>
                </a:solidFill>
              </a:rPr>
              <a:t>we have.</a:t>
            </a:r>
            <a:endParaRPr lang="en-US" sz="3200" dirty="0" smtClean="0">
              <a:solidFill>
                <a:schemeClr val="bg1"/>
              </a:solidFill>
            </a:endParaRPr>
          </a:p>
          <a:p>
            <a:pPr algn="just" fontAlgn="base"/>
            <a:endParaRPr lang="en-US" sz="3200" dirty="0">
              <a:solidFill>
                <a:schemeClr val="bg1"/>
              </a:solidFill>
            </a:endParaRPr>
          </a:p>
          <a:p>
            <a:pPr algn="just" fontAlgn="base"/>
            <a:r>
              <a:rPr lang="en-US" sz="3200" dirty="0" smtClean="0">
                <a:solidFill>
                  <a:schemeClr val="bg1"/>
                </a:solidFill>
              </a:rPr>
              <a:t>In Jesus name, we pray.</a:t>
            </a:r>
          </a:p>
          <a:p>
            <a:pPr algn="just" fontAlgn="base"/>
            <a:endParaRPr lang="en-US" sz="3200" dirty="0">
              <a:solidFill>
                <a:schemeClr val="bg1"/>
              </a:solidFill>
            </a:endParaRPr>
          </a:p>
          <a:p>
            <a:pPr algn="just" fontAlgn="base"/>
            <a:r>
              <a:rPr lang="en-US" sz="3200" dirty="0" smtClean="0">
                <a:solidFill>
                  <a:schemeClr val="bg1"/>
                </a:solidFill>
              </a:rPr>
              <a:t>Amen.</a:t>
            </a:r>
          </a:p>
          <a:p>
            <a:pPr algn="just" fontAlgn="base"/>
            <a:endParaRPr lang="en-US" sz="3200" dirty="0">
              <a:solidFill>
                <a:schemeClr val="bg1"/>
              </a:solidFill>
            </a:endParaRPr>
          </a:p>
          <a:p>
            <a:pPr algn="just" fontAlgn="base"/>
            <a:endParaRPr lang="en-US" sz="3200" dirty="0" smtClean="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1285C"/>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4">
              <a:lumMod val="75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2</a:t>
            </a:r>
            <a:r>
              <a:rPr lang="en-US" sz="3000" b="1" baseline="30000" dirty="0" smtClean="0">
                <a:solidFill>
                  <a:srgbClr val="FFFFFF"/>
                </a:solidFill>
              </a:rPr>
              <a:t>nd</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of Advent | </a:t>
            </a:r>
            <a:r>
              <a:rPr lang="en-US" sz="3000" b="1" i="0" u="none" strike="noStrike" cap="none" dirty="0">
                <a:solidFill>
                  <a:srgbClr val="FFFFFF"/>
                </a:solidFill>
                <a:latin typeface="Arial"/>
                <a:ea typeface="Arial"/>
                <a:cs typeface="Arial"/>
                <a:sym typeface="Arial"/>
              </a:rPr>
              <a:t>Cycle </a:t>
            </a:r>
            <a:r>
              <a:rPr lang="en-US" sz="3000" b="1" i="0" u="none" strike="noStrike" cap="none" dirty="0" smtClean="0">
                <a:solidFill>
                  <a:srgbClr val="FFFFFF"/>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261673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18288000" cy="11611683"/>
          </a:xfrm>
          <a:prstGeom prst="rect">
            <a:avLst/>
          </a:prstGeom>
        </p:spPr>
      </p:pic>
      <p:sp>
        <p:nvSpPr>
          <p:cNvPr id="115" name="Google Shape;115;p3"/>
          <p:cNvSpPr/>
          <p:nvPr/>
        </p:nvSpPr>
        <p:spPr>
          <a:xfrm>
            <a:off x="0" y="8656090"/>
            <a:ext cx="18288000" cy="182993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775836"/>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dirty="0">
                <a:solidFill>
                  <a:srgbClr val="FFFF99"/>
                </a:solidFill>
                <a:latin typeface="Arial Black"/>
                <a:ea typeface="Arial Black"/>
                <a:cs typeface="Arial Black"/>
                <a:sym typeface="Arial Black"/>
              </a:rPr>
              <a:t>The Preaching of John the Baptist</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645211"/>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a:solidFill>
                  <a:schemeClr val="lt1"/>
                </a:solidFill>
                <a:latin typeface="Arial Black"/>
                <a:ea typeface="Arial Black"/>
                <a:cs typeface="Arial Black"/>
                <a:sym typeface="Arial Black"/>
              </a:rPr>
              <a:t>Matthew 3:1-12</a:t>
            </a:r>
            <a:endParaRPr lang="en-US" sz="5000" dirty="0">
              <a:solidFill>
                <a:schemeClr val="lt1"/>
              </a:solidFill>
              <a:latin typeface="Arial Black"/>
              <a:ea typeface="Arial Black"/>
              <a:cs typeface="Arial Black"/>
              <a:sym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Matthew</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788488" y="1663871"/>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1</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788488" y="2799131"/>
            <a:ext cx="5158574" cy="3877985"/>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At that time John the Baptist came to the desert of Judea and started preaching</a:t>
            </a:r>
            <a:endParaRPr lang="en-US" sz="4200" dirty="0">
              <a:solidFill>
                <a:schemeClr val="bg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405020" y="1685421"/>
            <a:ext cx="10936226" cy="72209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7300"/>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06638" y="471943"/>
            <a:ext cx="1285800" cy="769500"/>
          </a:xfrm>
          <a:prstGeom prst="rect">
            <a:avLst/>
          </a:prstGeom>
          <a:solidFill>
            <a:schemeClr val="bg2">
              <a:lumMod val="40000"/>
              <a:lumOff val="6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406316" y="471943"/>
            <a:ext cx="15616990" cy="1292662"/>
          </a:xfrm>
          <a:prstGeom prst="rect">
            <a:avLst/>
          </a:prstGeom>
          <a:noFill/>
          <a:ln>
            <a:noFill/>
          </a:ln>
        </p:spPr>
        <p:txBody>
          <a:bodyPr spcFirstLastPara="1" wrap="square" lIns="0" tIns="0" rIns="0" bIns="0" anchor="t" anchorCtr="0">
            <a:spAutoFit/>
          </a:bodyPr>
          <a:lstStyle/>
          <a:p>
            <a:pPr lvl="0">
              <a:buSzPts val="4000"/>
            </a:pPr>
            <a:r>
              <a:rPr lang="en-US" sz="4200" dirty="0" smtClean="0">
                <a:solidFill>
                  <a:schemeClr val="bg1"/>
                </a:solidFill>
                <a:latin typeface="Arial Black" pitchFamily="34" charset="0"/>
              </a:rPr>
              <a:t>“</a:t>
            </a:r>
            <a:r>
              <a:rPr lang="en-US" sz="4200" dirty="0">
                <a:solidFill>
                  <a:schemeClr val="bg1"/>
                </a:solidFill>
                <a:latin typeface="Arial Black" pitchFamily="34" charset="0"/>
              </a:rPr>
              <a:t>Turn away from your sins,” he said, “because the Kingdom of heaven is near!”</a:t>
            </a:r>
            <a:endParaRPr lang="en-US" sz="4200" b="0" i="0" u="none" strike="noStrike" cap="none" dirty="0">
              <a:solidFill>
                <a:schemeClr val="bg1"/>
              </a:solidFill>
              <a:latin typeface="Arial Black" pitchFamily="34" charset="0"/>
              <a:ea typeface="Arial Black"/>
              <a:cs typeface="Arial Black"/>
              <a:sym typeface="Arial Black"/>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3574390" y="2193981"/>
            <a:ext cx="11444020" cy="7632690"/>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852946" y="1722678"/>
            <a:ext cx="5843276" cy="7109639"/>
          </a:xfrm>
          <a:prstGeom prst="rect">
            <a:avLst/>
          </a:prstGeom>
          <a:noFill/>
          <a:ln>
            <a:noFill/>
          </a:ln>
        </p:spPr>
        <p:txBody>
          <a:bodyPr spcFirstLastPara="1" wrap="square" lIns="0" tIns="0" rIns="0" bIns="0" anchor="t" anchorCtr="0">
            <a:spAutoFit/>
          </a:bodyPr>
          <a:lstStyle/>
          <a:p>
            <a:pPr lvl="0">
              <a:buSzPts val="4000"/>
            </a:pPr>
            <a:r>
              <a:rPr lang="en-US" sz="4200" dirty="0" smtClean="0">
                <a:solidFill>
                  <a:schemeClr val="bg1"/>
                </a:solidFill>
                <a:latin typeface="Arial Black" pitchFamily="34" charset="0"/>
              </a:rPr>
              <a:t>John </a:t>
            </a:r>
            <a:r>
              <a:rPr lang="en-US" sz="4200" dirty="0">
                <a:solidFill>
                  <a:schemeClr val="bg1"/>
                </a:solidFill>
                <a:latin typeface="Arial Black" pitchFamily="34" charset="0"/>
              </a:rPr>
              <a:t>was the man the prophet Isaiah was talking about when he said</a:t>
            </a:r>
            <a:r>
              <a:rPr lang="en-US" sz="4200" dirty="0" smtClean="0">
                <a:solidFill>
                  <a:schemeClr val="bg1"/>
                </a:solidFill>
                <a:latin typeface="Arial Black" pitchFamily="34" charset="0"/>
              </a:rPr>
              <a:t>, “</a:t>
            </a:r>
            <a:r>
              <a:rPr lang="en-US" sz="4200" dirty="0">
                <a:solidFill>
                  <a:schemeClr val="bg1"/>
                </a:solidFill>
                <a:latin typeface="Arial Black" pitchFamily="34" charset="0"/>
              </a:rPr>
              <a:t>Someone </a:t>
            </a:r>
            <a:r>
              <a:rPr lang="en-US" sz="4200" dirty="0" smtClean="0">
                <a:solidFill>
                  <a:schemeClr val="bg1"/>
                </a:solidFill>
                <a:latin typeface="Arial Black" pitchFamily="34" charset="0"/>
              </a:rPr>
              <a:t>is shouting </a:t>
            </a:r>
            <a:r>
              <a:rPr lang="en-US" sz="4200" dirty="0">
                <a:solidFill>
                  <a:schemeClr val="bg1"/>
                </a:solidFill>
                <a:latin typeface="Arial Black" pitchFamily="34" charset="0"/>
              </a:rPr>
              <a:t>in the desert</a:t>
            </a:r>
            <a:r>
              <a:rPr lang="en-US" sz="4200" dirty="0" smtClean="0">
                <a:solidFill>
                  <a:schemeClr val="bg1"/>
                </a:solidFill>
                <a:latin typeface="Arial Black" pitchFamily="34" charset="0"/>
              </a:rPr>
              <a:t>, ‘</a:t>
            </a:r>
            <a:r>
              <a:rPr lang="en-US" sz="4200" dirty="0">
                <a:solidFill>
                  <a:schemeClr val="bg1"/>
                </a:solidFill>
                <a:latin typeface="Arial Black" pitchFamily="34" charset="0"/>
              </a:rPr>
              <a:t>Prepare a road for the </a:t>
            </a:r>
            <a:r>
              <a:rPr lang="en-US" sz="4200" dirty="0" smtClean="0">
                <a:solidFill>
                  <a:schemeClr val="bg1"/>
                </a:solidFill>
                <a:latin typeface="Arial Black" pitchFamily="34" charset="0"/>
              </a:rPr>
              <a:t>Lord; make </a:t>
            </a:r>
            <a:r>
              <a:rPr lang="en-US" sz="4200" dirty="0">
                <a:solidFill>
                  <a:schemeClr val="bg1"/>
                </a:solidFill>
                <a:latin typeface="Arial Black" pitchFamily="34" charset="0"/>
              </a:rPr>
              <a:t>a straight path for him to travel!’”</a:t>
            </a:r>
            <a:endParaRPr lang="en-US" sz="42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852946" y="671579"/>
            <a:ext cx="925656" cy="769441"/>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3</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rotWithShape="1">
          <a:blip r:embed="rId3"/>
          <a:srcRect l="5814"/>
          <a:stretch/>
        </p:blipFill>
        <p:spPr>
          <a:xfrm>
            <a:off x="6541478" y="1145013"/>
            <a:ext cx="10974273" cy="819593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50F5C"/>
        </a:solidFill>
        <a:effectLst/>
      </p:bgPr>
    </p:bg>
    <p:spTree>
      <p:nvGrpSpPr>
        <p:cNvPr id="1" name="Shape 146"/>
        <p:cNvGrpSpPr/>
        <p:nvPr/>
      </p:nvGrpSpPr>
      <p:grpSpPr>
        <a:xfrm>
          <a:off x="0" y="0"/>
          <a:ext cx="0" cy="0"/>
          <a:chOff x="0" y="0"/>
          <a:chExt cx="0" cy="0"/>
        </a:xfrm>
      </p:grpSpPr>
      <p:sp>
        <p:nvSpPr>
          <p:cNvPr id="147" name="Google Shape;147;p7"/>
          <p:cNvSpPr/>
          <p:nvPr/>
        </p:nvSpPr>
        <p:spPr>
          <a:xfrm>
            <a:off x="12182621" y="1686766"/>
            <a:ext cx="1214400" cy="857400"/>
          </a:xfrm>
          <a:prstGeom prst="rect">
            <a:avLst/>
          </a:prstGeom>
          <a:solidFill>
            <a:srgbClr val="F883B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chemeClr val="lt1"/>
                </a:solidFill>
                <a:latin typeface="Arial Black"/>
                <a:ea typeface="Arial Black"/>
                <a:cs typeface="Arial Black"/>
                <a:sym typeface="Arial Black"/>
              </a:rPr>
              <a:t>4</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2182621" y="3022340"/>
            <a:ext cx="5275385" cy="5170646"/>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John's clothes were made of camel's hair; he wore a leather belt around his waist, and his food was locusts and wild honey.</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1023408" y="1257337"/>
            <a:ext cx="10726647" cy="746864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2264898" y="7841093"/>
            <a:ext cx="15910560" cy="1938992"/>
          </a:xfrm>
          <a:prstGeom prst="rect">
            <a:avLst/>
          </a:prstGeom>
          <a:noFill/>
          <a:ln>
            <a:noFill/>
          </a:ln>
        </p:spPr>
        <p:txBody>
          <a:bodyPr spcFirstLastPara="1" wrap="square" lIns="0" tIns="0" rIns="0" bIns="0" anchor="t" anchorCtr="0">
            <a:spAutoFit/>
          </a:bodyPr>
          <a:lstStyle/>
          <a:p>
            <a:pPr lvl="0">
              <a:buSzPts val="4400"/>
            </a:pPr>
            <a:r>
              <a:rPr lang="en-US" sz="4200" dirty="0">
                <a:solidFill>
                  <a:schemeClr val="bg1"/>
                </a:solidFill>
                <a:latin typeface="Arial Black" pitchFamily="34" charset="0"/>
                <a:ea typeface="Arial Black"/>
                <a:cs typeface="Arial Black"/>
                <a:sym typeface="Arial Black"/>
              </a:rPr>
              <a:t>People came to him from Jerusalem, from the whole province of Judea, and from all over the country near the Jordan River.</a:t>
            </a:r>
            <a:endParaRPr sz="42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606496" y="7841093"/>
            <a:ext cx="1285800" cy="769441"/>
          </a:xfrm>
          <a:prstGeom prst="rect">
            <a:avLst/>
          </a:prstGeom>
          <a:solidFill>
            <a:schemeClr val="accent2">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5</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0" y="0"/>
            <a:ext cx="18288000" cy="74749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1645</TotalTime>
  <Words>1033</Words>
  <Application>Microsoft Office PowerPoint</Application>
  <PresentationFormat>Custom</PresentationFormat>
  <Paragraphs>88</Paragraphs>
  <Slides>22</Slides>
  <Notes>22</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Calibri</vt:lpstr>
      <vt:lpstr>trebuchet ms</vt:lpstr>
      <vt:lpstr>Arial</vt:lpstr>
      <vt:lpstr>Arial Black</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86</cp:revision>
  <dcterms:created xsi:type="dcterms:W3CDTF">2020-09-06T06:27:27Z</dcterms:created>
  <dcterms:modified xsi:type="dcterms:W3CDTF">2022-09-29T07:00:58Z</dcterms:modified>
</cp:coreProperties>
</file>