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328" r:id="rId3"/>
    <p:sldId id="363" r:id="rId4"/>
    <p:sldId id="279" r:id="rId5"/>
    <p:sldId id="362" r:id="rId6"/>
    <p:sldId id="259" r:id="rId7"/>
    <p:sldId id="261" r:id="rId8"/>
    <p:sldId id="287" r:id="rId9"/>
    <p:sldId id="260" r:id="rId10"/>
    <p:sldId id="262" r:id="rId11"/>
    <p:sldId id="305" r:id="rId12"/>
    <p:sldId id="337" r:id="rId13"/>
    <p:sldId id="358" r:id="rId14"/>
    <p:sldId id="359" r:id="rId15"/>
    <p:sldId id="361" r:id="rId16"/>
    <p:sldId id="360" r:id="rId17"/>
    <p:sldId id="267" r:id="rId18"/>
    <p:sldId id="270" r:id="rId19"/>
    <p:sldId id="269" r:id="rId20"/>
    <p:sldId id="333" r:id="rId21"/>
    <p:sldId id="271" r:id="rId22"/>
    <p:sldId id="353" r:id="rId23"/>
  </p:sldIdLst>
  <p:sldSz cx="18288000" cy="10287000"/>
  <p:notesSz cx="6858000" cy="9144000"/>
  <p:embeddedFontLst>
    <p:embeddedFont>
      <p:font typeface="Calibri" pitchFamily="34" charset="0"/>
      <p:regular r:id="rId25"/>
      <p:bold r:id="rId26"/>
      <p:italic r:id="rId27"/>
      <p:boldItalic r:id="rId28"/>
    </p:embeddedFont>
    <p:embeddedFont>
      <p:font typeface="Arial Black" pitchFamily="34" charset="0"/>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xmlns="">
        <p15:guide id="1" orient="horz" pos="2187">
          <p15:clr>
            <a:srgbClr val="A4A3A4"/>
          </p15:clr>
        </p15:guide>
        <p15:guide id="2" pos="29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57D67"/>
    <a:srgbClr val="EBA3A3"/>
    <a:srgbClr val="D79491"/>
    <a:srgbClr val="BF696F"/>
    <a:srgbClr val="FF8F79"/>
    <a:srgbClr val="CA2200"/>
    <a:srgbClr val="DDB1B4"/>
    <a:srgbClr val="12A6B6"/>
    <a:srgbClr val="16D0E4"/>
    <a:srgbClr val="0E5C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23" autoAdjust="0"/>
    <p:restoredTop sz="91057" autoAdjust="0"/>
  </p:normalViewPr>
  <p:slideViewPr>
    <p:cSldViewPr snapToGrid="0">
      <p:cViewPr varScale="1">
        <p:scale>
          <a:sx n="51" d="100"/>
          <a:sy n="51" d="100"/>
        </p:scale>
        <p:origin x="-822" y="-90"/>
      </p:cViewPr>
      <p:guideLst>
        <p:guide orient="horz" pos="2187"/>
        <p:guide pos="291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Arial" panose="020B0604020202020204"/>
                <a:buNone/>
              </a:p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1</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a:t>
            </a:fld>
            <a:endParaRPr lang="en-US"/>
          </a:p>
        </p:txBody>
      </p:sp>
    </p:spTree>
    <p:extLst>
      <p:ext uri="{BB962C8B-B14F-4D97-AF65-F5344CB8AC3E}">
        <p14:creationId xmlns:p14="http://schemas.microsoft.com/office/powerpoint/2010/main" xmlns="" val="258390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a:t>
            </a:fld>
            <a:endParaRPr lang="en-US"/>
          </a:p>
        </p:txBody>
      </p:sp>
    </p:spTree>
    <p:extLst>
      <p:ext uri="{BB962C8B-B14F-4D97-AF65-F5344CB8AC3E}">
        <p14:creationId xmlns:p14="http://schemas.microsoft.com/office/powerpoint/2010/main" xmlns="" val="1984814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20</a:t>
            </a:fld>
            <a:endParaRPr lang="en-US"/>
          </a:p>
        </p:txBody>
      </p:sp>
    </p:spTree>
    <p:extLst>
      <p:ext uri="{BB962C8B-B14F-4D97-AF65-F5344CB8AC3E}">
        <p14:creationId xmlns:p14="http://schemas.microsoft.com/office/powerpoint/2010/main" xmlns="" val="1700399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22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PH" dirty="0"/>
              <a:t>Don’t include this slide when you present this to the kids</a:t>
            </a: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3</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PH" dirty="0"/>
              <a:t>Don’t include this slide when you present this to the kids</a:t>
            </a: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4</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lang="en-US"/>
          </a:p>
        </p:txBody>
      </p:sp>
    </p:spTree>
    <p:extLst>
      <p:ext uri="{BB962C8B-B14F-4D97-AF65-F5344CB8AC3E}">
        <p14:creationId xmlns:p14="http://schemas.microsoft.com/office/powerpoint/2010/main" xmlns="" val="198481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smtClean="0">
                <a:solidFill>
                  <a:srgbClr val="FFFFFF"/>
                </a:solidFill>
              </a:rPr>
              <a:t>22nd </a:t>
            </a:r>
            <a:r>
              <a:rPr lang="en-PH" altLang="en-US" sz="3000" b="1" dirty="0">
                <a:solidFill>
                  <a:srgbClr val="FFFFFF"/>
                </a:solidFill>
              </a:rPr>
              <a:t>Sunday in Ordinary Time</a:t>
            </a:r>
            <a:r>
              <a:rPr lang="en-US" sz="3000" b="1" dirty="0">
                <a:solidFill>
                  <a:srgbClr val="FFFFFF"/>
                </a:solidFill>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1269959" y="301912"/>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smtClean="0">
                <a:solidFill>
                  <a:schemeClr val="lt1"/>
                </a:solidFill>
                <a:latin typeface="Arial Black" panose="020B0A04020102020204"/>
                <a:ea typeface="Arial Black" panose="020B0A04020102020204"/>
                <a:cs typeface="Arial Black" panose="020B0A04020102020204"/>
                <a:sym typeface="Arial Black" panose="020B0A04020102020204"/>
              </a:rPr>
              <a:t>9</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457992" y="650937"/>
            <a:ext cx="6251513" cy="8309967"/>
          </a:xfrm>
          <a:prstGeom prst="rect">
            <a:avLst/>
          </a:prstGeom>
          <a:noFill/>
          <a:ln>
            <a:noFill/>
          </a:ln>
        </p:spPr>
        <p:txBody>
          <a:bodyPr spcFirstLastPara="1" wrap="square" lIns="0" tIns="0" rIns="0" bIns="0" anchor="t" anchorCtr="0">
            <a:spAutoFit/>
          </a:bodyPr>
          <a:lstStyle/>
          <a:p>
            <a:pPr algn="r">
              <a:buClr>
                <a:schemeClr val="dk1"/>
              </a:buClr>
              <a:buSzPts val="1100"/>
            </a:pPr>
            <a:r>
              <a:rPr lang="en-US" sz="5400" b="1" baseline="30000" dirty="0" smtClean="0">
                <a:solidFill>
                  <a:schemeClr val="bg1">
                    <a:lumMod val="95000"/>
                  </a:schemeClr>
                </a:solidFill>
              </a:rPr>
              <a:t> </a:t>
            </a:r>
            <a:r>
              <a:rPr lang="en-US" sz="5400" b="1" dirty="0" smtClean="0">
                <a:solidFill>
                  <a:schemeClr val="bg1">
                    <a:lumMod val="95000"/>
                  </a:schemeClr>
                </a:solidFill>
              </a:rPr>
              <a:t>and your host, who invited both of you, would have to come and say to you, ‘Let him have this place.’ Then you would be embarrassed and have to sit in the lowest place.</a:t>
            </a:r>
            <a:endParaRPr lang="en-US" sz="5400" b="1" dirty="0">
              <a:solidFill>
                <a:schemeClr val="bg1">
                  <a:lumMod val="95000"/>
                </a:schemeClr>
              </a:solidFill>
            </a:endParaRPr>
          </a:p>
        </p:txBody>
      </p:sp>
      <p:pic>
        <p:nvPicPr>
          <p:cNvPr id="6" name="Picture 5" descr="05_FB_Parable_Wedding_1024.jpg"/>
          <p:cNvPicPr>
            <a:picLocks noChangeAspect="1"/>
          </p:cNvPicPr>
          <p:nvPr/>
        </p:nvPicPr>
        <p:blipFill>
          <a:blip r:embed="rId3"/>
          <a:stretch>
            <a:fillRect/>
          </a:stretch>
        </p:blipFill>
        <p:spPr>
          <a:xfrm>
            <a:off x="833535" y="1541884"/>
            <a:ext cx="9753600" cy="7315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229122" y="643642"/>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10</a:t>
            </a:r>
            <a:endPar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548883" y="203073"/>
            <a:ext cx="6400798" cy="9971961"/>
          </a:xfrm>
          <a:prstGeom prst="rect">
            <a:avLst/>
          </a:prstGeom>
          <a:noFill/>
          <a:ln>
            <a:noFill/>
          </a:ln>
        </p:spPr>
        <p:txBody>
          <a:bodyPr spcFirstLastPara="1" wrap="square" lIns="0" tIns="0" rIns="0" bIns="0" anchor="t" anchorCtr="0">
            <a:spAutoFit/>
          </a:bodyPr>
          <a:lstStyle/>
          <a:p>
            <a:pPr>
              <a:buSzPts val="4000"/>
            </a:pPr>
            <a:r>
              <a:rPr lang="en-US" sz="5400" b="1" dirty="0" smtClean="0">
                <a:solidFill>
                  <a:schemeClr val="bg1">
                    <a:lumMod val="95000"/>
                  </a:schemeClr>
                </a:solidFill>
              </a:rPr>
              <a:t>Instead, when you are invited, go and sit in the lowest place, so that your host will come to you and say, ‘Come on up, my friend, to a better place.’ This will bring you honor in the presence of all the other guests.</a:t>
            </a:r>
            <a:endParaRPr lang="en-US" sz="5400" b="1" dirty="0">
              <a:solidFill>
                <a:schemeClr val="bg1">
                  <a:lumMod val="95000"/>
                </a:schemeClr>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6" name="Picture 5" descr="13_FB_Parable_Wedding_1024.jpg"/>
          <p:cNvPicPr>
            <a:picLocks noChangeAspect="1"/>
          </p:cNvPicPr>
          <p:nvPr/>
        </p:nvPicPr>
        <p:blipFill>
          <a:blip r:embed="rId3"/>
          <a:stretch>
            <a:fillRect/>
          </a:stretch>
        </p:blipFill>
        <p:spPr>
          <a:xfrm>
            <a:off x="8369559" y="1735493"/>
            <a:ext cx="9171991" cy="687899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37"/>
        <p:cNvGrpSpPr/>
        <p:nvPr/>
      </p:nvGrpSpPr>
      <p:grpSpPr>
        <a:xfrm>
          <a:off x="0" y="0"/>
          <a:ext cx="0" cy="0"/>
          <a:chOff x="0" y="0"/>
          <a:chExt cx="0" cy="0"/>
        </a:xfrm>
      </p:grpSpPr>
      <p:sp>
        <p:nvSpPr>
          <p:cNvPr id="139" name="Google Shape;139;p6"/>
          <p:cNvSpPr txBox="1"/>
          <p:nvPr/>
        </p:nvSpPr>
        <p:spPr>
          <a:xfrm>
            <a:off x="10375640" y="2771594"/>
            <a:ext cx="7109927" cy="6463308"/>
          </a:xfrm>
          <a:prstGeom prst="rect">
            <a:avLst/>
          </a:prstGeom>
          <a:noFill/>
          <a:ln>
            <a:noFill/>
          </a:ln>
        </p:spPr>
        <p:txBody>
          <a:bodyPr spcFirstLastPara="1" wrap="square" lIns="0" tIns="0" rIns="0" bIns="0" anchor="t" anchorCtr="0">
            <a:spAutoFit/>
          </a:bodyPr>
          <a:lstStyle/>
          <a:p>
            <a:pPr>
              <a:buSzPts val="4000"/>
            </a:pPr>
            <a:r>
              <a:rPr lang="en-US" sz="6000" b="1" dirty="0" smtClean="0">
                <a:solidFill>
                  <a:schemeClr val="bg1">
                    <a:lumMod val="95000"/>
                  </a:schemeClr>
                </a:solidFill>
              </a:rPr>
              <a:t>For those who make themselves great will be humbled, and those who humble themselves will be made great.”</a:t>
            </a:r>
            <a:endParaRPr lang="en-US" sz="6000" b="1" dirty="0">
              <a:solidFill>
                <a:schemeClr val="bg1">
                  <a:lumMod val="95000"/>
                </a:schemeClr>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 name="Google Shape;147;p7"/>
          <p:cNvSpPr/>
          <p:nvPr/>
        </p:nvSpPr>
        <p:spPr>
          <a:xfrm>
            <a:off x="10430204" y="1123005"/>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smtClean="0">
                <a:solidFill>
                  <a:schemeClr val="lt1"/>
                </a:solidFill>
                <a:latin typeface="Arial Black" panose="020B0A04020102020204"/>
                <a:ea typeface="Arial Black" panose="020B0A04020102020204"/>
                <a:cs typeface="Arial Black" panose="020B0A04020102020204"/>
                <a:sym typeface="Arial Black" panose="020B0A04020102020204"/>
              </a:rPr>
              <a:t>11</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6" name="Picture 5" descr="09_FB_Parable_Wedding_1024.jpg"/>
          <p:cNvPicPr>
            <a:picLocks noChangeAspect="1"/>
          </p:cNvPicPr>
          <p:nvPr/>
        </p:nvPicPr>
        <p:blipFill>
          <a:blip r:embed="rId3"/>
          <a:stretch>
            <a:fillRect/>
          </a:stretch>
        </p:blipFill>
        <p:spPr>
          <a:xfrm>
            <a:off x="721567" y="1642193"/>
            <a:ext cx="9047584" cy="6785688"/>
          </a:xfrm>
          <a:prstGeom prst="rect">
            <a:avLst/>
          </a:prstGeom>
        </p:spPr>
      </p:pic>
    </p:spTree>
    <p:extLst>
      <p:ext uri="{BB962C8B-B14F-4D97-AF65-F5344CB8AC3E}">
        <p14:creationId xmlns:p14="http://schemas.microsoft.com/office/powerpoint/2010/main" xmlns="" val="260255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848522" y="756823"/>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12</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829861" y="1662671"/>
            <a:ext cx="5187418" cy="8309967"/>
          </a:xfrm>
          <a:prstGeom prst="rect">
            <a:avLst/>
          </a:prstGeom>
          <a:noFill/>
          <a:ln>
            <a:noFill/>
          </a:ln>
        </p:spPr>
        <p:txBody>
          <a:bodyPr spcFirstLastPara="1" wrap="square" lIns="0" tIns="0" rIns="0" bIns="0" anchor="t" anchorCtr="0">
            <a:spAutoFit/>
          </a:bodyPr>
          <a:lstStyle/>
          <a:p>
            <a:pPr>
              <a:buSzPts val="4000"/>
            </a:pPr>
            <a:r>
              <a:rPr lang="en-US" sz="5400" b="1" dirty="0" smtClean="0">
                <a:solidFill>
                  <a:schemeClr val="bg1">
                    <a:lumMod val="95000"/>
                  </a:schemeClr>
                </a:solidFill>
              </a:rPr>
              <a:t>Then Jesus said to his host, “When you give a lunch or a dinner, do not invite your friends or your brothers or your </a:t>
            </a:r>
            <a:r>
              <a:rPr lang="en-US" sz="5400" b="1" dirty="0" smtClean="0">
                <a:solidFill>
                  <a:schemeClr val="bg1">
                    <a:lumMod val="95000"/>
                  </a:schemeClr>
                </a:solidFill>
              </a:rPr>
              <a:t>relatives</a:t>
            </a:r>
            <a:endParaRPr lang="en-US" sz="5400" b="1" dirty="0">
              <a:solidFill>
                <a:schemeClr val="bg1">
                  <a:lumMod val="95000"/>
                </a:schemeClr>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6" name="Picture 5" descr="01_FB_James_John_1024.jpg"/>
          <p:cNvPicPr>
            <a:picLocks noChangeAspect="1"/>
          </p:cNvPicPr>
          <p:nvPr/>
        </p:nvPicPr>
        <p:blipFill>
          <a:blip r:embed="rId3"/>
          <a:stretch>
            <a:fillRect/>
          </a:stretch>
        </p:blipFill>
        <p:spPr>
          <a:xfrm>
            <a:off x="569167" y="1399591"/>
            <a:ext cx="10449249" cy="78369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960285" y="1192388"/>
            <a:ext cx="5963030" cy="6463308"/>
          </a:xfrm>
          <a:prstGeom prst="rect">
            <a:avLst/>
          </a:prstGeom>
          <a:noFill/>
          <a:ln>
            <a:noFill/>
          </a:ln>
        </p:spPr>
        <p:txBody>
          <a:bodyPr spcFirstLastPara="1" wrap="square" lIns="0" tIns="0" rIns="0" bIns="0" anchor="t" anchorCtr="0">
            <a:spAutoFit/>
          </a:bodyPr>
          <a:lstStyle/>
          <a:p>
            <a:pPr>
              <a:buSzPts val="4000"/>
            </a:pPr>
            <a:r>
              <a:rPr lang="en-US" sz="6000" b="1" dirty="0" smtClean="0">
                <a:solidFill>
                  <a:schemeClr val="bg1">
                    <a:lumMod val="95000"/>
                  </a:schemeClr>
                </a:solidFill>
              </a:rPr>
              <a:t>or your rich neighbors—for they will invite you back, and in this way you will be paid for what you did.</a:t>
            </a:r>
            <a:endParaRPr lang="en-US" sz="5600" b="1" dirty="0">
              <a:solidFill>
                <a:schemeClr val="bg1">
                  <a:lumMod val="95000"/>
                </a:schemeClr>
              </a:solidFill>
              <a:latin typeface="+mn-ea"/>
              <a:cs typeface="+mn-ea"/>
            </a:endParaRPr>
          </a:p>
        </p:txBody>
      </p:sp>
      <p:pic>
        <p:nvPicPr>
          <p:cNvPr id="6" name="Picture 5" descr="07_FB_Parable_Wedding_1024.jpg"/>
          <p:cNvPicPr>
            <a:picLocks noChangeAspect="1"/>
          </p:cNvPicPr>
          <p:nvPr/>
        </p:nvPicPr>
        <p:blipFill>
          <a:blip r:embed="rId3"/>
          <a:stretch>
            <a:fillRect/>
          </a:stretch>
        </p:blipFill>
        <p:spPr>
          <a:xfrm>
            <a:off x="7402286" y="1205982"/>
            <a:ext cx="9753600" cy="7315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1829796" y="1141667"/>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smtClean="0">
                <a:solidFill>
                  <a:schemeClr val="lt1"/>
                </a:solidFill>
                <a:latin typeface="Arial Black" panose="020B0A04020102020204"/>
                <a:ea typeface="Arial Black" panose="020B0A04020102020204"/>
                <a:cs typeface="Arial Black" panose="020B0A04020102020204"/>
                <a:sym typeface="Arial Black" panose="020B0A04020102020204"/>
              </a:rPr>
              <a:t>13</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886063" y="2349112"/>
            <a:ext cx="5431555" cy="5539978"/>
          </a:xfrm>
          <a:prstGeom prst="rect">
            <a:avLst/>
          </a:prstGeom>
          <a:noFill/>
          <a:ln>
            <a:noFill/>
          </a:ln>
        </p:spPr>
        <p:txBody>
          <a:bodyPr spcFirstLastPara="1" wrap="square" lIns="0" tIns="0" rIns="0" bIns="0" anchor="t" anchorCtr="0">
            <a:spAutoFit/>
          </a:bodyPr>
          <a:lstStyle/>
          <a:p>
            <a:pPr algn="r">
              <a:buClr>
                <a:schemeClr val="dk1"/>
              </a:buClr>
              <a:buSzPts val="1100"/>
            </a:pPr>
            <a:r>
              <a:rPr lang="en-US" sz="6000" b="1" dirty="0" smtClean="0">
                <a:solidFill>
                  <a:schemeClr val="bg1">
                    <a:lumMod val="95000"/>
                  </a:schemeClr>
                </a:solidFill>
              </a:rPr>
              <a:t>When you give a feast, invite the poor, the crippled, the lame, and the blind; </a:t>
            </a:r>
            <a:endParaRPr lang="en-US" sz="6000" b="1" dirty="0">
              <a:solidFill>
                <a:schemeClr val="bg1">
                  <a:lumMod val="95000"/>
                </a:schemeClr>
              </a:solidFill>
            </a:endParaRPr>
          </a:p>
        </p:txBody>
      </p:sp>
      <p:pic>
        <p:nvPicPr>
          <p:cNvPr id="6" name="Picture 5" descr="06_FB_Parable_Wedding_1024.jpg"/>
          <p:cNvPicPr>
            <a:picLocks noChangeAspect="1"/>
          </p:cNvPicPr>
          <p:nvPr/>
        </p:nvPicPr>
        <p:blipFill>
          <a:blip r:embed="rId3"/>
          <a:stretch>
            <a:fillRect/>
          </a:stretch>
        </p:blipFill>
        <p:spPr>
          <a:xfrm>
            <a:off x="1038807" y="1355271"/>
            <a:ext cx="9753600" cy="7315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034261" y="519717"/>
            <a:ext cx="1039682" cy="769441"/>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14</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884749" y="1585147"/>
            <a:ext cx="6598402" cy="7386638"/>
          </a:xfrm>
          <a:prstGeom prst="rect">
            <a:avLst/>
          </a:prstGeom>
          <a:noFill/>
          <a:ln>
            <a:noFill/>
          </a:ln>
        </p:spPr>
        <p:txBody>
          <a:bodyPr spcFirstLastPara="1" wrap="square" lIns="0" tIns="0" rIns="0" bIns="0" anchor="t" anchorCtr="0">
            <a:spAutoFit/>
          </a:bodyPr>
          <a:lstStyle/>
          <a:p>
            <a:pPr>
              <a:buSzPts val="4000"/>
            </a:pPr>
            <a:r>
              <a:rPr lang="en-US" sz="6000" b="1" dirty="0" smtClean="0">
                <a:solidFill>
                  <a:schemeClr val="bg1">
                    <a:lumMod val="95000"/>
                  </a:schemeClr>
                </a:solidFill>
              </a:rPr>
              <a:t>and you will be blessed, because they are not able to pay you back. God will repay you on the day the good people rise from death.”</a:t>
            </a:r>
            <a:endParaRPr lang="en-US" sz="6000" b="1" dirty="0">
              <a:solidFill>
                <a:schemeClr val="bg1">
                  <a:lumMod val="95000"/>
                </a:schemeClr>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5" name="Picture 4" descr="15_FB_Parable_Wedding_1024.jpg"/>
          <p:cNvPicPr>
            <a:picLocks noChangeAspect="1"/>
          </p:cNvPicPr>
          <p:nvPr/>
        </p:nvPicPr>
        <p:blipFill>
          <a:blip r:embed="rId3"/>
          <a:stretch>
            <a:fillRect/>
          </a:stretch>
        </p:blipFill>
        <p:spPr>
          <a:xfrm>
            <a:off x="7794171" y="1523223"/>
            <a:ext cx="9753600" cy="7315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dirty="0">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3"/>
          <a:srcRect/>
          <a:stretch>
            <a:fillRect/>
          </a:stretch>
        </p:blipFill>
        <p:spPr>
          <a:xfrm>
            <a:off x="9720064" y="1471092"/>
            <a:ext cx="7010400" cy="7010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202"/>
        <p:cNvGrpSpPr/>
        <p:nvPr/>
      </p:nvGrpSpPr>
      <p:grpSpPr>
        <a:xfrm>
          <a:off x="0" y="0"/>
          <a:ext cx="0" cy="0"/>
          <a:chOff x="0" y="0"/>
          <a:chExt cx="0" cy="0"/>
        </a:xfrm>
      </p:grpSpPr>
      <p:sp>
        <p:nvSpPr>
          <p:cNvPr id="203" name="Google Shape;203;p22"/>
          <p:cNvSpPr/>
          <p:nvPr/>
        </p:nvSpPr>
        <p:spPr>
          <a:xfrm>
            <a:off x="1176203" y="809399"/>
            <a:ext cx="6865620" cy="1959944"/>
          </a:xfrm>
          <a:prstGeom prst="rect">
            <a:avLst/>
          </a:prstGeom>
          <a:solidFill>
            <a:schemeClr val="accent2"/>
          </a:solidFill>
          <a:ln>
            <a:noFill/>
          </a:ln>
        </p:spPr>
        <p:txBody>
          <a:bodyPr spcFirstLastPara="1" wrap="square" lIns="91425" tIns="45700" rIns="91425" bIns="45700" anchor="t" anchorCtr="0">
            <a:noAutofit/>
          </a:bodyPr>
          <a:lstStyle/>
          <a:p>
            <a:r>
              <a:rPr lang="en-US" sz="4000" b="0" i="0" u="none" strike="noStrike" cap="none">
                <a:solidFill>
                  <a:schemeClr val="bg1"/>
                </a:solidFill>
                <a:latin typeface="Arial Black" panose="020B0A04020102020204"/>
                <a:ea typeface="Arial Black" panose="020B0A04020102020204"/>
                <a:cs typeface="Arial Black" panose="020B0A04020102020204"/>
                <a:sym typeface="Arial Black" panose="020B0A04020102020204"/>
              </a:rPr>
              <a:t>Activity</a:t>
            </a:r>
            <a:r>
              <a:rPr lang="en-US" sz="4000" b="0" i="0" u="none" strike="noStrike" cap="none" smtClean="0">
                <a:solidFill>
                  <a:schemeClr val="bg1"/>
                </a:solidFill>
                <a:latin typeface="Arial Black" panose="020B0A04020102020204"/>
                <a:ea typeface="Arial Black" panose="020B0A04020102020204"/>
                <a:cs typeface="Arial Black" panose="020B0A04020102020204"/>
                <a:sym typeface="Arial Black" panose="020B0A04020102020204"/>
              </a:rPr>
              <a:t>:</a:t>
            </a:r>
            <a:endParaRPr lang="en-US" b="1" i="0">
              <a:solidFill>
                <a:srgbClr val="3A3A3A"/>
              </a:solidFill>
              <a:latin typeface="-apple-system"/>
            </a:endParaRPr>
          </a:p>
          <a:p>
            <a:pPr algn="ctr"/>
            <a:r>
              <a:rPr lang="en-US" sz="5400" b="1" smtClean="0">
                <a:solidFill>
                  <a:schemeClr val="bg1">
                    <a:lumMod val="95000"/>
                  </a:schemeClr>
                </a:solidFill>
              </a:rPr>
              <a:t>Humble Pie Recipe</a:t>
            </a:r>
            <a:endParaRPr lang="en-US" sz="5400" b="1">
              <a:solidFill>
                <a:schemeClr val="bg1">
                  <a:lumMod val="95000"/>
                </a:schemeClr>
              </a:solidFill>
            </a:endParaRPr>
          </a:p>
        </p:txBody>
      </p:sp>
      <p:sp>
        <p:nvSpPr>
          <p:cNvPr id="204" name="Google Shape;204;p22"/>
          <p:cNvSpPr txBox="1"/>
          <p:nvPr/>
        </p:nvSpPr>
        <p:spPr>
          <a:xfrm>
            <a:off x="952267" y="3232654"/>
            <a:ext cx="10580369" cy="6186269"/>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US" sz="4400" b="1" dirty="0">
                <a:solidFill>
                  <a:schemeClr val="bg1"/>
                </a:solidFill>
                <a:latin typeface="Calibri" panose="020F0502020204030204"/>
                <a:ea typeface="Calibri" panose="020F0502020204030204"/>
                <a:cs typeface="Calibri" panose="020F0502020204030204"/>
                <a:sym typeface="Calibri" panose="020F0502020204030204"/>
              </a:rPr>
              <a:t>Materials:</a:t>
            </a:r>
          </a:p>
          <a:p>
            <a:pPr marL="571500" indent="-571500">
              <a:buClr>
                <a:schemeClr val="lt1"/>
              </a:buClr>
              <a:buSzPts val="4400"/>
              <a:buFont typeface="Arial" panose="020B0604020202020204" pitchFamily="34" charset="0"/>
              <a:buChar char="•"/>
            </a:pP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Construction</a:t>
            </a: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 Paper / Colored Paper /</a:t>
            </a:r>
          </a:p>
          <a:p>
            <a:pPr marL="571500" indent="-571500">
              <a:buClr>
                <a:schemeClr val="lt1"/>
              </a:buClr>
              <a:buSzPts val="4400"/>
            </a:pP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	</a:t>
            </a: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Card stock</a:t>
            </a:r>
          </a:p>
          <a:p>
            <a:pPr marL="571500" indent="-571500">
              <a:buClr>
                <a:schemeClr val="lt1"/>
              </a:buClr>
              <a:buSzPts val="4400"/>
              <a:buFont typeface="Arial" panose="020B0604020202020204" pitchFamily="34" charset="0"/>
              <a:buChar char="•"/>
            </a:pP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Crayons / Markers /</a:t>
            </a:r>
          </a:p>
          <a:p>
            <a:pPr marL="571500" indent="-571500">
              <a:buClr>
                <a:schemeClr val="lt1"/>
              </a:buClr>
              <a:buSzPts val="4400"/>
            </a:pP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	</a:t>
            </a: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Any Coloring Materials </a:t>
            </a:r>
          </a:p>
          <a:p>
            <a:pPr marL="571500" indent="-571500">
              <a:buClr>
                <a:schemeClr val="lt1"/>
              </a:buClr>
              <a:buSzPts val="4400"/>
              <a:buFont typeface="Arial" panose="020B0604020202020204" pitchFamily="34" charset="0"/>
              <a:buChar char="•"/>
            </a:pP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Scissors</a:t>
            </a:r>
          </a:p>
          <a:p>
            <a:pPr marL="571500" indent="-571500">
              <a:buClr>
                <a:schemeClr val="lt1"/>
              </a:buClr>
              <a:buSzPts val="4400"/>
              <a:buFont typeface="Arial" panose="020B0604020202020204" pitchFamily="34" charset="0"/>
              <a:buChar char="•"/>
            </a:pP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Glue</a:t>
            </a:r>
          </a:p>
          <a:p>
            <a:pPr marL="571500" indent="-571500">
              <a:buClr>
                <a:schemeClr val="lt1"/>
              </a:buClr>
              <a:buSzPts val="4400"/>
              <a:buFont typeface="Arial" panose="020B0604020202020204" pitchFamily="34" charset="0"/>
              <a:buChar char="•"/>
            </a:pP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Decorating Materials, bows, ribbons</a:t>
            </a:r>
            <a:endParaRPr lang="en-US" sz="4400" b="1" dirty="0" smtClean="0">
              <a:solidFill>
                <a:schemeClr val="bg1"/>
              </a:solidFill>
              <a:latin typeface="Calibri" panose="020F0502020204030204"/>
              <a:ea typeface="Calibri" panose="020F0502020204030204"/>
              <a:cs typeface="Calibri" panose="020F0502020204030204"/>
              <a:sym typeface="Calibri" panose="020F0502020204030204"/>
            </a:endParaRPr>
          </a:p>
          <a:p>
            <a:pPr marL="571500" indent="-571500">
              <a:buClr>
                <a:schemeClr val="lt1"/>
              </a:buClr>
              <a:buSzPts val="4400"/>
              <a:buFont typeface="Arial" panose="020B0604020202020204" pitchFamily="34" charset="0"/>
              <a:buChar char="•"/>
            </a:pPr>
            <a:r>
              <a:rPr lang="en-US" sz="4400" b="1" dirty="0" smtClean="0">
                <a:solidFill>
                  <a:schemeClr val="bg1"/>
                </a:solidFill>
                <a:latin typeface="Calibri" panose="020F0502020204030204"/>
                <a:ea typeface="Calibri" panose="020F0502020204030204"/>
                <a:cs typeface="Calibri" panose="020F0502020204030204"/>
                <a:sym typeface="Calibri" panose="020F0502020204030204"/>
              </a:rPr>
              <a:t>PAPER BAG</a:t>
            </a:r>
            <a:endParaRPr lang="en-US" sz="4400" b="1" dirty="0" smtClean="0">
              <a:solidFill>
                <a:schemeClr val="bg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5" name="Picture 4" descr="01_FB_Parable_Wedding_1024.jpg"/>
          <p:cNvPicPr>
            <a:picLocks noChangeAspect="1"/>
          </p:cNvPicPr>
          <p:nvPr/>
        </p:nvPicPr>
        <p:blipFill>
          <a:blip r:embed="rId3"/>
          <a:stretch>
            <a:fillRect/>
          </a:stretch>
        </p:blipFill>
        <p:spPr>
          <a:xfrm>
            <a:off x="2827175" y="0"/>
            <a:ext cx="11734800" cy="8801100"/>
          </a:xfrm>
          <a:prstGeom prst="rect">
            <a:avLst/>
          </a:prstGeom>
        </p:spPr>
      </p:pic>
      <p:sp>
        <p:nvSpPr>
          <p:cNvPr id="116" name="Google Shape;116;p3"/>
          <p:cNvSpPr txBox="1"/>
          <p:nvPr/>
        </p:nvSpPr>
        <p:spPr>
          <a:xfrm>
            <a:off x="0" y="8706691"/>
            <a:ext cx="18288000" cy="830997"/>
          </a:xfrm>
          <a:prstGeom prst="rect">
            <a:avLst/>
          </a:prstGeom>
          <a:solidFill>
            <a:schemeClr val="accent2"/>
          </a:solidFill>
          <a:ln>
            <a:noFill/>
          </a:ln>
        </p:spPr>
        <p:txBody>
          <a:bodyPr spcFirstLastPara="1" wrap="square" lIns="0" tIns="0" rIns="0" bIns="0" anchor="t" anchorCtr="0">
            <a:spAutoFit/>
          </a:bodyPr>
          <a:lstStyle/>
          <a:p>
            <a:pPr algn="ctr">
              <a:buSzPts val="6600"/>
            </a:pPr>
            <a:r>
              <a:rPr lang="en-US" altLang="en-PH" sz="5400" b="1" dirty="0" smtClean="0">
                <a:solidFill>
                  <a:srgbClr val="FFFFFF"/>
                </a:solidFill>
                <a:latin typeface="Arial Black" panose="020B0A04020102020204" pitchFamily="34" charset="0"/>
                <a:cs typeface="Arial Black" panose="020B0A04020102020204" pitchFamily="34" charset="0"/>
                <a:sym typeface="+mn-ea"/>
              </a:rPr>
              <a:t>Jesus’ Parable about Humility &amp; Hospitality</a:t>
            </a:r>
            <a:endParaRPr lang="en-US" altLang="en-PH" sz="5400" b="1" cap="none" dirty="0">
              <a:solidFill>
                <a:srgbClr val="FFFFFF"/>
              </a:solidFill>
              <a:latin typeface="Arial Black" panose="020B0A04020102020204" pitchFamily="34" charset="0"/>
              <a:ea typeface="Arial Black" panose="020B0A04020102020204"/>
              <a:cs typeface="Arial Black" panose="020B0A04020102020204" pitchFamily="34" charset="0"/>
              <a:sym typeface="+mn-ea"/>
            </a:endParaRPr>
          </a:p>
        </p:txBody>
      </p:sp>
      <p:sp>
        <p:nvSpPr>
          <p:cNvPr id="117" name="Google Shape;117;p3"/>
          <p:cNvSpPr txBox="1"/>
          <p:nvPr/>
        </p:nvSpPr>
        <p:spPr>
          <a:xfrm>
            <a:off x="0" y="9518015"/>
            <a:ext cx="18288000" cy="768985"/>
          </a:xfrm>
          <a:prstGeom prst="rect">
            <a:avLst/>
          </a:prstGeom>
          <a:solidFill>
            <a:schemeClr val="accent2"/>
          </a:solidFill>
          <a:ln>
            <a:noFill/>
          </a:ln>
        </p:spPr>
        <p:txBody>
          <a:bodyPr spcFirstLastPara="1" wrap="square" lIns="0" tIns="0" rIns="0" bIns="0" anchor="t" anchorCtr="0">
            <a:spAutoFit/>
          </a:bodyPr>
          <a:lstStyle/>
          <a:p>
            <a:pPr algn="ctr">
              <a:buSzPts val="5000"/>
            </a:pP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Luke </a:t>
            </a:r>
            <a:r>
              <a:rPr lang="en-US" sz="5000" dirty="0" smtClean="0">
                <a:solidFill>
                  <a:schemeClr val="lt1"/>
                </a:solidFill>
                <a:latin typeface="Arial Black" panose="020B0A04020102020204"/>
                <a:ea typeface="Arial Black" panose="020B0A04020102020204"/>
                <a:cs typeface="Arial Black" panose="020B0A04020102020204"/>
                <a:sym typeface="Arial Black" panose="020B0A04020102020204"/>
              </a:rPr>
              <a:t>14:1, 7-14</a:t>
            </a:r>
            <a:endParaRPr lang="en-PH" alt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Tree>
    <p:extLst>
      <p:ext uri="{BB962C8B-B14F-4D97-AF65-F5344CB8AC3E}">
        <p14:creationId xmlns:p14="http://schemas.microsoft.com/office/powerpoint/2010/main" xmlns="" val="1506724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202"/>
        <p:cNvGrpSpPr/>
        <p:nvPr/>
      </p:nvGrpSpPr>
      <p:grpSpPr>
        <a:xfrm>
          <a:off x="0" y="0"/>
          <a:ext cx="0" cy="0"/>
          <a:chOff x="0" y="0"/>
          <a:chExt cx="0" cy="0"/>
        </a:xfrm>
      </p:grpSpPr>
      <p:sp>
        <p:nvSpPr>
          <p:cNvPr id="204" name="Google Shape;204;p22"/>
          <p:cNvSpPr txBox="1"/>
          <p:nvPr/>
        </p:nvSpPr>
        <p:spPr>
          <a:xfrm>
            <a:off x="831249" y="518607"/>
            <a:ext cx="8322911" cy="9417922"/>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US" sz="3600" b="1" u="sng" dirty="0">
                <a:solidFill>
                  <a:schemeClr val="bg1">
                    <a:lumMod val="95000"/>
                  </a:schemeClr>
                </a:solidFill>
                <a:latin typeface="+mj-lt"/>
                <a:ea typeface="Calibri" panose="020F0502020204030204"/>
                <a:cs typeface="Calibri" panose="020F0502020204030204"/>
                <a:sym typeface="Calibri" panose="020F0502020204030204"/>
              </a:rPr>
              <a:t>Procedure:</a:t>
            </a:r>
          </a:p>
          <a:p>
            <a:pPr marL="0" indent="0">
              <a:buClr>
                <a:schemeClr val="lt1"/>
              </a:buClr>
              <a:buSzPts val="4400"/>
              <a:buFont typeface="Calibri" panose="020F0502020204030204"/>
              <a:buNone/>
            </a:pPr>
            <a:endParaRPr lang="en-US" sz="1800" b="1" dirty="0">
              <a:solidFill>
                <a:schemeClr val="bg1">
                  <a:lumMod val="95000"/>
                </a:schemeClr>
              </a:solidFill>
              <a:latin typeface="+mj-lt"/>
              <a:ea typeface="Calibri" panose="020F0502020204030204"/>
              <a:cs typeface="Calibri" panose="020F0502020204030204"/>
              <a:sym typeface="Calibri" panose="020F0502020204030204"/>
            </a:endParaRPr>
          </a:p>
          <a:p>
            <a:r>
              <a:rPr lang="en-US" sz="3200" b="1" dirty="0" smtClean="0">
                <a:solidFill>
                  <a:schemeClr val="bg1">
                    <a:lumMod val="95000"/>
                  </a:schemeClr>
                </a:solidFill>
              </a:rPr>
              <a:t>Decorate the paper bag to be a “recipe bag” or “ingredient bag”, making it plain but fun</a:t>
            </a:r>
            <a:r>
              <a:rPr lang="en-US" sz="3200" b="1" dirty="0" smtClean="0">
                <a:solidFill>
                  <a:schemeClr val="bg1">
                    <a:lumMod val="95000"/>
                  </a:schemeClr>
                </a:solidFill>
              </a:rPr>
              <a:t>!</a:t>
            </a:r>
          </a:p>
          <a:p>
            <a:endParaRPr lang="en-US" sz="1600" b="1" dirty="0" smtClean="0">
              <a:solidFill>
                <a:schemeClr val="bg1">
                  <a:lumMod val="95000"/>
                </a:schemeClr>
              </a:solidFill>
            </a:endParaRPr>
          </a:p>
          <a:p>
            <a:r>
              <a:rPr lang="en-US" sz="3200" b="1" dirty="0" smtClean="0">
                <a:solidFill>
                  <a:schemeClr val="bg1">
                    <a:lumMod val="95000"/>
                  </a:schemeClr>
                </a:solidFill>
              </a:rPr>
              <a:t>Decorate </a:t>
            </a:r>
            <a:r>
              <a:rPr lang="en-US" sz="3200" b="1" dirty="0" err="1" smtClean="0">
                <a:solidFill>
                  <a:schemeClr val="bg1">
                    <a:lumMod val="95000"/>
                  </a:schemeClr>
                </a:solidFill>
              </a:rPr>
              <a:t>notecards</a:t>
            </a:r>
            <a:r>
              <a:rPr lang="en-US" sz="3200" b="1" dirty="0" smtClean="0">
                <a:solidFill>
                  <a:schemeClr val="bg1">
                    <a:lumMod val="95000"/>
                  </a:schemeClr>
                </a:solidFill>
              </a:rPr>
              <a:t> or papers to nestle within the bag, including notes about “ingredients” needed to be humble and not </a:t>
            </a:r>
            <a:r>
              <a:rPr lang="en-US" sz="3200" b="1" dirty="0" smtClean="0">
                <a:solidFill>
                  <a:schemeClr val="bg1">
                    <a:lumMod val="95000"/>
                  </a:schemeClr>
                </a:solidFill>
              </a:rPr>
              <a:t>proud. </a:t>
            </a:r>
            <a:r>
              <a:rPr lang="en-US" sz="3200" b="1" dirty="0" smtClean="0">
                <a:solidFill>
                  <a:schemeClr val="bg1">
                    <a:lumMod val="95000"/>
                  </a:schemeClr>
                </a:solidFill>
              </a:rPr>
              <a:t>Add small tokens or decoration (bows, cups, etc</a:t>
            </a:r>
            <a:r>
              <a:rPr lang="en-US" sz="3200" b="1" dirty="0" smtClean="0">
                <a:solidFill>
                  <a:schemeClr val="bg1">
                    <a:lumMod val="95000"/>
                  </a:schemeClr>
                </a:solidFill>
              </a:rPr>
              <a:t>.)</a:t>
            </a:r>
          </a:p>
          <a:p>
            <a:endParaRPr lang="en-US" sz="1600" b="1" dirty="0" smtClean="0">
              <a:solidFill>
                <a:schemeClr val="bg1">
                  <a:lumMod val="95000"/>
                </a:schemeClr>
              </a:solidFill>
            </a:endParaRPr>
          </a:p>
          <a:p>
            <a:r>
              <a:rPr lang="en-US" sz="3200" b="1" dirty="0" smtClean="0">
                <a:solidFill>
                  <a:schemeClr val="bg1">
                    <a:lumMod val="95000"/>
                  </a:schemeClr>
                </a:solidFill>
              </a:rPr>
              <a:t>Place the “humble pie ingredients” inside the paper bag</a:t>
            </a:r>
            <a:r>
              <a:rPr lang="en-US" sz="3200" b="1" dirty="0" smtClean="0">
                <a:solidFill>
                  <a:schemeClr val="bg1">
                    <a:lumMod val="95000"/>
                  </a:schemeClr>
                </a:solidFill>
              </a:rPr>
              <a:t>.</a:t>
            </a:r>
          </a:p>
          <a:p>
            <a:endParaRPr lang="en-US" sz="1600" b="1" dirty="0" smtClean="0">
              <a:solidFill>
                <a:schemeClr val="bg1">
                  <a:lumMod val="95000"/>
                </a:schemeClr>
              </a:solidFill>
            </a:endParaRPr>
          </a:p>
          <a:p>
            <a:r>
              <a:rPr lang="en-US" sz="3200" b="1" dirty="0" smtClean="0">
                <a:solidFill>
                  <a:schemeClr val="bg1">
                    <a:lumMod val="95000"/>
                  </a:schemeClr>
                </a:solidFill>
              </a:rPr>
              <a:t>Seal the bag with ribbon or string. Add captions or verses</a:t>
            </a:r>
            <a:r>
              <a:rPr lang="en-US" sz="3200" b="1" dirty="0" smtClean="0">
                <a:solidFill>
                  <a:schemeClr val="bg1">
                    <a:lumMod val="95000"/>
                  </a:schemeClr>
                </a:solidFill>
              </a:rPr>
              <a:t>.</a:t>
            </a:r>
          </a:p>
          <a:p>
            <a:endParaRPr lang="en-US" sz="1600" b="1" dirty="0" smtClean="0">
              <a:solidFill>
                <a:schemeClr val="bg1">
                  <a:lumMod val="95000"/>
                </a:schemeClr>
              </a:solidFill>
            </a:endParaRPr>
          </a:p>
          <a:p>
            <a:r>
              <a:rPr lang="en-US" sz="3200" b="1" dirty="0" smtClean="0">
                <a:solidFill>
                  <a:schemeClr val="bg1">
                    <a:lumMod val="95000"/>
                  </a:schemeClr>
                </a:solidFill>
              </a:rPr>
              <a:t>Use your bag to recall what humility means, or use it as a prayer request receptacle</a:t>
            </a:r>
            <a:r>
              <a:rPr lang="en-US" sz="3200" b="1" dirty="0" smtClean="0">
                <a:solidFill>
                  <a:schemeClr val="bg1">
                    <a:lumMod val="95000"/>
                  </a:schemeClr>
                </a:solidFill>
              </a:rPr>
              <a:t>!</a:t>
            </a:r>
            <a:endParaRPr lang="en-US" sz="3200" b="1" dirty="0" smtClean="0">
              <a:solidFill>
                <a:schemeClr val="bg1">
                  <a:lumMod val="95000"/>
                </a:schemeClr>
              </a:solidFill>
              <a:latin typeface="+mj-lt"/>
            </a:endParaRPr>
          </a:p>
        </p:txBody>
      </p:sp>
      <p:pic>
        <p:nvPicPr>
          <p:cNvPr id="7" name="Picture 6" descr="Activity.JPG"/>
          <p:cNvPicPr>
            <a:picLocks noChangeAspect="1"/>
          </p:cNvPicPr>
          <p:nvPr/>
        </p:nvPicPr>
        <p:blipFill>
          <a:blip r:embed="rId3"/>
          <a:srcRect t="1531"/>
          <a:stretch>
            <a:fillRect/>
          </a:stretch>
        </p:blipFill>
        <p:spPr>
          <a:xfrm>
            <a:off x="9518584" y="1996751"/>
            <a:ext cx="8404817" cy="6251509"/>
          </a:xfrm>
          <a:prstGeom prst="rect">
            <a:avLst/>
          </a:prstGeom>
        </p:spPr>
      </p:pic>
    </p:spTree>
    <p:extLst>
      <p:ext uri="{BB962C8B-B14F-4D97-AF65-F5344CB8AC3E}">
        <p14:creationId xmlns:p14="http://schemas.microsoft.com/office/powerpoint/2010/main" xmlns="" val="1005060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901705" y="112061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901705" y="2560319"/>
            <a:ext cx="8994775" cy="6270625"/>
          </a:xfrm>
          <a:prstGeom prst="rect">
            <a:avLst/>
          </a:prstGeom>
          <a:noFill/>
          <a:ln>
            <a:noFill/>
          </a:ln>
        </p:spPr>
        <p:txBody>
          <a:bodyPr spcFirstLastPara="1" wrap="square" lIns="91425" tIns="45700" rIns="91425" bIns="45700" anchor="ctr" anchorCtr="0">
            <a:noAutofit/>
          </a:bodyPr>
          <a:lstStyle/>
          <a:p>
            <a:pPr algn="just" fontAlgn="base"/>
            <a:r>
              <a:rPr lang="en-US" sz="3600" b="1" dirty="0">
                <a:solidFill>
                  <a:schemeClr val="bg1"/>
                </a:solidFill>
                <a:latin typeface="+mj-lt"/>
              </a:rPr>
              <a:t>Dear </a:t>
            </a:r>
            <a:r>
              <a:rPr lang="en-US" sz="3600" b="1" dirty="0" smtClean="0">
                <a:solidFill>
                  <a:schemeClr val="bg1"/>
                </a:solidFill>
                <a:latin typeface="+mj-lt"/>
              </a:rPr>
              <a:t>Lord,</a:t>
            </a:r>
            <a:endParaRPr lang="en-US" sz="3600" b="1" dirty="0">
              <a:solidFill>
                <a:schemeClr val="bg1"/>
              </a:solidFill>
              <a:latin typeface="+mj-lt"/>
            </a:endParaRPr>
          </a:p>
          <a:p>
            <a:pPr algn="just" fontAlgn="base"/>
            <a:endParaRPr lang="en-US" sz="3600" b="1" dirty="0">
              <a:solidFill>
                <a:schemeClr val="bg1"/>
              </a:solidFill>
              <a:latin typeface="+mj-lt"/>
            </a:endParaRPr>
          </a:p>
          <a:p>
            <a:pPr algn="just" fontAlgn="base"/>
            <a:r>
              <a:rPr lang="en-US" sz="3600" b="1" dirty="0" smtClean="0">
                <a:solidFill>
                  <a:schemeClr val="bg1"/>
                </a:solidFill>
              </a:rPr>
              <a:t>Thank You for </a:t>
            </a:r>
            <a:r>
              <a:rPr lang="en-US" sz="3600" b="1" dirty="0" smtClean="0">
                <a:solidFill>
                  <a:schemeClr val="bg1"/>
                </a:solidFill>
              </a:rPr>
              <a:t>your wonderful message of humility. Thank You for always reminding us to be humble. May we glorify You in everything that we do. </a:t>
            </a:r>
            <a:r>
              <a:rPr lang="en-US" sz="3600" b="1" dirty="0" smtClean="0">
                <a:solidFill>
                  <a:schemeClr val="bg1"/>
                </a:solidFill>
              </a:rPr>
              <a:t>Amen</a:t>
            </a:r>
            <a:r>
              <a:rPr lang="en-US" sz="3600" b="1" dirty="0" smtClean="0">
                <a:solidFill>
                  <a:schemeClr val="bg1"/>
                </a:solidFill>
              </a:rPr>
              <a:t>.</a:t>
            </a:r>
            <a:endParaRPr lang="en-US" sz="3600" b="1" dirty="0">
              <a:solidFill>
                <a:schemeClr val="bg1"/>
              </a:solidFill>
              <a:latin typeface="+mj-lt"/>
            </a:endParaRPr>
          </a:p>
        </p:txBody>
      </p:sp>
      <p:pic>
        <p:nvPicPr>
          <p:cNvPr id="220" name="Google Shape;220;gf7e905350f_0_52"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smtClean="0">
                <a:solidFill>
                  <a:srgbClr val="FFFFFF"/>
                </a:solidFill>
              </a:rPr>
              <a:t>22nd </a:t>
            </a:r>
            <a:r>
              <a:rPr lang="en-PH" altLang="en-US" sz="3000" b="1" dirty="0">
                <a:solidFill>
                  <a:srgbClr val="FFFFFF"/>
                </a:solidFill>
              </a:rPr>
              <a:t>Sunday in Ordinary Time</a:t>
            </a:r>
            <a:r>
              <a:rPr lang="en-US" sz="3000" b="1" dirty="0">
                <a:solidFill>
                  <a:srgbClr val="FFFFFF"/>
                </a:solidFill>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389fad905_0_26"/>
          <p:cNvSpPr txBox="1"/>
          <p:nvPr/>
        </p:nvSpPr>
        <p:spPr>
          <a:xfrm>
            <a:off x="634482" y="556390"/>
            <a:ext cx="16795102" cy="9210214"/>
          </a:xfrm>
          <a:prstGeom prst="rect">
            <a:avLst/>
          </a:prstGeom>
          <a:noFill/>
          <a:ln>
            <a:noFill/>
          </a:ln>
        </p:spPr>
        <p:txBody>
          <a:bodyPr spcFirstLastPara="1" wrap="square" lIns="0" tIns="0" rIns="0" bIns="0" anchor="t" anchorCtr="0">
            <a:spAutoFit/>
          </a:bodyPr>
          <a:lstStyle/>
          <a:p>
            <a:pPr algn="just"/>
            <a:r>
              <a:rPr lang="en-US" sz="3600" b="1" dirty="0">
                <a:solidFill>
                  <a:srgbClr val="FF0000"/>
                </a:solidFill>
              </a:rPr>
              <a:t>NOTES FOR THE FACILITATOR ONLY:</a:t>
            </a:r>
          </a:p>
          <a:p>
            <a:pPr algn="just"/>
            <a:endParaRPr lang="en-US" sz="1050" b="1" dirty="0">
              <a:solidFill>
                <a:schemeClr val="tx1"/>
              </a:solidFill>
            </a:endParaRPr>
          </a:p>
          <a:p>
            <a:pPr algn="just"/>
            <a:r>
              <a:rPr lang="en-US" sz="3600" b="1" dirty="0">
                <a:solidFill>
                  <a:schemeClr val="tx1"/>
                </a:solidFill>
              </a:rPr>
              <a:t>Gospel Lesson</a:t>
            </a:r>
            <a:r>
              <a:rPr lang="en-US" sz="3600" b="1" dirty="0" smtClean="0">
                <a:solidFill>
                  <a:schemeClr val="tx1"/>
                </a:solidFill>
              </a:rPr>
              <a:t>:</a:t>
            </a:r>
          </a:p>
          <a:p>
            <a:pPr algn="just"/>
            <a:endParaRPr lang="en-US" sz="3600" b="1" dirty="0" smtClean="0">
              <a:solidFill>
                <a:schemeClr val="tx1"/>
              </a:solidFill>
            </a:endParaRPr>
          </a:p>
          <a:p>
            <a:pPr algn="just"/>
            <a:endParaRPr lang="en-US" sz="400" b="1" dirty="0">
              <a:solidFill>
                <a:schemeClr val="tx1"/>
              </a:solidFill>
            </a:endParaRPr>
          </a:p>
          <a:p>
            <a:pPr fontAlgn="base"/>
            <a:r>
              <a:rPr lang="en-US" sz="3400" dirty="0" smtClean="0"/>
              <a:t>In today’s </a:t>
            </a:r>
            <a:r>
              <a:rPr lang="en-US" sz="3400" dirty="0" smtClean="0"/>
              <a:t>Gospel, we </a:t>
            </a:r>
            <a:r>
              <a:rPr lang="en-US" sz="3400" dirty="0" smtClean="0"/>
              <a:t>see Jesus being invited to a meal by a chief Pharisee. There H</a:t>
            </a:r>
            <a:r>
              <a:rPr lang="en-US" sz="3400" dirty="0" smtClean="0"/>
              <a:t>e </a:t>
            </a:r>
            <a:r>
              <a:rPr lang="en-US" sz="3400" dirty="0" smtClean="0"/>
              <a:t>notices how people claimed places of importance and thus </a:t>
            </a:r>
            <a:r>
              <a:rPr lang="en-US" sz="3400" b="1" dirty="0" smtClean="0"/>
              <a:t>self glorification</a:t>
            </a:r>
            <a:r>
              <a:rPr lang="en-US" sz="3400" dirty="0" smtClean="0"/>
              <a:t>. Looking at the crowd Jesus taught them by sharing with them a parable highlighting guests invited to a Wedding Banquet. The main theme of that parable and this passage is </a:t>
            </a:r>
            <a:r>
              <a:rPr lang="en-US" sz="3400" b="1" dirty="0" smtClean="0"/>
              <a:t>‘humility</a:t>
            </a:r>
            <a:r>
              <a:rPr lang="en-US" sz="3400" b="1" dirty="0" smtClean="0"/>
              <a:t>’.</a:t>
            </a:r>
            <a:endParaRPr lang="en-US" sz="3400" dirty="0" smtClean="0"/>
          </a:p>
          <a:p>
            <a:pPr fontAlgn="base"/>
            <a:endParaRPr lang="en-US" sz="3400" dirty="0" smtClean="0"/>
          </a:p>
          <a:p>
            <a:pPr fontAlgn="base"/>
            <a:r>
              <a:rPr lang="en-US" sz="3400" dirty="0" smtClean="0"/>
              <a:t>In </a:t>
            </a:r>
            <a:r>
              <a:rPr lang="en-US" sz="3400" dirty="0" smtClean="0"/>
              <a:t>Jewish community, </a:t>
            </a:r>
            <a:r>
              <a:rPr lang="en-US" sz="3400" dirty="0" smtClean="0"/>
              <a:t>Pharisees were known for their pride in tradition and the Law of Moses, but Jesus invited them to be humble. To be humble means to empty oneself of the problem of “I” that is our ego. This was the biggest problem with the Pharisees, they were full of themselves and boastful about their power and wealth. Thus their followers also followed in their footsteps. </a:t>
            </a:r>
            <a:r>
              <a:rPr lang="en-US" sz="3400" dirty="0" smtClean="0"/>
              <a:t>Therefore, </a:t>
            </a:r>
            <a:r>
              <a:rPr lang="en-US" sz="3400" dirty="0" smtClean="0"/>
              <a:t>Jesus is this </a:t>
            </a:r>
            <a:r>
              <a:rPr lang="en-US" sz="3400" dirty="0" smtClean="0"/>
              <a:t>passage, </a:t>
            </a:r>
            <a:r>
              <a:rPr lang="en-US" sz="3400" dirty="0" smtClean="0"/>
              <a:t>is helping the Pharisees see a kernel of truth in their everyday way of life. They are invited not to be roaming here and there, seeking a </a:t>
            </a:r>
            <a:r>
              <a:rPr lang="en-US" sz="3400" dirty="0" smtClean="0"/>
              <a:t>honorable </a:t>
            </a:r>
            <a:r>
              <a:rPr lang="en-US" sz="3400" dirty="0" smtClean="0"/>
              <a:t>place to sit. </a:t>
            </a:r>
            <a:r>
              <a:rPr lang="en-US" sz="3400" dirty="0" smtClean="0"/>
              <a:t>Sometimes </a:t>
            </a:r>
            <a:r>
              <a:rPr lang="en-US" sz="3400" dirty="0" smtClean="0"/>
              <a:t>people pay for status in society and become proud of this. We have such people still living among us. </a:t>
            </a:r>
            <a:endParaRPr lang="en-US" sz="34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389fad905_0_26"/>
          <p:cNvSpPr txBox="1"/>
          <p:nvPr/>
        </p:nvSpPr>
        <p:spPr>
          <a:xfrm>
            <a:off x="634482" y="556390"/>
            <a:ext cx="16795102" cy="7301999"/>
          </a:xfrm>
          <a:prstGeom prst="rect">
            <a:avLst/>
          </a:prstGeom>
          <a:noFill/>
          <a:ln>
            <a:noFill/>
          </a:ln>
        </p:spPr>
        <p:txBody>
          <a:bodyPr spcFirstLastPara="1" wrap="square" lIns="0" tIns="0" rIns="0" bIns="0" anchor="t" anchorCtr="0">
            <a:spAutoFit/>
          </a:bodyPr>
          <a:lstStyle/>
          <a:p>
            <a:pPr algn="just"/>
            <a:r>
              <a:rPr lang="en-US" sz="3600" b="1" dirty="0">
                <a:solidFill>
                  <a:srgbClr val="FF0000"/>
                </a:solidFill>
              </a:rPr>
              <a:t>NOTES FOR THE FACILITATOR ONLY:</a:t>
            </a:r>
          </a:p>
          <a:p>
            <a:pPr algn="just"/>
            <a:endParaRPr lang="en-US" sz="1050" b="1" dirty="0">
              <a:solidFill>
                <a:schemeClr val="tx1"/>
              </a:solidFill>
            </a:endParaRPr>
          </a:p>
          <a:p>
            <a:pPr algn="just"/>
            <a:r>
              <a:rPr lang="en-US" sz="3600" b="1" dirty="0">
                <a:solidFill>
                  <a:schemeClr val="tx1"/>
                </a:solidFill>
              </a:rPr>
              <a:t>Gospel Lesson</a:t>
            </a:r>
            <a:r>
              <a:rPr lang="en-US" sz="3600" b="1" dirty="0" smtClean="0">
                <a:solidFill>
                  <a:schemeClr val="tx1"/>
                </a:solidFill>
              </a:rPr>
              <a:t>:</a:t>
            </a:r>
          </a:p>
          <a:p>
            <a:pPr algn="just"/>
            <a:endParaRPr lang="en-US" sz="3600" b="1" dirty="0" smtClean="0">
              <a:solidFill>
                <a:schemeClr val="tx1"/>
              </a:solidFill>
            </a:endParaRPr>
          </a:p>
          <a:p>
            <a:pPr algn="just"/>
            <a:endParaRPr lang="en-US" sz="400" b="1" dirty="0">
              <a:solidFill>
                <a:schemeClr val="tx1"/>
              </a:solidFill>
            </a:endParaRPr>
          </a:p>
          <a:p>
            <a:pPr fontAlgn="base"/>
            <a:r>
              <a:rPr lang="en-US" sz="3200" dirty="0" smtClean="0"/>
              <a:t>A </a:t>
            </a:r>
            <a:r>
              <a:rPr lang="en-US" sz="3200" dirty="0" smtClean="0"/>
              <a:t>person who is always humble in nature, will be always sustained in God’s work and bring change in others life and encourage others also to work hard to established God’ Kingdom in the own life and in the world.</a:t>
            </a:r>
          </a:p>
          <a:p>
            <a:pPr fontAlgn="base"/>
            <a:endParaRPr lang="en-US" sz="3200" b="1" dirty="0" smtClean="0"/>
          </a:p>
          <a:p>
            <a:pPr fontAlgn="base"/>
            <a:r>
              <a:rPr lang="en-US" sz="3200" b="1" dirty="0" smtClean="0"/>
              <a:t>Benefits:</a:t>
            </a:r>
            <a:endParaRPr lang="en-US" sz="3200" dirty="0" smtClean="0"/>
          </a:p>
          <a:p>
            <a:pPr fontAlgn="base"/>
            <a:r>
              <a:rPr lang="en-US" sz="3200" dirty="0" smtClean="0"/>
              <a:t>Humility is the gateway to all the virtues of God</a:t>
            </a:r>
          </a:p>
          <a:p>
            <a:pPr fontAlgn="base"/>
            <a:r>
              <a:rPr lang="en-US" sz="3200" dirty="0" smtClean="0"/>
              <a:t>Humility is the ladder that helps us to climb up and become closer to God</a:t>
            </a:r>
          </a:p>
          <a:p>
            <a:pPr fontAlgn="base"/>
            <a:r>
              <a:rPr lang="en-US" sz="3200" dirty="0" smtClean="0"/>
              <a:t>Humility keeps us grounded and balanced with a right attitude in the world.</a:t>
            </a:r>
          </a:p>
          <a:p>
            <a:pPr fontAlgn="base"/>
            <a:r>
              <a:rPr lang="en-US" sz="3200" dirty="0" smtClean="0"/>
              <a:t>Humility helps us to face the truth and accept our strength and weakness</a:t>
            </a:r>
            <a:r>
              <a:rPr lang="en-US" sz="3200" dirty="0" smtClean="0"/>
              <a:t>.</a:t>
            </a:r>
          </a:p>
          <a:p>
            <a:pPr fontAlgn="base"/>
            <a:endParaRPr lang="en-US" sz="3200" dirty="0" smtClean="0"/>
          </a:p>
          <a:p>
            <a:pPr fontAlgn="base"/>
            <a:r>
              <a:rPr lang="en-US" sz="3200" dirty="0" smtClean="0"/>
              <a:t>So, friends “Be humble or else we shall take a tumble in our life”</a:t>
            </a:r>
            <a:endParaRPr lang="en-US" sz="32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5" name="Picture 4" descr="01_FB_Parable_Wedding_1024.jpg"/>
          <p:cNvPicPr>
            <a:picLocks noChangeAspect="1"/>
          </p:cNvPicPr>
          <p:nvPr/>
        </p:nvPicPr>
        <p:blipFill>
          <a:blip r:embed="rId3"/>
          <a:stretch>
            <a:fillRect/>
          </a:stretch>
        </p:blipFill>
        <p:spPr>
          <a:xfrm>
            <a:off x="2827175" y="0"/>
            <a:ext cx="11734800" cy="8801100"/>
          </a:xfrm>
          <a:prstGeom prst="rect">
            <a:avLst/>
          </a:prstGeom>
        </p:spPr>
      </p:pic>
      <p:sp>
        <p:nvSpPr>
          <p:cNvPr id="116" name="Google Shape;116;p3"/>
          <p:cNvSpPr txBox="1"/>
          <p:nvPr/>
        </p:nvSpPr>
        <p:spPr>
          <a:xfrm>
            <a:off x="0" y="8706691"/>
            <a:ext cx="18288000" cy="830997"/>
          </a:xfrm>
          <a:prstGeom prst="rect">
            <a:avLst/>
          </a:prstGeom>
          <a:solidFill>
            <a:schemeClr val="accent2"/>
          </a:solidFill>
          <a:ln>
            <a:noFill/>
          </a:ln>
        </p:spPr>
        <p:txBody>
          <a:bodyPr spcFirstLastPara="1" wrap="square" lIns="0" tIns="0" rIns="0" bIns="0" anchor="t" anchorCtr="0">
            <a:spAutoFit/>
          </a:bodyPr>
          <a:lstStyle/>
          <a:p>
            <a:pPr algn="ctr">
              <a:buSzPts val="6600"/>
            </a:pPr>
            <a:r>
              <a:rPr lang="en-US" altLang="en-PH" sz="5400" b="1" dirty="0" smtClean="0">
                <a:solidFill>
                  <a:srgbClr val="FFFFFF"/>
                </a:solidFill>
                <a:latin typeface="Arial Black" panose="020B0A04020102020204" pitchFamily="34" charset="0"/>
                <a:cs typeface="Arial Black" panose="020B0A04020102020204" pitchFamily="34" charset="0"/>
                <a:sym typeface="+mn-ea"/>
              </a:rPr>
              <a:t>Jesus’ Parable about Humility &amp; Hospitality</a:t>
            </a:r>
            <a:endParaRPr lang="en-US" altLang="en-PH" sz="5400" b="1" cap="none" dirty="0">
              <a:solidFill>
                <a:srgbClr val="FFFFFF"/>
              </a:solidFill>
              <a:latin typeface="Arial Black" panose="020B0A04020102020204" pitchFamily="34" charset="0"/>
              <a:ea typeface="Arial Black" panose="020B0A04020102020204"/>
              <a:cs typeface="Arial Black" panose="020B0A04020102020204" pitchFamily="34" charset="0"/>
              <a:sym typeface="+mn-ea"/>
            </a:endParaRPr>
          </a:p>
        </p:txBody>
      </p:sp>
      <p:sp>
        <p:nvSpPr>
          <p:cNvPr id="117" name="Google Shape;117;p3"/>
          <p:cNvSpPr txBox="1"/>
          <p:nvPr/>
        </p:nvSpPr>
        <p:spPr>
          <a:xfrm>
            <a:off x="0" y="9518015"/>
            <a:ext cx="18288000" cy="768985"/>
          </a:xfrm>
          <a:prstGeom prst="rect">
            <a:avLst/>
          </a:prstGeom>
          <a:solidFill>
            <a:schemeClr val="accent2"/>
          </a:solidFill>
          <a:ln>
            <a:noFill/>
          </a:ln>
        </p:spPr>
        <p:txBody>
          <a:bodyPr spcFirstLastPara="1" wrap="square" lIns="0" tIns="0" rIns="0" bIns="0" anchor="t" anchorCtr="0">
            <a:spAutoFit/>
          </a:bodyPr>
          <a:lstStyle/>
          <a:p>
            <a:pPr algn="ctr">
              <a:buSzPts val="5000"/>
            </a:pP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Luke </a:t>
            </a:r>
            <a:r>
              <a:rPr lang="en-US" sz="5000" dirty="0" smtClean="0">
                <a:solidFill>
                  <a:schemeClr val="lt1"/>
                </a:solidFill>
                <a:latin typeface="Arial Black" panose="020B0A04020102020204"/>
                <a:ea typeface="Arial Black" panose="020B0A04020102020204"/>
                <a:cs typeface="Arial Black" panose="020B0A04020102020204"/>
                <a:sym typeface="Arial Black" panose="020B0A04020102020204"/>
              </a:rPr>
              <a:t>14:1, 7-14</a:t>
            </a:r>
            <a:endParaRPr lang="en-PH" alt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Tree>
    <p:extLst>
      <p:ext uri="{BB962C8B-B14F-4D97-AF65-F5344CB8AC3E}">
        <p14:creationId xmlns:p14="http://schemas.microsoft.com/office/powerpoint/2010/main" xmlns="" val="150672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Luke.</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02212" y="1452779"/>
            <a:ext cx="1039682" cy="769441"/>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1</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01989" y="2450297"/>
            <a:ext cx="5424872" cy="7478970"/>
          </a:xfrm>
          <a:prstGeom prst="rect">
            <a:avLst/>
          </a:prstGeom>
          <a:noFill/>
          <a:ln>
            <a:noFill/>
          </a:ln>
        </p:spPr>
        <p:txBody>
          <a:bodyPr spcFirstLastPara="1" wrap="square" lIns="0" tIns="0" rIns="0" bIns="0" anchor="t" anchorCtr="0">
            <a:spAutoFit/>
          </a:bodyPr>
          <a:lstStyle/>
          <a:p>
            <a:pPr>
              <a:buSzPts val="4000"/>
            </a:pPr>
            <a:r>
              <a:rPr lang="en-US" sz="5400" b="1" dirty="0" smtClean="0">
                <a:solidFill>
                  <a:schemeClr val="bg1">
                    <a:lumMod val="95000"/>
                  </a:schemeClr>
                </a:solidFill>
              </a:rPr>
              <a:t>“</a:t>
            </a:r>
            <a:r>
              <a:rPr lang="en-US" sz="5400" b="1" dirty="0" smtClean="0">
                <a:solidFill>
                  <a:schemeClr val="bg1">
                    <a:lumMod val="95000"/>
                  </a:schemeClr>
                </a:solidFill>
              </a:rPr>
              <a:t>One Sabbath Jesus went to eat a meal at the home of one of the leading Pharisees; and people were watching Jesus closely.</a:t>
            </a:r>
            <a:endParaRPr lang="en-US" sz="5400" b="1" dirty="0">
              <a:solidFill>
                <a:schemeClr val="bg1">
                  <a:lumMod val="95000"/>
                </a:schemeClr>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7" name="Picture 6" descr="04_FB_Parable_Wedding_1024.jpg"/>
          <p:cNvPicPr>
            <a:picLocks noChangeAspect="1"/>
          </p:cNvPicPr>
          <p:nvPr/>
        </p:nvPicPr>
        <p:blipFill>
          <a:blip r:embed="rId3"/>
          <a:stretch>
            <a:fillRect/>
          </a:stretch>
        </p:blipFill>
        <p:spPr>
          <a:xfrm>
            <a:off x="7396065" y="1691174"/>
            <a:ext cx="9753600" cy="7315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848522" y="756823"/>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7</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829861" y="1662671"/>
            <a:ext cx="5187418" cy="8309967"/>
          </a:xfrm>
          <a:prstGeom prst="rect">
            <a:avLst/>
          </a:prstGeom>
          <a:noFill/>
          <a:ln>
            <a:noFill/>
          </a:ln>
        </p:spPr>
        <p:txBody>
          <a:bodyPr spcFirstLastPara="1" wrap="square" lIns="0" tIns="0" rIns="0" bIns="0" anchor="t" anchorCtr="0">
            <a:spAutoFit/>
          </a:bodyPr>
          <a:lstStyle/>
          <a:p>
            <a:pPr>
              <a:buSzPts val="4000"/>
            </a:pPr>
            <a:r>
              <a:rPr lang="en-US" sz="6000" b="1" dirty="0" smtClean="0">
                <a:solidFill>
                  <a:schemeClr val="bg1">
                    <a:lumMod val="95000"/>
                  </a:schemeClr>
                </a:solidFill>
              </a:rPr>
              <a:t>Jesus noticed how some of the guests were choosing the best places, so he told this parable to all of them: </a:t>
            </a:r>
            <a:endParaRPr lang="en-US" sz="6000" b="1" dirty="0">
              <a:solidFill>
                <a:schemeClr val="bg1">
                  <a:lumMod val="95000"/>
                </a:schemeClr>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6" name="Picture 5" descr="02_FB_Parable_Wedding_1024.jpg"/>
          <p:cNvPicPr>
            <a:picLocks noChangeAspect="1"/>
          </p:cNvPicPr>
          <p:nvPr/>
        </p:nvPicPr>
        <p:blipFill>
          <a:blip r:embed="rId3"/>
          <a:stretch>
            <a:fillRect/>
          </a:stretch>
        </p:blipFill>
        <p:spPr>
          <a:xfrm>
            <a:off x="926840" y="1448579"/>
            <a:ext cx="9753600" cy="7315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370832" y="1024437"/>
            <a:ext cx="5963030" cy="8617744"/>
          </a:xfrm>
          <a:prstGeom prst="rect">
            <a:avLst/>
          </a:prstGeom>
          <a:noFill/>
          <a:ln>
            <a:noFill/>
          </a:ln>
        </p:spPr>
        <p:txBody>
          <a:bodyPr spcFirstLastPara="1" wrap="square" lIns="0" tIns="0" rIns="0" bIns="0" anchor="t" anchorCtr="0">
            <a:spAutoFit/>
          </a:bodyPr>
          <a:lstStyle/>
          <a:p>
            <a:pPr>
              <a:buSzPts val="4000"/>
            </a:pPr>
            <a:r>
              <a:rPr lang="en-US" sz="5600" b="1" dirty="0" smtClean="0">
                <a:solidFill>
                  <a:schemeClr val="bg1">
                    <a:lumMod val="95000"/>
                  </a:schemeClr>
                </a:solidFill>
              </a:rPr>
              <a:t>“When someone invites you to a wedding feast, do not sit down in the best place. It could happen that someone more important than you has been invited,</a:t>
            </a:r>
            <a:endParaRPr lang="en-US" sz="5600" b="1" dirty="0">
              <a:solidFill>
                <a:schemeClr val="bg1">
                  <a:lumMod val="95000"/>
                </a:schemeClr>
              </a:solidFill>
              <a:latin typeface="+mn-ea"/>
              <a:cs typeface="+mn-ea"/>
            </a:endParaRPr>
          </a:p>
        </p:txBody>
      </p:sp>
      <p:sp>
        <p:nvSpPr>
          <p:cNvPr id="131" name="Google Shape;131;p5"/>
          <p:cNvSpPr txBox="1"/>
          <p:nvPr/>
        </p:nvSpPr>
        <p:spPr>
          <a:xfrm>
            <a:off x="400447" y="779124"/>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8</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6" name="Picture 5" descr="03_FB_Parable_Wedding_1024.jpg"/>
          <p:cNvPicPr>
            <a:picLocks noChangeAspect="1"/>
          </p:cNvPicPr>
          <p:nvPr/>
        </p:nvPicPr>
        <p:blipFill>
          <a:blip r:embed="rId3"/>
          <a:stretch>
            <a:fillRect/>
          </a:stretch>
        </p:blipFill>
        <p:spPr>
          <a:xfrm>
            <a:off x="7588899" y="1560545"/>
            <a:ext cx="9753600" cy="7315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885</Words>
  <Application>Microsoft Office PowerPoint</Application>
  <PresentationFormat>Custom</PresentationFormat>
  <Paragraphs>105</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Arial Black</vt:lpstr>
      <vt:lpstr>-apple-system</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USER</cp:lastModifiedBy>
  <cp:revision>201</cp:revision>
  <dcterms:created xsi:type="dcterms:W3CDTF">2020-09-06T06:27:00Z</dcterms:created>
  <dcterms:modified xsi:type="dcterms:W3CDTF">2022-08-26T03:26:12Z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B1BB1237CC6B4651A38372A8AE257A8B</vt:lpwstr>
  </property>
  <property fmtid="{D5CDD505-2E9C-101B-9397-08002B2CF9AE}" pid="3" name="KSOProductBuildVer">
    <vt:lpwstr>1033-11.2.0.11156</vt:lpwstr>
  </property>
</Properties>
</file>