
<file path=[Content_Types].xml><?xml version="1.0" encoding="utf-8"?>
<Types xmlns="http://schemas.openxmlformats.org/package/2006/content-types">
  <Default Extension="gif" ContentType="image/gif"/>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3"/>
  </p:sldMasterIdLst>
  <p:notesMasterIdLst>
    <p:notesMasterId r:id="rId5"/>
  </p:notesMasterIdLst>
  <p:sldIdLst>
    <p:sldId id="256" r:id="rId4"/>
    <p:sldId id="296" r:id="rId6"/>
    <p:sldId id="258" r:id="rId7"/>
    <p:sldId id="259" r:id="rId8"/>
    <p:sldId id="261" r:id="rId9"/>
    <p:sldId id="287" r:id="rId10"/>
    <p:sldId id="260" r:id="rId11"/>
    <p:sldId id="263" r:id="rId12"/>
    <p:sldId id="262" r:id="rId13"/>
    <p:sldId id="288" r:id="rId14"/>
    <p:sldId id="290" r:id="rId15"/>
    <p:sldId id="289" r:id="rId16"/>
    <p:sldId id="291" r:id="rId17"/>
    <p:sldId id="267" r:id="rId18"/>
    <p:sldId id="270" r:id="rId19"/>
    <p:sldId id="269" r:id="rId20"/>
    <p:sldId id="285" r:id="rId21"/>
    <p:sldId id="271" r:id="rId22"/>
    <p:sldId id="295" r:id="rId23"/>
  </p:sldIdLst>
  <p:sldSz cx="18288000" cy="10287000"/>
  <p:notesSz cx="6858000" cy="9144000"/>
  <p:embeddedFontLst>
    <p:embeddedFont>
      <p:font typeface="Calibri" panose="020F0502020204030204"/>
      <p:regular r:id="rId27"/>
      <p:bold r:id="rId28"/>
      <p:italic r:id="rId29"/>
      <p:boldItalic r:id="rId30"/>
    </p:embeddedFont>
    <p:embeddedFont>
      <p:font typeface="Arial Black" panose="020B0A04020102020204"/>
      <p:bold r:id="rId31"/>
    </p:embeddedFont>
    <p:embeddedFont>
      <p:font typeface="Arial Black" panose="020B0A04020102020204" pitchFamily="34" charset="0"/>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C9900"/>
    <a:srgbClr val="CCCC00"/>
    <a:srgbClr val="FF6600"/>
    <a:srgbClr val="FF99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1" autoAdjust="0"/>
    <p:restoredTop sz="88966" autoAdjust="0"/>
  </p:normalViewPr>
  <p:slideViewPr>
    <p:cSldViewPr snapToGrid="0">
      <p:cViewPr>
        <p:scale>
          <a:sx n="66" d="100"/>
          <a:sy n="66" d="100"/>
        </p:scale>
        <p:origin x="91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panose="020F0502020204030204"/>
                <a:ea typeface="Calibri" panose="020F0502020204030204"/>
                <a:cs typeface="Calibri" panose="020F0502020204030204"/>
                <a:sym typeface="Calibri" panose="020F0502020204030204"/>
              </a:rPr>
              <a:t>For us to </a:t>
            </a:r>
            <a:r>
              <a:rPr lang="en-US" sz="1200" b="0" i="0" u="none" strike="noStrike" cap="none" dirty="0" err="1" smtClean="0">
                <a:solidFill>
                  <a:schemeClr val="dk1"/>
                </a:solidFill>
                <a:effectLst/>
                <a:latin typeface="Calibri" panose="020F0502020204030204"/>
                <a:ea typeface="Calibri" panose="020F0502020204030204"/>
                <a:cs typeface="Calibri" panose="020F0502020204030204"/>
                <a:sym typeface="Calibri" panose="020F0502020204030204"/>
              </a:rPr>
              <a:t>to</a:t>
            </a:r>
            <a:r>
              <a:rPr lang="en-US" sz="1200" b="0" i="0" u="none" strike="noStrike" cap="none" baseline="0" dirty="0" smtClean="0">
                <a:solidFill>
                  <a:schemeClr val="dk1"/>
                </a:solidFill>
                <a:effectLst/>
                <a:latin typeface="Calibri" panose="020F0502020204030204"/>
                <a:ea typeface="Calibri" panose="020F0502020204030204"/>
                <a:cs typeface="Calibri" panose="020F0502020204030204"/>
                <a:sym typeface="Calibri" panose="020F0502020204030204"/>
              </a:rPr>
              <a:t> be with God in heaven someday, we need to take the narrow door as young as we are. For us to do this, we need to be aware of the things that we can do to enter the narrow gate.</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PH" dirty="0"/>
              <a:t>Don’t include this slide when you present this to the kids</a:t>
            </a:r>
            <a:endParaRPr dirty="0"/>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panose="020F0502020204030204"/>
              <a:buNone/>
            </a:p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Being saved in Catholic theology is the end result – seeing God face-to-face in heaven. It begins with faith and is the result of how that faith is lived out.</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panose="020F0502020204030204"/>
              <a:buNone/>
            </a:pPr>
            <a:r>
              <a:rPr lang="en-US" dirty="0" smtClean="0"/>
              <a:t>The implied contrast is between large city gates through which throngs can pass at one time, and one where everything is in single file.</a:t>
            </a:r>
            <a:endParaRPr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Many will seek entry too late, after the Kingdom has come; each one can and must strive now. Jesus must first recognize and love, and thus impart justifying faith.</a:t>
            </a: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Casual eating and drinking with Jesus is not enough; one must share in his life, as symbolized by His table fellowship with the lowly. One cannot simply boast that they are acquainted with Him and His message.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panose="020F0502020204030204"/>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panose="020F0502020204030204"/>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lnSpc>
                <a:spcPct val="100000"/>
              </a:lnSpc>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100000"/>
              </a:lnSpc>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panose="020F0502020204030204"/>
              <a:buNone/>
              <a:defRPr sz="4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panose="020B0604020202020204"/>
              <a:buChar char="•"/>
              <a:defRPr sz="3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914400" marR="0" lvl="1" indent="-406400" algn="l" rtl="0">
              <a:lnSpc>
                <a:spcPct val="100000"/>
              </a:lnSpc>
              <a:spcBef>
                <a:spcPts val="560"/>
              </a:spcBef>
              <a:spcAft>
                <a:spcPts val="0"/>
              </a:spcAft>
              <a:buClr>
                <a:schemeClr val="lt1"/>
              </a:buClr>
              <a:buSzPts val="2800"/>
              <a:buFont typeface="Arial" panose="020B0604020202020204"/>
              <a:buChar char="–"/>
              <a:defRPr sz="2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100000"/>
              </a:lnSpc>
              <a:spcBef>
                <a:spcPts val="480"/>
              </a:spcBef>
              <a:spcAft>
                <a:spcPts val="0"/>
              </a:spcAft>
              <a:buClr>
                <a:schemeClr val="lt1"/>
              </a:buClr>
              <a:buSzPts val="2400"/>
              <a:buFont typeface="Arial" panose="020B0604020202020204"/>
              <a:buChar char="•"/>
              <a:defRPr sz="2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panose="020B0604020202020204"/>
              <a:buNone/>
            </a:pPr>
            <a:r>
              <a:rPr lang="en-US" sz="11300" b="1" i="0" u="none" strike="noStrike" cap="none" dirty="0">
                <a:solidFill>
                  <a:srgbClr val="FFFFFF"/>
                </a:solidFill>
                <a:latin typeface="Arial" panose="020B0604020202020204"/>
                <a:ea typeface="Arial" panose="020B0604020202020204"/>
                <a:cs typeface="Arial" panose="020B0604020202020204"/>
                <a:sym typeface="Arial" panose="020B0604020202020204"/>
              </a:rPr>
              <a:t>LIVE THE WORD KIDS</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r>
              <a:rPr lang="en-US" sz="3000" b="1" dirty="0" smtClean="0">
                <a:solidFill>
                  <a:srgbClr val="FFFFFF"/>
                </a:solidFill>
              </a:rPr>
              <a:t>21</a:t>
            </a:r>
            <a:r>
              <a:rPr lang="en-US" sz="3000" b="1" baseline="30000" dirty="0" smtClean="0">
                <a:solidFill>
                  <a:srgbClr val="FFFFFF"/>
                </a:solidFill>
              </a:rPr>
              <a:t>st</a:t>
            </a:r>
            <a:r>
              <a:rPr lang="en-US" sz="3000" b="1" dirty="0" smtClean="0">
                <a:solidFill>
                  <a:srgbClr val="FFFFFF"/>
                </a:solidFill>
              </a:rPr>
              <a:t> </a:t>
            </a:r>
            <a:r>
              <a:rPr lang="en-US" sz="3000" b="1" dirty="0" smtClean="0">
                <a:solidFill>
                  <a:srgbClr val="FFFFFF"/>
                </a:solidFill>
              </a:rPr>
              <a:t>Sunday</a:t>
            </a:r>
            <a:r>
              <a:rPr lang="en-US" sz="30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 </a:t>
            </a:r>
            <a:r>
              <a:rPr lang="en-US" sz="3000" b="1" dirty="0" smtClean="0">
                <a:solidFill>
                  <a:srgbClr val="FFFFFF"/>
                </a:solidFill>
              </a:rPr>
              <a:t>in </a:t>
            </a:r>
            <a:r>
              <a:rPr lang="en-US" sz="30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Ordinary Time | </a:t>
            </a:r>
            <a:r>
              <a:rPr lang="en-US" sz="3000" b="1" i="0" u="none" strike="noStrike" cap="none" dirty="0">
                <a:solidFill>
                  <a:srgbClr val="FFFFFF"/>
                </a:solidFill>
                <a:latin typeface="Arial" panose="020B0604020202020204"/>
                <a:ea typeface="Arial" panose="020B0604020202020204"/>
                <a:cs typeface="Arial" panose="020B0604020202020204"/>
                <a:sym typeface="Arial" panose="020B0604020202020204"/>
              </a:rPr>
              <a:t>Cycle C</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102" name="Google Shape;102;p1"/>
          <p:cNvPicPr preferRelativeResize="0"/>
          <p:nvPr/>
        </p:nvPicPr>
        <p:blipFill rotWithShape="1">
          <a:blip r:embed="rId1"/>
          <a:srcRect/>
          <a:stretch>
            <a:fill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Shape 146"/>
        <p:cNvGrpSpPr/>
        <p:nvPr/>
      </p:nvGrpSpPr>
      <p:grpSpPr>
        <a:xfrm>
          <a:off x="0" y="0"/>
          <a:ext cx="0" cy="0"/>
          <a:chOff x="0" y="0"/>
          <a:chExt cx="0" cy="0"/>
        </a:xfrm>
      </p:grpSpPr>
      <p:sp>
        <p:nvSpPr>
          <p:cNvPr id="147" name="Google Shape;147;p7"/>
          <p:cNvSpPr/>
          <p:nvPr/>
        </p:nvSpPr>
        <p:spPr>
          <a:xfrm>
            <a:off x="863818" y="1647718"/>
            <a:ext cx="1214400" cy="857400"/>
          </a:xfrm>
          <a:prstGeom prst="rect">
            <a:avLst/>
          </a:prstGeom>
          <a:solidFill>
            <a:schemeClr val="accent2">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smtClean="0">
                <a:solidFill>
                  <a:schemeClr val="lt1"/>
                </a:solidFill>
                <a:latin typeface="Arial Black" panose="020B0A04020102020204"/>
                <a:ea typeface="Arial Black" panose="020B0A04020102020204"/>
                <a:cs typeface="Arial Black" panose="020B0A04020102020204"/>
                <a:sym typeface="Arial Black" panose="020B0A04020102020204"/>
              </a:rPr>
              <a:t>27</a:t>
            </a:r>
            <a:endParaRPr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48" name="Google Shape;148;p7"/>
          <p:cNvSpPr txBox="1"/>
          <p:nvPr/>
        </p:nvSpPr>
        <p:spPr>
          <a:xfrm>
            <a:off x="863818" y="2826814"/>
            <a:ext cx="5783725" cy="5170646"/>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anose="020B0A04020102020204" pitchFamily="34" charset="0"/>
              </a:rPr>
              <a:t>But he will say again, ‘I don't know where you come from. Get away from me, all you wicked people!’ </a:t>
            </a:r>
            <a:endParaRPr sz="48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pic>
        <p:nvPicPr>
          <p:cNvPr id="3" name="Picture 2"/>
          <p:cNvPicPr>
            <a:picLocks noChangeAspect="1"/>
          </p:cNvPicPr>
          <p:nvPr/>
        </p:nvPicPr>
        <p:blipFill>
          <a:blip r:embed="rId1"/>
          <a:stretch>
            <a:fillRect/>
          </a:stretch>
        </p:blipFill>
        <p:spPr>
          <a:xfrm>
            <a:off x="6647543" y="1647718"/>
            <a:ext cx="10821910" cy="77449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2264572" y="1557486"/>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smtClean="0">
                <a:solidFill>
                  <a:schemeClr val="lt1"/>
                </a:solidFill>
                <a:latin typeface="Arial Black" panose="020B0A04020102020204"/>
                <a:ea typeface="Arial Black" panose="020B0A04020102020204"/>
                <a:cs typeface="Arial Black" panose="020B0A04020102020204"/>
                <a:sym typeface="Arial Black" panose="020B0A04020102020204"/>
              </a:rPr>
              <a:t>28</a:t>
            </a:r>
            <a:endParaRPr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48" name="Google Shape;148;p7"/>
          <p:cNvSpPr txBox="1"/>
          <p:nvPr/>
        </p:nvSpPr>
        <p:spPr>
          <a:xfrm>
            <a:off x="12264572" y="2600314"/>
            <a:ext cx="5689600" cy="5539978"/>
          </a:xfrm>
          <a:prstGeom prst="rect">
            <a:avLst/>
          </a:prstGeom>
          <a:noFill/>
          <a:ln>
            <a:noFill/>
          </a:ln>
        </p:spPr>
        <p:txBody>
          <a:bodyPr spcFirstLastPara="1" wrap="square" lIns="0" tIns="0" rIns="0" bIns="0" anchor="t" anchorCtr="0">
            <a:spAutoFit/>
          </a:bodyPr>
          <a:lstStyle/>
          <a:p>
            <a:pPr lvl="0">
              <a:buClr>
                <a:schemeClr val="dk1"/>
              </a:buClr>
              <a:buSzPts val="1100"/>
            </a:pPr>
            <a:r>
              <a:rPr lang="en-US" sz="4000" dirty="0">
                <a:solidFill>
                  <a:schemeClr val="bg1"/>
                </a:solidFill>
                <a:latin typeface="Arial Black" panose="020B0A04020102020204" pitchFamily="34" charset="0"/>
              </a:rPr>
              <a:t>How you will cry and gnash your teeth when you see Abraham, Isaac, and Jacob, and all the prophets in the Kingdom of God, while you are thrown out!</a:t>
            </a:r>
            <a:endParaRPr sz="40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pic>
        <p:nvPicPr>
          <p:cNvPr id="2" name="Picture 1"/>
          <p:cNvPicPr>
            <a:picLocks noChangeAspect="1"/>
          </p:cNvPicPr>
          <p:nvPr/>
        </p:nvPicPr>
        <p:blipFill>
          <a:blip r:embed="rId1"/>
          <a:stretch>
            <a:fillRect/>
          </a:stretch>
        </p:blipFill>
        <p:spPr>
          <a:xfrm>
            <a:off x="558254" y="1557486"/>
            <a:ext cx="11050542" cy="81640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146"/>
        <p:cNvGrpSpPr/>
        <p:nvPr/>
      </p:nvGrpSpPr>
      <p:grpSpPr>
        <a:xfrm>
          <a:off x="0" y="0"/>
          <a:ext cx="0" cy="0"/>
          <a:chOff x="0" y="0"/>
          <a:chExt cx="0" cy="0"/>
        </a:xfrm>
      </p:grpSpPr>
      <p:sp>
        <p:nvSpPr>
          <p:cNvPr id="147" name="Google Shape;147;p7"/>
          <p:cNvSpPr/>
          <p:nvPr/>
        </p:nvSpPr>
        <p:spPr>
          <a:xfrm>
            <a:off x="834736" y="8931881"/>
            <a:ext cx="1214400" cy="857400"/>
          </a:xfrm>
          <a:prstGeom prst="rect">
            <a:avLst/>
          </a:prstGeom>
          <a:solidFill>
            <a:srgbClr val="FF993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smtClean="0">
                <a:solidFill>
                  <a:schemeClr val="lt1"/>
                </a:solidFill>
                <a:latin typeface="Arial Black" panose="020B0A04020102020204"/>
                <a:ea typeface="Arial Black" panose="020B0A04020102020204"/>
                <a:cs typeface="Arial Black" panose="020B0A04020102020204"/>
                <a:sym typeface="Arial Black" panose="020B0A04020102020204"/>
              </a:rPr>
              <a:t>29</a:t>
            </a:r>
            <a:endParaRPr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48" name="Google Shape;148;p7"/>
          <p:cNvSpPr txBox="1"/>
          <p:nvPr/>
        </p:nvSpPr>
        <p:spPr>
          <a:xfrm>
            <a:off x="2423886" y="8309713"/>
            <a:ext cx="14915886" cy="1846659"/>
          </a:xfrm>
          <a:prstGeom prst="rect">
            <a:avLst/>
          </a:prstGeom>
          <a:noFill/>
          <a:ln>
            <a:noFill/>
          </a:ln>
        </p:spPr>
        <p:txBody>
          <a:bodyPr spcFirstLastPara="1" wrap="square" lIns="0" tIns="0" rIns="0" bIns="0" anchor="t" anchorCtr="0">
            <a:spAutoFit/>
          </a:bodyPr>
          <a:lstStyle/>
          <a:p>
            <a:pPr lvl="0">
              <a:buClr>
                <a:schemeClr val="dk1"/>
              </a:buClr>
              <a:buSzPts val="1100"/>
            </a:pPr>
            <a:r>
              <a:rPr lang="en-US" sz="4000" dirty="0" smtClean="0">
                <a:solidFill>
                  <a:schemeClr val="bg1"/>
                </a:solidFill>
                <a:latin typeface="Arial Black" panose="020B0A04020102020204" pitchFamily="34" charset="0"/>
              </a:rPr>
              <a:t>People will come from the east and the west, from the north and the south, and sit down at the feast in the Kingdom of God. </a:t>
            </a:r>
            <a:endParaRPr sz="40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pic>
        <p:nvPicPr>
          <p:cNvPr id="2" name="Picture 1"/>
          <p:cNvPicPr>
            <a:picLocks noChangeAspect="1"/>
          </p:cNvPicPr>
          <p:nvPr/>
        </p:nvPicPr>
        <p:blipFill>
          <a:blip r:embed="rId1"/>
          <a:stretch>
            <a:fillRect/>
          </a:stretch>
        </p:blipFill>
        <p:spPr>
          <a:xfrm>
            <a:off x="2423886" y="318514"/>
            <a:ext cx="13594072" cy="77734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Shape 146"/>
        <p:cNvGrpSpPr/>
        <p:nvPr/>
      </p:nvGrpSpPr>
      <p:grpSpPr>
        <a:xfrm>
          <a:off x="0" y="0"/>
          <a:ext cx="0" cy="0"/>
          <a:chOff x="0" y="0"/>
          <a:chExt cx="0" cy="0"/>
        </a:xfrm>
      </p:grpSpPr>
      <p:sp>
        <p:nvSpPr>
          <p:cNvPr id="147" name="Google Shape;147;p7"/>
          <p:cNvSpPr/>
          <p:nvPr/>
        </p:nvSpPr>
        <p:spPr>
          <a:xfrm>
            <a:off x="866272" y="1462942"/>
            <a:ext cx="1214400" cy="857400"/>
          </a:xfrm>
          <a:prstGeom prst="rect">
            <a:avLst/>
          </a:prstGeom>
          <a:solidFill>
            <a:srgbClr val="CCCC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smtClean="0">
                <a:solidFill>
                  <a:schemeClr val="lt1"/>
                </a:solidFill>
                <a:latin typeface="Arial Black" panose="020B0A04020102020204"/>
                <a:ea typeface="Arial Black" panose="020B0A04020102020204"/>
                <a:cs typeface="Arial Black" panose="020B0A04020102020204"/>
                <a:sym typeface="Arial Black" panose="020B0A04020102020204"/>
              </a:rPr>
              <a:t>30</a:t>
            </a:r>
            <a:endParaRPr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48" name="Google Shape;148;p7"/>
          <p:cNvSpPr txBox="1"/>
          <p:nvPr/>
        </p:nvSpPr>
        <p:spPr>
          <a:xfrm>
            <a:off x="866272" y="2611318"/>
            <a:ext cx="4141157" cy="4308872"/>
          </a:xfrm>
          <a:prstGeom prst="rect">
            <a:avLst/>
          </a:prstGeom>
          <a:noFill/>
          <a:ln>
            <a:noFill/>
          </a:ln>
        </p:spPr>
        <p:txBody>
          <a:bodyPr spcFirstLastPara="1" wrap="square" lIns="0" tIns="0" rIns="0" bIns="0" anchor="t" anchorCtr="0">
            <a:spAutoFit/>
          </a:bodyPr>
          <a:lstStyle/>
          <a:p>
            <a:pPr lvl="0">
              <a:buClr>
                <a:schemeClr val="dk1"/>
              </a:buClr>
              <a:buSzPts val="1100"/>
            </a:pPr>
            <a:r>
              <a:rPr lang="en-US" sz="4000" dirty="0">
                <a:solidFill>
                  <a:schemeClr val="bg1"/>
                </a:solidFill>
                <a:latin typeface="Arial Black" panose="020B0A04020102020204" pitchFamily="34" charset="0"/>
              </a:rPr>
              <a:t>Then those who are now last will be first, and those who are now first will be last.”</a:t>
            </a:r>
            <a:endParaRPr sz="40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pic>
        <p:nvPicPr>
          <p:cNvPr id="5" name="Picture 4"/>
          <p:cNvPicPr>
            <a:picLocks noChangeAspect="1"/>
          </p:cNvPicPr>
          <p:nvPr/>
        </p:nvPicPr>
        <p:blipFill>
          <a:blip r:embed="rId1"/>
          <a:stretch>
            <a:fillRect/>
          </a:stretch>
        </p:blipFill>
        <p:spPr>
          <a:xfrm>
            <a:off x="5747469" y="1118535"/>
            <a:ext cx="11640937" cy="846229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panose="020B0604020202020204"/>
              <a:buNone/>
            </a:pPr>
            <a:r>
              <a:rPr lang="en-US" sz="8000" b="1" i="1" u="none" strike="noStrike" cap="none">
                <a:solidFill>
                  <a:srgbClr val="FFC000"/>
                </a:solidFill>
                <a:latin typeface="Arial" panose="020B0604020202020204"/>
                <a:ea typeface="Arial" panose="020B0604020202020204"/>
                <a:cs typeface="Arial" panose="020B0604020202020204"/>
                <a:sym typeface="Arial" panose="020B0604020202020204"/>
              </a:rPr>
              <a:t>Leader: </a:t>
            </a:r>
            <a:r>
              <a:rPr lang="en-US" sz="8000" b="1" i="0" u="none" strike="noStrike" cap="none">
                <a:solidFill>
                  <a:srgbClr val="FFFFFF"/>
                </a:solidFill>
                <a:latin typeface="Arial" panose="020B0604020202020204"/>
                <a:ea typeface="Arial" panose="020B0604020202020204"/>
                <a:cs typeface="Arial" panose="020B0604020202020204"/>
                <a:sym typeface="Arial" panose="020B0604020202020204"/>
              </a:rPr>
              <a:t>The Gospel of the Lord.</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panose="020B0604020202020204"/>
              <a:buNone/>
            </a:pPr>
            <a:r>
              <a:rPr lang="en-US" sz="8000" b="1" i="1" u="none" strike="noStrike" cap="none">
                <a:solidFill>
                  <a:srgbClr val="FFC000"/>
                </a:solidFill>
                <a:latin typeface="Arial" panose="020B0604020202020204"/>
                <a:ea typeface="Arial" panose="020B0604020202020204"/>
                <a:cs typeface="Arial" panose="020B0604020202020204"/>
                <a:sym typeface="Arial" panose="020B0604020202020204"/>
              </a:rPr>
              <a:t>All: </a:t>
            </a:r>
            <a:r>
              <a:rPr lang="en-US" sz="8000" b="1" i="0" u="none" strike="noStrike" cap="none">
                <a:solidFill>
                  <a:srgbClr val="FFFFFF"/>
                </a:solidFill>
                <a:latin typeface="Arial" panose="020B0604020202020204"/>
                <a:ea typeface="Arial" panose="020B0604020202020204"/>
                <a:cs typeface="Arial" panose="020B0604020202020204"/>
                <a:sym typeface="Arial" panose="020B0604020202020204"/>
              </a:rPr>
              <a:t>Praise to You,</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4800"/>
              <a:buFont typeface="Arial" panose="020B0604020202020204"/>
              <a:buNone/>
            </a:pPr>
            <a:r>
              <a:rPr lang="en-US" sz="8000" b="1" i="0" u="none" strike="noStrike" cap="none">
                <a:solidFill>
                  <a:srgbClr val="FFFFFF"/>
                </a:solidFill>
                <a:latin typeface="Arial" panose="020B0604020202020204"/>
                <a:ea typeface="Arial" panose="020B0604020202020204"/>
                <a:cs typeface="Arial" panose="020B0604020202020204"/>
                <a:sym typeface="Arial" panose="020B0604020202020204"/>
              </a:rPr>
              <a:t>       Lord Jesus Christ.</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1000"/>
              </a:lnSpc>
              <a:spcBef>
                <a:spcPts val="0"/>
              </a:spcBef>
              <a:spcAft>
                <a:spcPts val="0"/>
              </a:spcAft>
              <a:buClr>
                <a:srgbClr val="000000"/>
              </a:buClr>
              <a:buSzPts val="9600"/>
              <a:buFont typeface="Arial" panose="020B0604020202020204"/>
              <a:buNone/>
            </a:pPr>
            <a:r>
              <a:rPr lang="en-US" sz="9600" b="1" i="0" u="none" strike="noStrike" cap="none" dirty="0">
                <a:solidFill>
                  <a:srgbClr val="FFFFFF"/>
                </a:solidFill>
                <a:latin typeface="Arial" panose="020B0604020202020204"/>
                <a:ea typeface="Arial" panose="020B0604020202020204"/>
                <a:cs typeface="Arial" panose="020B0604020202020204"/>
                <a:sym typeface="Arial" panose="020B0604020202020204"/>
              </a:rPr>
              <a:t>GOSPEL MESSAGE</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4" name="Google Shape;197;p21"/>
          <p:cNvPicPr preferRelativeResize="0"/>
          <p:nvPr/>
        </p:nvPicPr>
        <p:blipFill rotWithShape="1">
          <a:blip r:embed="rId1"/>
          <a:srcRect/>
          <a:stretch>
            <a:fillRect/>
          </a:stretch>
        </p:blipFill>
        <p:spPr>
          <a:xfrm>
            <a:off x="9720064" y="1471092"/>
            <a:ext cx="7010400" cy="7010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202"/>
        <p:cNvGrpSpPr/>
        <p:nvPr/>
      </p:nvGrpSpPr>
      <p:grpSpPr>
        <a:xfrm>
          <a:off x="0" y="0"/>
          <a:ext cx="0" cy="0"/>
          <a:chOff x="0" y="0"/>
          <a:chExt cx="0" cy="0"/>
        </a:xfrm>
      </p:grpSpPr>
      <p:sp>
        <p:nvSpPr>
          <p:cNvPr id="203" name="Google Shape;203;p22"/>
          <p:cNvSpPr/>
          <p:nvPr/>
        </p:nvSpPr>
        <p:spPr>
          <a:xfrm>
            <a:off x="772678" y="1818567"/>
            <a:ext cx="7496356" cy="1438983"/>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panose="020B0604020202020204"/>
              <a:buNone/>
            </a:pPr>
            <a:r>
              <a:rPr lang="en-US" sz="4000" b="0" i="0" u="none" strike="noStrike" cap="none" dirty="0">
                <a:solidFill>
                  <a:schemeClr val="tx1"/>
                </a:solidFill>
                <a:latin typeface="Arial Black" panose="020B0A04020102020204"/>
                <a:ea typeface="Arial Black" panose="020B0A04020102020204"/>
                <a:cs typeface="Arial Black" panose="020B0A04020102020204"/>
                <a:sym typeface="Arial Black" panose="020B0A04020102020204"/>
              </a:rPr>
              <a:t>Activity: </a:t>
            </a:r>
            <a:endParaRPr lang="en-US" sz="4000" b="0" i="0" u="none" strike="noStrike" cap="none" dirty="0">
              <a:solidFill>
                <a:schemeClr val="tx1"/>
              </a:solidFill>
              <a:latin typeface="Arial Black" panose="020B0A04020102020204"/>
              <a:ea typeface="Arial Black" panose="020B0A04020102020204"/>
              <a:cs typeface="Arial Black" panose="020B0A04020102020204"/>
              <a:sym typeface="Arial Black" panose="020B0A04020102020204"/>
            </a:endParaRPr>
          </a:p>
          <a:p>
            <a:pPr marL="0" marR="0" lvl="0" indent="0" algn="ctr" rtl="0">
              <a:lnSpc>
                <a:spcPct val="100000"/>
              </a:lnSpc>
              <a:spcBef>
                <a:spcPts val="0"/>
              </a:spcBef>
              <a:spcAft>
                <a:spcPts val="0"/>
              </a:spcAft>
              <a:buClr>
                <a:srgbClr val="000000"/>
              </a:buClr>
              <a:buSzPts val="4000"/>
              <a:buFont typeface="Arial" panose="020B0604020202020204"/>
              <a:buNone/>
            </a:pPr>
            <a:r>
              <a:rPr lang="en-US" sz="4000" b="0" i="0" u="none" strike="noStrike" cap="none" dirty="0" smtClean="0">
                <a:solidFill>
                  <a:schemeClr val="tx1"/>
                </a:solidFill>
                <a:latin typeface="Arial Black" panose="020B0A04020102020204"/>
                <a:ea typeface="Arial Black" panose="020B0A04020102020204"/>
                <a:cs typeface="Arial Black" panose="020B0A04020102020204"/>
                <a:sym typeface="Arial Black" panose="020B0A04020102020204"/>
              </a:rPr>
              <a:t>The Narrow Gate</a:t>
            </a:r>
            <a:endParaRPr sz="1400" b="0" i="0" u="none" strike="noStrike" cap="none" dirty="0">
              <a:solidFill>
                <a:schemeClr val="tx1"/>
              </a:solidFill>
              <a:sym typeface="Arial" panose="020B0604020202020204"/>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panose="020F0502020204030204"/>
              <a:buChar char="-"/>
            </a:pPr>
            <a:endParaRPr sz="44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 name="Google Shape;155;p8"/>
          <p:cNvSpPr txBox="1"/>
          <p:nvPr/>
        </p:nvSpPr>
        <p:spPr>
          <a:xfrm>
            <a:off x="1112457" y="4081691"/>
            <a:ext cx="6212013" cy="3323987"/>
          </a:xfrm>
          <a:prstGeom prst="rect">
            <a:avLst/>
          </a:prstGeom>
          <a:noFill/>
          <a:ln>
            <a:noFill/>
          </a:ln>
        </p:spPr>
        <p:txBody>
          <a:bodyPr spcFirstLastPara="1" wrap="square" lIns="0" tIns="0" rIns="0" bIns="0" anchor="t" anchorCtr="0">
            <a:spAutoFit/>
          </a:bodyPr>
          <a:lstStyle/>
          <a:p>
            <a:pPr lvl="0">
              <a:buSzPts val="4400"/>
            </a:pPr>
            <a:r>
              <a:rPr lang="en-US" sz="3600" dirty="0">
                <a:solidFill>
                  <a:schemeClr val="tx1"/>
                </a:solidFill>
                <a:latin typeface="Arial Black" panose="020B0A04020102020204" pitchFamily="34" charset="0"/>
              </a:rPr>
              <a:t>Materials:</a:t>
            </a:r>
            <a:br>
              <a:rPr lang="en-US" sz="3600" dirty="0">
                <a:solidFill>
                  <a:schemeClr val="tx1"/>
                </a:solidFill>
                <a:latin typeface="Arial Black" panose="020B0A04020102020204" pitchFamily="34" charset="0"/>
              </a:rPr>
            </a:br>
            <a:r>
              <a:rPr lang="en-US" sz="3600" dirty="0">
                <a:solidFill>
                  <a:schemeClr val="tx1"/>
                </a:solidFill>
                <a:latin typeface="Arial Black" panose="020B0A04020102020204" pitchFamily="34" charset="0"/>
              </a:rPr>
              <a:t>1. </a:t>
            </a:r>
            <a:r>
              <a:rPr lang="en-US" sz="3600" dirty="0" smtClean="0">
                <a:solidFill>
                  <a:schemeClr val="tx1"/>
                </a:solidFill>
                <a:latin typeface="Arial Black" panose="020B0A04020102020204" pitchFamily="34" charset="0"/>
              </a:rPr>
              <a:t>Coloring Materials</a:t>
            </a:r>
            <a:endParaRPr lang="en-US" sz="3600" dirty="0" smtClean="0">
              <a:solidFill>
                <a:schemeClr val="tx1"/>
              </a:solidFill>
              <a:latin typeface="Arial Black" panose="020B0A04020102020204" pitchFamily="34" charset="0"/>
            </a:endParaRPr>
          </a:p>
          <a:p>
            <a:pPr lvl="0">
              <a:buSzPts val="4400"/>
            </a:pPr>
            <a:r>
              <a:rPr lang="en-US" sz="3600" dirty="0" smtClean="0">
                <a:solidFill>
                  <a:schemeClr val="tx1"/>
                </a:solidFill>
                <a:latin typeface="Arial Black" panose="020B0A04020102020204" pitchFamily="34" charset="0"/>
              </a:rPr>
              <a:t>2. White bond </a:t>
            </a:r>
            <a:r>
              <a:rPr lang="en-US" sz="3600" dirty="0" smtClean="0">
                <a:solidFill>
                  <a:schemeClr val="tx1"/>
                </a:solidFill>
                <a:latin typeface="Arial Black" panose="020B0A04020102020204" pitchFamily="34" charset="0"/>
              </a:rPr>
              <a:t>paper</a:t>
            </a:r>
            <a:endParaRPr lang="en-US" sz="3600" dirty="0" smtClean="0">
              <a:solidFill>
                <a:schemeClr val="tx1"/>
              </a:solidFill>
              <a:latin typeface="Arial Black" panose="020B0A04020102020204" pitchFamily="34" charset="0"/>
            </a:endParaRPr>
          </a:p>
          <a:p>
            <a:pPr lvl="0">
              <a:buSzPts val="4400"/>
            </a:pPr>
            <a:r>
              <a:rPr lang="en-US" sz="3600" dirty="0" smtClean="0">
                <a:solidFill>
                  <a:schemeClr val="tx1"/>
                </a:solidFill>
                <a:latin typeface="Arial Black" panose="020B0A04020102020204" pitchFamily="34" charset="0"/>
              </a:rPr>
              <a:t>3. Colored paper</a:t>
            </a:r>
            <a:endParaRPr lang="en-US" sz="3600" dirty="0" smtClean="0">
              <a:solidFill>
                <a:schemeClr val="tx1"/>
              </a:solidFill>
              <a:latin typeface="Arial Black" panose="020B0A04020102020204" pitchFamily="34" charset="0"/>
            </a:endParaRPr>
          </a:p>
          <a:p>
            <a:pPr lvl="0">
              <a:buSzPts val="4400"/>
            </a:pPr>
            <a:r>
              <a:rPr lang="en-US" sz="3600" dirty="0" smtClean="0">
                <a:solidFill>
                  <a:schemeClr val="tx1"/>
                </a:solidFill>
                <a:latin typeface="Arial Black" panose="020B0A04020102020204" pitchFamily="34" charset="0"/>
              </a:rPr>
              <a:t>4. </a:t>
            </a:r>
            <a:r>
              <a:rPr lang="en-US" sz="3600" dirty="0" smtClean="0">
                <a:solidFill>
                  <a:schemeClr val="tx1"/>
                </a:solidFill>
                <a:latin typeface="Arial Black" panose="020B0A04020102020204" pitchFamily="34" charset="0"/>
              </a:rPr>
              <a:t>Scissors</a:t>
            </a:r>
            <a:endParaRPr lang="en-US" sz="3600" dirty="0" smtClean="0">
              <a:solidFill>
                <a:schemeClr val="tx1"/>
              </a:solidFill>
              <a:latin typeface="Arial Black" panose="020B0A04020102020204" pitchFamily="34" charset="0"/>
            </a:endParaRPr>
          </a:p>
          <a:p>
            <a:pPr lvl="0">
              <a:buSzPts val="4400"/>
            </a:pPr>
            <a:r>
              <a:rPr lang="en-US" sz="3600" dirty="0" smtClean="0">
                <a:solidFill>
                  <a:schemeClr val="tx1"/>
                </a:solidFill>
                <a:latin typeface="Arial Black" panose="020B0A04020102020204" pitchFamily="34" charset="0"/>
              </a:rPr>
              <a:t>5</a:t>
            </a:r>
            <a:r>
              <a:rPr lang="en-US" sz="3600" dirty="0" smtClean="0">
                <a:solidFill>
                  <a:schemeClr val="tx1"/>
                </a:solidFill>
                <a:latin typeface="Arial Black" panose="020B0A04020102020204" pitchFamily="34" charset="0"/>
              </a:rPr>
              <a:t>. Glue</a:t>
            </a:r>
            <a:endParaRPr lang="en-US" sz="3600" dirty="0">
              <a:solidFill>
                <a:schemeClr val="tx1"/>
              </a:solidFill>
              <a:latin typeface="Arial Black" panose="020B0A04020102020204" pitchFamily="34" charset="0"/>
            </a:endParaRPr>
          </a:p>
        </p:txBody>
      </p:sp>
      <p:pic>
        <p:nvPicPr>
          <p:cNvPr id="2" name="Picture 1"/>
          <p:cNvPicPr>
            <a:picLocks noChangeAspect="1"/>
          </p:cNvPicPr>
          <p:nvPr/>
        </p:nvPicPr>
        <p:blipFill>
          <a:blip r:embed="rId1"/>
          <a:stretch>
            <a:fillRect/>
          </a:stretch>
        </p:blipFill>
        <p:spPr>
          <a:xfrm>
            <a:off x="10013562" y="653384"/>
            <a:ext cx="6910095" cy="91178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8859370" y="472617"/>
            <a:ext cx="8976531" cy="9156353"/>
          </a:xfrm>
          <a:prstGeom prst="rect">
            <a:avLst/>
          </a:prstGeom>
          <a:noFill/>
          <a:ln>
            <a:noFill/>
          </a:ln>
        </p:spPr>
        <p:txBody>
          <a:bodyPr spcFirstLastPara="1" wrap="square" lIns="0" tIns="0" rIns="0" bIns="0" anchor="t" anchorCtr="0">
            <a:spAutoFit/>
          </a:bodyPr>
          <a:lstStyle/>
          <a:p>
            <a:pPr lvl="0">
              <a:buSzPts val="4000"/>
            </a:pPr>
            <a:r>
              <a:rPr lang="en-US" sz="3500" b="1" dirty="0">
                <a:solidFill>
                  <a:schemeClr val="tx1"/>
                </a:solidFill>
                <a:latin typeface="+mj-lt"/>
              </a:rPr>
              <a:t>Instruction:</a:t>
            </a:r>
            <a:endParaRPr lang="en-US" sz="3500" b="1" dirty="0">
              <a:solidFill>
                <a:schemeClr val="tx1"/>
              </a:solidFill>
              <a:latin typeface="+mj-lt"/>
            </a:endParaRPr>
          </a:p>
          <a:p>
            <a:pPr lvl="0">
              <a:buSzPts val="4000"/>
            </a:pPr>
            <a:endParaRPr lang="en-US" sz="3500" b="1" dirty="0">
              <a:solidFill>
                <a:schemeClr val="tx1"/>
              </a:solidFill>
              <a:latin typeface="+mj-lt"/>
            </a:endParaRPr>
          </a:p>
          <a:p>
            <a:pPr marL="742950" lvl="0" indent="-742950">
              <a:buSzPts val="4000"/>
              <a:buFont typeface="+mj-lt"/>
              <a:buAutoNum type="arabicPeriod"/>
            </a:pPr>
            <a:r>
              <a:rPr lang="en-US" sz="3500" b="1" dirty="0" smtClean="0">
                <a:solidFill>
                  <a:schemeClr val="tx1"/>
                </a:solidFill>
                <a:latin typeface="+mj-lt"/>
              </a:rPr>
              <a:t>Fold the paper lengthwise.</a:t>
            </a:r>
            <a:endParaRPr lang="en-US" sz="3500" b="1" dirty="0" smtClean="0">
              <a:solidFill>
                <a:schemeClr val="tx1"/>
              </a:solidFill>
              <a:latin typeface="+mj-lt"/>
            </a:endParaRPr>
          </a:p>
          <a:p>
            <a:pPr marL="742950" lvl="0" indent="-742950">
              <a:buSzPts val="4000"/>
              <a:buFont typeface="+mj-lt"/>
              <a:buAutoNum type="arabicPeriod"/>
            </a:pPr>
            <a:r>
              <a:rPr lang="en-US" sz="3500" b="1" dirty="0" smtClean="0">
                <a:solidFill>
                  <a:schemeClr val="tx1"/>
                </a:solidFill>
                <a:latin typeface="+mj-lt"/>
              </a:rPr>
              <a:t>Draw a wider path on the </a:t>
            </a:r>
            <a:r>
              <a:rPr lang="en-US" sz="3500" b="1" dirty="0" smtClean="0">
                <a:solidFill>
                  <a:schemeClr val="tx1"/>
                </a:solidFill>
                <a:latin typeface="+mj-lt"/>
              </a:rPr>
              <a:t>right </a:t>
            </a:r>
            <a:r>
              <a:rPr lang="en-US" sz="3500" b="1" dirty="0" smtClean="0">
                <a:solidFill>
                  <a:schemeClr val="tx1"/>
                </a:solidFill>
                <a:latin typeface="+mj-lt"/>
              </a:rPr>
              <a:t>side of the paper and a narrow path on the left side. </a:t>
            </a:r>
            <a:endParaRPr lang="en-US" sz="3500" b="1" dirty="0">
              <a:solidFill>
                <a:schemeClr val="tx1"/>
              </a:solidFill>
              <a:latin typeface="+mj-lt"/>
            </a:endParaRPr>
          </a:p>
          <a:p>
            <a:pPr marL="742950" lvl="0" indent="-742950">
              <a:buSzPts val="4000"/>
              <a:buFont typeface="+mj-lt"/>
              <a:buAutoNum type="arabicPeriod"/>
            </a:pPr>
            <a:r>
              <a:rPr lang="en-US" sz="3500" b="1" dirty="0" smtClean="0">
                <a:solidFill>
                  <a:schemeClr val="tx1"/>
                </a:solidFill>
                <a:latin typeface="+mj-lt"/>
              </a:rPr>
              <a:t>Cut out </a:t>
            </a:r>
            <a:r>
              <a:rPr lang="en-US" sz="3500" b="1" dirty="0" smtClean="0">
                <a:solidFill>
                  <a:schemeClr val="tx1"/>
                </a:solidFill>
                <a:latin typeface="+mj-lt"/>
              </a:rPr>
              <a:t>one </a:t>
            </a:r>
            <a:r>
              <a:rPr lang="en-US" sz="3500" b="1" dirty="0" smtClean="0">
                <a:solidFill>
                  <a:schemeClr val="tx1"/>
                </a:solidFill>
                <a:latin typeface="+mj-lt"/>
              </a:rPr>
              <a:t>big and small rectangles that would serve as the door to your paths.</a:t>
            </a:r>
            <a:endParaRPr lang="en-US" sz="3500" b="1" dirty="0">
              <a:solidFill>
                <a:schemeClr val="tx1"/>
              </a:solidFill>
              <a:latin typeface="+mj-lt"/>
            </a:endParaRPr>
          </a:p>
          <a:p>
            <a:pPr marL="742950" lvl="0" indent="-742950">
              <a:buSzPts val="4000"/>
              <a:buFont typeface="+mj-lt"/>
              <a:buAutoNum type="arabicPeriod"/>
            </a:pPr>
            <a:r>
              <a:rPr lang="en-US" sz="3500" b="1" dirty="0" smtClean="0">
                <a:solidFill>
                  <a:schemeClr val="tx1"/>
                </a:solidFill>
                <a:latin typeface="+mj-lt"/>
              </a:rPr>
              <a:t>Paste the cut out onto your drawing paper.</a:t>
            </a:r>
            <a:endParaRPr lang="en-US" sz="3500" b="1" dirty="0" smtClean="0">
              <a:solidFill>
                <a:schemeClr val="tx1"/>
              </a:solidFill>
              <a:latin typeface="+mj-lt"/>
            </a:endParaRPr>
          </a:p>
          <a:p>
            <a:pPr marL="742950" lvl="0" indent="-742950">
              <a:buSzPts val="4000"/>
              <a:buFont typeface="+mj-lt"/>
              <a:buAutoNum type="arabicPeriod"/>
            </a:pPr>
            <a:r>
              <a:rPr lang="en-US" sz="3500" b="1" dirty="0" smtClean="0">
                <a:solidFill>
                  <a:schemeClr val="tx1"/>
                </a:solidFill>
                <a:latin typeface="+mj-lt"/>
              </a:rPr>
              <a:t>Write on the side of the wider path the things that you need to avoid so you can enter the narrow path.</a:t>
            </a:r>
            <a:endParaRPr lang="en-US" sz="3500" b="1" dirty="0" smtClean="0">
              <a:solidFill>
                <a:schemeClr val="tx1"/>
              </a:solidFill>
              <a:latin typeface="+mj-lt"/>
            </a:endParaRPr>
          </a:p>
          <a:p>
            <a:pPr marL="742950" lvl="0" indent="-742950">
              <a:buSzPts val="4000"/>
              <a:buFont typeface="+mj-lt"/>
              <a:buAutoNum type="arabicPeriod"/>
            </a:pPr>
            <a:r>
              <a:rPr lang="en-US" sz="3500" b="1" dirty="0" smtClean="0">
                <a:solidFill>
                  <a:schemeClr val="tx1"/>
                </a:solidFill>
                <a:latin typeface="+mj-lt"/>
              </a:rPr>
              <a:t>Write the good things that you think you will receive once you enter the narrow path.</a:t>
            </a:r>
            <a:endParaRPr lang="en-US" sz="3500" b="1" dirty="0">
              <a:solidFill>
                <a:schemeClr val="tx1"/>
              </a:solidFill>
              <a:latin typeface="+mj-lt"/>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050" name="Picture 2" descr="http://3.bp.blogspot.com/-bYVGpTy0f8U/UeGB9KQF5jI/AAAAAAAAGTU/sjtAkPs1QNU/s1600/20130713_17335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1293" y="586014"/>
            <a:ext cx="7064828" cy="9419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panose="020B0604020202020204"/>
              <a:buNone/>
            </a:pPr>
            <a:r>
              <a:rPr lang="en-US" sz="4400" b="0" i="0" u="none" strike="noStrike" cap="none">
                <a:solidFill>
                  <a:schemeClr val="lt1"/>
                </a:solidFill>
                <a:latin typeface="Arial Black" panose="020B0A04020102020204"/>
                <a:ea typeface="Arial Black" panose="020B0A04020102020204"/>
                <a:cs typeface="Arial Black" panose="020B0A04020102020204"/>
                <a:sym typeface="Arial Black" panose="020B0A04020102020204"/>
              </a:rPr>
              <a:t>Closing Prayer</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 name="Google Shape;219;gf7e905350f_0_52"/>
          <p:cNvSpPr/>
          <p:nvPr/>
        </p:nvSpPr>
        <p:spPr>
          <a:xfrm>
            <a:off x="934574" y="1765852"/>
            <a:ext cx="9238200" cy="3038377"/>
          </a:xfrm>
          <a:prstGeom prst="rect">
            <a:avLst/>
          </a:prstGeom>
          <a:noFill/>
          <a:ln>
            <a:noFill/>
          </a:ln>
        </p:spPr>
        <p:txBody>
          <a:bodyPr spcFirstLastPara="1" wrap="square" lIns="91425" tIns="45700" rIns="91425" bIns="45700" anchor="ctr" anchorCtr="0">
            <a:noAutofit/>
          </a:bodyPr>
          <a:lstStyle/>
          <a:p>
            <a:pPr algn="just" fontAlgn="base"/>
            <a:r>
              <a:rPr lang="en-US" sz="2800" dirty="0" smtClean="0">
                <a:solidFill>
                  <a:schemeClr val="bg1"/>
                </a:solidFill>
              </a:rPr>
              <a:t>Dear God,</a:t>
            </a:r>
            <a:endParaRPr lang="en-US" sz="2800" dirty="0" smtClean="0">
              <a:solidFill>
                <a:schemeClr val="bg1"/>
              </a:solidFill>
            </a:endParaRPr>
          </a:p>
          <a:p>
            <a:pPr algn="just" fontAlgn="base"/>
            <a:endParaRPr lang="en-US" sz="2800" dirty="0">
              <a:solidFill>
                <a:schemeClr val="bg1"/>
              </a:solidFill>
            </a:endParaRPr>
          </a:p>
          <a:p>
            <a:pPr algn="just" fontAlgn="base"/>
            <a:r>
              <a:rPr lang="en-US" sz="2800" dirty="0" smtClean="0">
                <a:solidFill>
                  <a:schemeClr val="bg1"/>
                </a:solidFill>
              </a:rPr>
              <a:t>Thank </a:t>
            </a:r>
            <a:r>
              <a:rPr lang="en-US" sz="2800" dirty="0">
                <a:solidFill>
                  <a:schemeClr val="bg1"/>
                </a:solidFill>
              </a:rPr>
              <a:t>You for showing us the way to Heaven. We pray that You’ll help us to follow You on the narrow road, even when other people are going down the wide road because we know what’s waiting for us in the end. Amen</a:t>
            </a:r>
            <a:endParaRPr lang="en-US" sz="2800" dirty="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1"/>
          <a:srcRect/>
          <a:stretch>
            <a:fillRect/>
          </a:stretch>
        </p:blipFill>
        <p:spPr>
          <a:xfrm>
            <a:off x="11160224" y="1120722"/>
            <a:ext cx="6552728" cy="80455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panose="020B0604020202020204"/>
              <a:buNone/>
            </a:pPr>
            <a:r>
              <a:rPr lang="en-US" sz="11300" b="1" i="0" u="none" strike="noStrike" cap="none" dirty="0">
                <a:solidFill>
                  <a:srgbClr val="FFFFFF"/>
                </a:solidFill>
                <a:latin typeface="Arial" panose="020B0604020202020204"/>
                <a:ea typeface="Arial" panose="020B0604020202020204"/>
                <a:cs typeface="Arial" panose="020B0604020202020204"/>
                <a:sym typeface="Arial" panose="020B0604020202020204"/>
              </a:rPr>
              <a:t>LIVE THE WORD KIDS</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r>
              <a:rPr lang="en-US" sz="3000" b="1" smtClean="0">
                <a:solidFill>
                  <a:srgbClr val="FFFFFF"/>
                </a:solidFill>
              </a:rPr>
              <a:t>21</a:t>
            </a:r>
            <a:r>
              <a:rPr lang="en-US" sz="3000" b="1" baseline="30000" smtClean="0">
                <a:solidFill>
                  <a:srgbClr val="FFFFFF"/>
                </a:solidFill>
              </a:rPr>
              <a:t>st</a:t>
            </a:r>
            <a:r>
              <a:rPr lang="en-US" sz="3000" b="1" smtClean="0">
                <a:solidFill>
                  <a:srgbClr val="FFFFFF"/>
                </a:solidFill>
              </a:rPr>
              <a:t> </a:t>
            </a:r>
            <a:r>
              <a:rPr lang="en-US" sz="3000" b="1" dirty="0" smtClean="0">
                <a:solidFill>
                  <a:srgbClr val="FFFFFF"/>
                </a:solidFill>
              </a:rPr>
              <a:t>Sunday</a:t>
            </a:r>
            <a:r>
              <a:rPr lang="en-US" sz="30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 </a:t>
            </a:r>
            <a:r>
              <a:rPr lang="en-US" sz="3000" b="1" dirty="0" smtClean="0">
                <a:solidFill>
                  <a:srgbClr val="FFFFFF"/>
                </a:solidFill>
              </a:rPr>
              <a:t>in </a:t>
            </a:r>
            <a:r>
              <a:rPr lang="en-US" sz="30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Ordinary Time | </a:t>
            </a:r>
            <a:r>
              <a:rPr lang="en-US" sz="3000" b="1" i="0" u="none" strike="noStrike" cap="none" dirty="0">
                <a:solidFill>
                  <a:srgbClr val="FFFFFF"/>
                </a:solidFill>
                <a:latin typeface="Arial" panose="020B0604020202020204"/>
                <a:ea typeface="Arial" panose="020B0604020202020204"/>
                <a:cs typeface="Arial" panose="020B0604020202020204"/>
                <a:sym typeface="Arial" panose="020B0604020202020204"/>
              </a:rPr>
              <a:t>Cycle C</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102" name="Google Shape;102;p1"/>
          <p:cNvPicPr preferRelativeResize="0"/>
          <p:nvPr/>
        </p:nvPicPr>
        <p:blipFill rotWithShape="1">
          <a:blip r:embed="rId1"/>
          <a:srcRect/>
          <a:stretch>
            <a:fillRect/>
          </a:stretch>
        </p:blipFill>
        <p:spPr>
          <a:xfrm>
            <a:off x="9864080" y="1638300"/>
            <a:ext cx="7010400" cy="7010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f389fad905_0_26"/>
          <p:cNvSpPr txBox="1"/>
          <p:nvPr/>
        </p:nvSpPr>
        <p:spPr>
          <a:xfrm>
            <a:off x="844628" y="411248"/>
            <a:ext cx="16225520" cy="9694962"/>
          </a:xfrm>
          <a:prstGeom prst="rect">
            <a:avLst/>
          </a:prstGeom>
          <a:noFill/>
          <a:ln>
            <a:noFill/>
          </a:ln>
        </p:spPr>
        <p:txBody>
          <a:bodyPr spcFirstLastPara="1" wrap="square" lIns="0" tIns="0" rIns="0" bIns="0" anchor="t" anchorCtr="0">
            <a:spAutoFit/>
          </a:bodyPr>
          <a:lstStyle/>
          <a:p>
            <a:pPr algn="just"/>
            <a:r>
              <a:rPr lang="en-US" sz="3600" b="1" dirty="0">
                <a:solidFill>
                  <a:srgbClr val="FF0000"/>
                </a:solidFill>
              </a:rPr>
              <a:t>NOTES FOR THE FACILITATOR ONLY:</a:t>
            </a:r>
            <a:endParaRPr lang="en-US" sz="3600" b="1" dirty="0">
              <a:solidFill>
                <a:srgbClr val="FF0000"/>
              </a:solidFill>
            </a:endParaRPr>
          </a:p>
          <a:p>
            <a:pPr algn="just"/>
            <a:endParaRPr lang="en-US" sz="1800" b="1" dirty="0">
              <a:solidFill>
                <a:schemeClr val="tx1"/>
              </a:solidFill>
            </a:endParaRPr>
          </a:p>
          <a:p>
            <a:pPr algn="just"/>
            <a:r>
              <a:rPr lang="en-US" sz="3600" b="1" dirty="0">
                <a:solidFill>
                  <a:schemeClr val="tx1"/>
                </a:solidFill>
              </a:rPr>
              <a:t>Gospel Lesson</a:t>
            </a:r>
            <a:r>
              <a:rPr lang="en-US" sz="3600" b="1" dirty="0" smtClean="0">
                <a:solidFill>
                  <a:schemeClr val="tx1"/>
                </a:solidFill>
              </a:rPr>
              <a:t>:</a:t>
            </a:r>
            <a:endParaRPr lang="en-US" sz="3600" b="1" dirty="0" smtClean="0">
              <a:solidFill>
                <a:schemeClr val="tx1"/>
              </a:solidFill>
            </a:endParaRPr>
          </a:p>
          <a:p>
            <a:pPr algn="just"/>
            <a:endParaRPr lang="en-US" sz="3600" b="1" dirty="0">
              <a:solidFill>
                <a:schemeClr val="tx1"/>
              </a:solidFill>
            </a:endParaRPr>
          </a:p>
          <a:p>
            <a:pPr algn="just"/>
            <a:r>
              <a:rPr lang="en-US" sz="3600" dirty="0"/>
              <a:t>Modern psychology gives great importance to “feeling good” and “loving one’s self” as a </a:t>
            </a:r>
            <a:r>
              <a:rPr lang="en-US" sz="3600" dirty="0" smtClean="0"/>
              <a:t>precondition </a:t>
            </a:r>
            <a:r>
              <a:rPr lang="en-US" sz="3600" dirty="0"/>
              <a:t>to love others. But in today’s Gospel passage Jesus warns us that there is no easy way to be his disciples as he declares that the Kingdom of God can be “accessed” only through a “narrow gate.” Obviously, Jesus is not speaking of a material gate but of the “narrow gate” of daily faithfulness to one’s </a:t>
            </a:r>
            <a:r>
              <a:rPr lang="en-US" sz="3600" dirty="0" smtClean="0"/>
              <a:t>duties </a:t>
            </a:r>
            <a:r>
              <a:rPr lang="en-US" sz="3600" dirty="0"/>
              <a:t>and the loyal observance of God’s law in all circumstances of life. That is what makes life challenging, but that is also the only way that leads to eternal happiness in heaven</a:t>
            </a:r>
            <a:r>
              <a:rPr lang="en-US" sz="3600" dirty="0" smtClean="0"/>
              <a:t>.</a:t>
            </a:r>
            <a:endParaRPr lang="en-US" sz="3600" dirty="0" smtClean="0"/>
          </a:p>
          <a:p>
            <a:pPr algn="just"/>
            <a:endParaRPr lang="en-US" sz="3600" dirty="0"/>
          </a:p>
          <a:p>
            <a:pPr algn="just"/>
            <a:r>
              <a:rPr lang="en-US" sz="3600" dirty="0"/>
              <a:t>The possibility of belonging to the Kingdom of heaven is open to all, but subject to a basic condition: to live a life according to the teaching of Jesus. That is the “narrow gate” that leads to everlasting life</a:t>
            </a:r>
            <a:r>
              <a:rPr lang="en-US" sz="3600" dirty="0" smtClean="0"/>
              <a:t>.</a:t>
            </a:r>
            <a:endParaRPr lang="en-US" sz="3600" dirty="0" smtClean="0"/>
          </a:p>
          <a:p>
            <a:pPr algn="just"/>
            <a:endParaRPr lang="en-US" sz="3600" dirty="0"/>
          </a:p>
          <a:p>
            <a:pPr algn="just"/>
            <a:r>
              <a:rPr lang="en-US" sz="2800" dirty="0" smtClean="0"/>
              <a:t>Source: </a:t>
            </a:r>
            <a:r>
              <a:rPr lang="en-US" sz="2800" dirty="0" err="1" smtClean="0"/>
              <a:t>Sambuhay</a:t>
            </a:r>
            <a:endParaRPr lang="en-US" sz="28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8288000" cy="11644868"/>
          </a:xfrm>
          <a:prstGeom prst="rect">
            <a:avLst/>
          </a:prstGeom>
        </p:spPr>
      </p:pic>
      <p:sp>
        <p:nvSpPr>
          <p:cNvPr id="115" name="Google Shape;115;p3"/>
          <p:cNvSpPr/>
          <p:nvPr/>
        </p:nvSpPr>
        <p:spPr>
          <a:xfrm>
            <a:off x="0" y="8656090"/>
            <a:ext cx="18288000" cy="1829931"/>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i="0" u="none" strike="noStrike" cap="none" dirty="0" smtClean="0">
                <a:solidFill>
                  <a:srgbClr val="FFFF99"/>
                </a:solidFill>
                <a:latin typeface="Arial Black" panose="020B0A04020102020204"/>
                <a:ea typeface="Arial Black" panose="020B0A04020102020204"/>
                <a:cs typeface="Arial Black" panose="020B0A04020102020204"/>
                <a:sym typeface="Arial Black" panose="020B0A04020102020204"/>
              </a:rPr>
              <a:t>The Narrow Door</a:t>
            </a:r>
            <a:endParaRPr lang="en-US" sz="6000" b="1" i="0" u="none" strike="noStrike" cap="none" dirty="0">
              <a:solidFill>
                <a:srgbClr val="FFFF99"/>
              </a:solidFill>
              <a:latin typeface="Arial Black" panose="020B0A04020102020204"/>
              <a:ea typeface="Arial Black" panose="020B0A04020102020204"/>
              <a:cs typeface="Arial Black" panose="020B0A04020102020204"/>
              <a:sym typeface="Arial Black" panose="020B0A04020102020204"/>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a:solidFill>
                  <a:schemeClr val="lt1"/>
                </a:solidFill>
                <a:latin typeface="Arial Black" panose="020B0A04020102020204"/>
                <a:ea typeface="Arial Black" panose="020B0A04020102020204"/>
                <a:cs typeface="Arial Black" panose="020B0A04020102020204"/>
                <a:sym typeface="Arial Black" panose="020B0A04020102020204"/>
              </a:rPr>
              <a:t>Luke </a:t>
            </a:r>
            <a:r>
              <a:rPr lang="en-US" sz="5000" dirty="0">
                <a:solidFill>
                  <a:schemeClr val="lt1"/>
                </a:solidFill>
                <a:latin typeface="Arial Black" panose="020B0A04020102020204"/>
                <a:ea typeface="Arial Black" panose="020B0A04020102020204"/>
                <a:cs typeface="Arial Black" panose="020B0A04020102020204"/>
                <a:sym typeface="Arial Black" panose="020B0A04020102020204"/>
              </a:rPr>
              <a:t>13:22-30</a:t>
            </a:r>
            <a:endParaRPr sz="5000" b="0"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1" i="1" u="none" strike="noStrike" cap="none" dirty="0">
                <a:solidFill>
                  <a:srgbClr val="FFC000"/>
                </a:solidFill>
                <a:latin typeface="Arial" panose="020B0604020202020204"/>
                <a:ea typeface="Arial" panose="020B0604020202020204"/>
                <a:cs typeface="Arial" panose="020B0604020202020204"/>
                <a:sym typeface="Arial" panose="020B0604020202020204"/>
              </a:rPr>
              <a:t>Leader: </a:t>
            </a:r>
            <a:r>
              <a:rPr lang="en-US" sz="7200" b="1" i="0" u="none" strike="noStrike" cap="none" dirty="0">
                <a:solidFill>
                  <a:srgbClr val="FFFFFF"/>
                </a:solidFill>
                <a:latin typeface="Arial" panose="020B0604020202020204"/>
                <a:ea typeface="Arial" panose="020B0604020202020204"/>
                <a:cs typeface="Arial" panose="020B0604020202020204"/>
                <a:sym typeface="Arial" panose="020B0604020202020204"/>
              </a:rPr>
              <a:t>A reading from</a:t>
            </a:r>
            <a:endParaRPr sz="2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7200"/>
              <a:buFont typeface="Arial" panose="020B0604020202020204"/>
              <a:buNone/>
            </a:pPr>
            <a:r>
              <a:rPr lang="en-US" sz="7200" b="1" i="0" u="none" strike="noStrike" cap="none" dirty="0">
                <a:solidFill>
                  <a:srgbClr val="FFFFFF"/>
                </a:solidFill>
                <a:latin typeface="Arial" panose="020B0604020202020204"/>
                <a:ea typeface="Arial" panose="020B0604020202020204"/>
                <a:cs typeface="Arial" panose="020B0604020202020204"/>
                <a:sym typeface="Arial" panose="020B0604020202020204"/>
              </a:rPr>
              <a:t>              the Holy Gospel</a:t>
            </a:r>
            <a:endParaRPr sz="2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7200"/>
              <a:buFont typeface="Arial" panose="020B0604020202020204"/>
              <a:buNone/>
            </a:pPr>
            <a:r>
              <a:rPr lang="en-US" sz="7200" b="1" i="0" u="none" strike="noStrike" cap="none" dirty="0">
                <a:solidFill>
                  <a:srgbClr val="FFFFFF"/>
                </a:solidFill>
                <a:latin typeface="Arial" panose="020B0604020202020204"/>
                <a:ea typeface="Arial" panose="020B0604020202020204"/>
                <a:cs typeface="Arial" panose="020B0604020202020204"/>
                <a:sym typeface="Arial" panose="020B0604020202020204"/>
              </a:rPr>
              <a:t>              according to </a:t>
            </a:r>
            <a:r>
              <a:rPr lang="en-US" sz="7200" b="1" dirty="0" smtClean="0">
                <a:solidFill>
                  <a:srgbClr val="FFFFFF"/>
                </a:solidFill>
              </a:rPr>
              <a:t>Luke</a:t>
            </a:r>
            <a:r>
              <a:rPr lang="en-US" sz="72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a:t>
            </a:r>
            <a:endParaRPr sz="2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1" i="1" u="none" strike="noStrike" cap="none">
                <a:solidFill>
                  <a:srgbClr val="FFC000"/>
                </a:solidFill>
                <a:latin typeface="Arial" panose="020B0604020202020204"/>
                <a:ea typeface="Arial" panose="020B0604020202020204"/>
                <a:cs typeface="Arial" panose="020B0604020202020204"/>
                <a:sym typeface="Arial" panose="020B0604020202020204"/>
              </a:rPr>
              <a:t>All: </a:t>
            </a:r>
            <a:r>
              <a:rPr lang="en-US" sz="7200" b="1" i="0" u="none" strike="noStrike" cap="none">
                <a:solidFill>
                  <a:srgbClr val="FFFFFF"/>
                </a:solidFill>
                <a:latin typeface="Arial" panose="020B0604020202020204"/>
                <a:ea typeface="Arial" panose="020B0604020202020204"/>
                <a:cs typeface="Arial" panose="020B0604020202020204"/>
                <a:sym typeface="Arial" panose="020B0604020202020204"/>
              </a:rPr>
              <a:t>Glory to You, Oh Lord.</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478971" y="8720851"/>
            <a:ext cx="1285800" cy="769500"/>
          </a:xfrm>
          <a:prstGeom prst="rect">
            <a:avLst/>
          </a:prstGeom>
          <a:solidFill>
            <a:srgbClr val="8937B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smtClean="0">
                <a:solidFill>
                  <a:srgbClr val="FFFFFF"/>
                </a:solidFill>
                <a:latin typeface="Arial Black" panose="020B0A04020102020204"/>
                <a:ea typeface="Arial Black" panose="020B0A04020102020204"/>
                <a:cs typeface="Arial Black" panose="020B0A04020102020204"/>
                <a:sym typeface="Arial Black" panose="020B0A04020102020204"/>
              </a:rPr>
              <a:t>22</a:t>
            </a:r>
            <a:endParaRPr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endParaRPr>
          </a:p>
        </p:txBody>
      </p:sp>
      <p:sp>
        <p:nvSpPr>
          <p:cNvPr id="139" name="Google Shape;139;p6"/>
          <p:cNvSpPr txBox="1"/>
          <p:nvPr/>
        </p:nvSpPr>
        <p:spPr>
          <a:xfrm>
            <a:off x="1943783" y="8733506"/>
            <a:ext cx="16344217" cy="1231106"/>
          </a:xfrm>
          <a:prstGeom prst="rect">
            <a:avLst/>
          </a:prstGeom>
          <a:noFill/>
          <a:ln>
            <a:noFill/>
          </a:ln>
        </p:spPr>
        <p:txBody>
          <a:bodyPr spcFirstLastPara="1" wrap="square" lIns="0" tIns="0" rIns="0" bIns="0" anchor="t" anchorCtr="0">
            <a:spAutoFit/>
          </a:bodyPr>
          <a:lstStyle/>
          <a:p>
            <a:pPr lvl="0">
              <a:buSzPts val="4000"/>
            </a:pPr>
            <a:r>
              <a:rPr lang="en-US" sz="4000" dirty="0">
                <a:solidFill>
                  <a:schemeClr val="bg1"/>
                </a:solidFill>
                <a:latin typeface="Arial Black" panose="020B0A04020102020204" pitchFamily="34" charset="0"/>
              </a:rPr>
              <a:t>Jesus went through towns and villages, teaching the people and making his way toward Jerusalem.</a:t>
            </a:r>
            <a:endParaRPr lang="en-US" sz="4000" b="0" i="0" u="none" strike="noStrike" cap="none"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7" name="Picture 6"/>
          <p:cNvPicPr>
            <a:picLocks noChangeAspect="1"/>
          </p:cNvPicPr>
          <p:nvPr/>
        </p:nvPicPr>
        <p:blipFill rotWithShape="1">
          <a:blip r:embed="rId1"/>
          <a:srcRect b="27049"/>
          <a:stretch>
            <a:fillRect/>
          </a:stretch>
        </p:blipFill>
        <p:spPr>
          <a:xfrm>
            <a:off x="0" y="0"/>
            <a:ext cx="18288000" cy="84950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14113564" y="973560"/>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smtClean="0">
                <a:solidFill>
                  <a:srgbClr val="FFFFFF"/>
                </a:solidFill>
                <a:latin typeface="Arial Black" panose="020B0A04020102020204"/>
                <a:ea typeface="Arial Black" panose="020B0A04020102020204"/>
                <a:cs typeface="Arial Black" panose="020B0A04020102020204"/>
                <a:sym typeface="Arial Black" panose="020B0A04020102020204"/>
              </a:rPr>
              <a:t>23</a:t>
            </a:r>
            <a:endParaRPr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endParaRPr>
          </a:p>
        </p:txBody>
      </p:sp>
      <p:sp>
        <p:nvSpPr>
          <p:cNvPr id="139" name="Google Shape;139;p6"/>
          <p:cNvSpPr txBox="1"/>
          <p:nvPr/>
        </p:nvSpPr>
        <p:spPr>
          <a:xfrm>
            <a:off x="14113564" y="2071180"/>
            <a:ext cx="3530053" cy="4924425"/>
          </a:xfrm>
          <a:prstGeom prst="rect">
            <a:avLst/>
          </a:prstGeom>
          <a:noFill/>
          <a:ln>
            <a:noFill/>
          </a:ln>
        </p:spPr>
        <p:txBody>
          <a:bodyPr spcFirstLastPara="1" wrap="square" lIns="0" tIns="0" rIns="0" bIns="0" anchor="t" anchorCtr="0">
            <a:spAutoFit/>
          </a:bodyPr>
          <a:lstStyle/>
          <a:p>
            <a:pPr lvl="0">
              <a:buSzPts val="4000"/>
            </a:pPr>
            <a:r>
              <a:rPr lang="en-US" sz="4000" dirty="0">
                <a:solidFill>
                  <a:schemeClr val="bg1"/>
                </a:solidFill>
                <a:latin typeface="Arial Black" panose="020B0A04020102020204" pitchFamily="34" charset="0"/>
              </a:rPr>
              <a:t>Someone asked him, “Sir, will just a few people be saved</a:t>
            </a:r>
            <a:r>
              <a:rPr lang="en-US" sz="4000" dirty="0" smtClean="0">
                <a:solidFill>
                  <a:schemeClr val="bg1"/>
                </a:solidFill>
                <a:latin typeface="Arial Black" panose="020B0A04020102020204" pitchFamily="34" charset="0"/>
              </a:rPr>
              <a:t>?” Jesus answered.</a:t>
            </a:r>
            <a:endParaRPr lang="en-US" sz="4000" b="0" i="0" u="none" strike="noStrike" cap="none"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 name="Picture 2"/>
          <p:cNvPicPr>
            <a:picLocks noChangeAspect="1"/>
          </p:cNvPicPr>
          <p:nvPr/>
        </p:nvPicPr>
        <p:blipFill>
          <a:blip r:embed="rId1"/>
          <a:stretch>
            <a:fillRect/>
          </a:stretch>
        </p:blipFill>
        <p:spPr>
          <a:xfrm>
            <a:off x="1239521" y="973560"/>
            <a:ext cx="12270002" cy="81023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680502" y="2742325"/>
            <a:ext cx="4658413" cy="4924425"/>
          </a:xfrm>
          <a:prstGeom prst="rect">
            <a:avLst/>
          </a:prstGeom>
          <a:noFill/>
          <a:ln>
            <a:noFill/>
          </a:ln>
        </p:spPr>
        <p:txBody>
          <a:bodyPr spcFirstLastPara="1" wrap="square" lIns="0" tIns="0" rIns="0" bIns="0" anchor="t" anchorCtr="0">
            <a:spAutoFit/>
          </a:bodyPr>
          <a:lstStyle/>
          <a:p>
            <a:pPr lvl="0">
              <a:buSzPts val="4000"/>
            </a:pPr>
            <a:r>
              <a:rPr lang="en-US" sz="4000" dirty="0" smtClean="0">
                <a:solidFill>
                  <a:schemeClr val="bg1"/>
                </a:solidFill>
                <a:latin typeface="Arial Black" panose="020B0A04020102020204" pitchFamily="34" charset="0"/>
              </a:rPr>
              <a:t>“</a:t>
            </a:r>
            <a:r>
              <a:rPr lang="en-US" sz="4000" dirty="0">
                <a:solidFill>
                  <a:schemeClr val="bg1"/>
                </a:solidFill>
                <a:latin typeface="Arial Black" panose="020B0A04020102020204" pitchFamily="34" charset="0"/>
              </a:rPr>
              <a:t>Do your best to go in through the narrow door; because many people will surely try to go in but will not be able.</a:t>
            </a:r>
            <a:endParaRPr lang="en-US" sz="4000" b="0" i="0" u="none" strike="noStrike" cap="none"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sp>
        <p:nvSpPr>
          <p:cNvPr id="131" name="Google Shape;131;p5"/>
          <p:cNvSpPr txBox="1"/>
          <p:nvPr/>
        </p:nvSpPr>
        <p:spPr>
          <a:xfrm>
            <a:off x="680502" y="1569188"/>
            <a:ext cx="925656" cy="769441"/>
          </a:xfrm>
          <a:prstGeom prst="rect">
            <a:avLst/>
          </a:prstGeom>
          <a:solidFill>
            <a:schemeClr val="accent3">
              <a:lumMod val="5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smtClean="0">
                <a:solidFill>
                  <a:srgbClr val="FFFFFF"/>
                </a:solidFill>
                <a:latin typeface="Arial Black" panose="020B0A04020102020204"/>
                <a:ea typeface="Arial Black" panose="020B0A04020102020204"/>
                <a:cs typeface="Arial Black" panose="020B0A04020102020204"/>
                <a:sym typeface="Arial Black" panose="020B0A04020102020204"/>
              </a:rPr>
              <a:t>24</a:t>
            </a:r>
            <a:endParaRPr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endParaRPr>
          </a:p>
        </p:txBody>
      </p:sp>
      <p:pic>
        <p:nvPicPr>
          <p:cNvPr id="4" name="Picture 3"/>
          <p:cNvPicPr>
            <a:picLocks noChangeAspect="1"/>
          </p:cNvPicPr>
          <p:nvPr/>
        </p:nvPicPr>
        <p:blipFill>
          <a:blip r:embed="rId1"/>
          <a:stretch>
            <a:fillRect/>
          </a:stretch>
        </p:blipFill>
        <p:spPr>
          <a:xfrm>
            <a:off x="5631570" y="1277256"/>
            <a:ext cx="12063405" cy="814041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12451493" y="1750658"/>
            <a:ext cx="5186801" cy="8002191"/>
          </a:xfrm>
          <a:prstGeom prst="rect">
            <a:avLst/>
          </a:prstGeom>
          <a:noFill/>
          <a:ln>
            <a:noFill/>
          </a:ln>
        </p:spPr>
        <p:txBody>
          <a:bodyPr spcFirstLastPara="1" wrap="square" lIns="0" tIns="0" rIns="0" bIns="0" anchor="t" anchorCtr="0">
            <a:spAutoFit/>
          </a:bodyPr>
          <a:lstStyle/>
          <a:p>
            <a:pPr lvl="0">
              <a:buSzPts val="4400"/>
            </a:pPr>
            <a:r>
              <a:rPr lang="en-US" sz="40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rPr>
              <a:t>The master of the house will get up and close the door; then when you stand outside and begin to knock on the door and say, ‘Open the door for us, sir!’ he will answer you, ‘I don't know where you come from!’</a:t>
            </a:r>
            <a:endParaRPr sz="40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sp>
        <p:nvSpPr>
          <p:cNvPr id="156" name="Google Shape;156;p8"/>
          <p:cNvSpPr txBox="1"/>
          <p:nvPr/>
        </p:nvSpPr>
        <p:spPr>
          <a:xfrm>
            <a:off x="12451493" y="620270"/>
            <a:ext cx="1285800" cy="769441"/>
          </a:xfrm>
          <a:prstGeom prst="rect">
            <a:avLst/>
          </a:prstGeom>
          <a:solidFill>
            <a:schemeClr val="accent6">
              <a:lumMod val="75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smtClean="0">
                <a:solidFill>
                  <a:srgbClr val="FFFFFF"/>
                </a:solidFill>
                <a:latin typeface="Arial Black" panose="020B0A04020102020204"/>
                <a:ea typeface="Arial Black" panose="020B0A04020102020204"/>
                <a:cs typeface="Arial Black" panose="020B0A04020102020204"/>
                <a:sym typeface="Arial Black" panose="020B0A04020102020204"/>
              </a:rPr>
              <a:t>25</a:t>
            </a:r>
            <a:endParaRPr lang="en-US" sz="5000" b="1" dirty="0" smtClean="0">
              <a:solidFill>
                <a:srgbClr val="FFFFFF"/>
              </a:solidFill>
              <a:latin typeface="Arial Black" panose="020B0A04020102020204"/>
              <a:ea typeface="Arial Black" panose="020B0A04020102020204"/>
              <a:cs typeface="Arial Black" panose="020B0A04020102020204"/>
              <a:sym typeface="Arial Black" panose="020B0A04020102020204"/>
            </a:endParaRPr>
          </a:p>
        </p:txBody>
      </p:sp>
      <p:pic>
        <p:nvPicPr>
          <p:cNvPr id="2" name="Picture 1"/>
          <p:cNvPicPr>
            <a:picLocks noChangeAspect="1"/>
          </p:cNvPicPr>
          <p:nvPr/>
        </p:nvPicPr>
        <p:blipFill>
          <a:blip r:embed="rId1"/>
          <a:stretch>
            <a:fillRect/>
          </a:stretch>
        </p:blipFill>
        <p:spPr>
          <a:xfrm>
            <a:off x="641684" y="1261746"/>
            <a:ext cx="11460174" cy="77925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146"/>
        <p:cNvGrpSpPr/>
        <p:nvPr/>
      </p:nvGrpSpPr>
      <p:grpSpPr>
        <a:xfrm>
          <a:off x="0" y="0"/>
          <a:ext cx="0" cy="0"/>
          <a:chOff x="0" y="0"/>
          <a:chExt cx="0" cy="0"/>
        </a:xfrm>
      </p:grpSpPr>
      <p:sp>
        <p:nvSpPr>
          <p:cNvPr id="147" name="Google Shape;147;p7"/>
          <p:cNvSpPr/>
          <p:nvPr/>
        </p:nvSpPr>
        <p:spPr>
          <a:xfrm>
            <a:off x="719438" y="492687"/>
            <a:ext cx="1214400" cy="857400"/>
          </a:xfrm>
          <a:prstGeom prst="rect">
            <a:avLst/>
          </a:prstGeom>
          <a:solidFill>
            <a:srgbClr val="F883B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smtClean="0">
                <a:solidFill>
                  <a:schemeClr val="lt1"/>
                </a:solidFill>
                <a:latin typeface="Arial Black" panose="020B0A04020102020204"/>
                <a:ea typeface="Arial Black" panose="020B0A04020102020204"/>
                <a:cs typeface="Arial Black" panose="020B0A04020102020204"/>
                <a:sym typeface="Arial Black" panose="020B0A04020102020204"/>
              </a:rPr>
              <a:t>26</a:t>
            </a:r>
            <a:endParaRPr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48" name="Google Shape;148;p7"/>
          <p:cNvSpPr txBox="1"/>
          <p:nvPr/>
        </p:nvSpPr>
        <p:spPr>
          <a:xfrm>
            <a:off x="2297295" y="492687"/>
            <a:ext cx="14936892" cy="1231106"/>
          </a:xfrm>
          <a:prstGeom prst="rect">
            <a:avLst/>
          </a:prstGeom>
          <a:noFill/>
          <a:ln>
            <a:noFill/>
          </a:ln>
        </p:spPr>
        <p:txBody>
          <a:bodyPr spcFirstLastPara="1" wrap="square" lIns="0" tIns="0" rIns="0" bIns="0" anchor="t" anchorCtr="0">
            <a:spAutoFit/>
          </a:bodyPr>
          <a:lstStyle/>
          <a:p>
            <a:pPr lvl="0">
              <a:buClr>
                <a:schemeClr val="dk1"/>
              </a:buClr>
              <a:buSzPts val="1100"/>
            </a:pPr>
            <a:r>
              <a:rPr lang="en-US" sz="4000" dirty="0">
                <a:solidFill>
                  <a:schemeClr val="bg1"/>
                </a:solidFill>
                <a:latin typeface="Arial Black" panose="020B0A04020102020204" pitchFamily="34" charset="0"/>
              </a:rPr>
              <a:t>Then you will answer, ‘We ate and drank with you; you taught in our town!’</a:t>
            </a:r>
            <a:endParaRPr sz="4000" dirty="0">
              <a:solidFill>
                <a:schemeClr val="bg1"/>
              </a:solidFill>
              <a:latin typeface="Arial Black" panose="020B0A04020102020204" pitchFamily="34" charset="0"/>
              <a:ea typeface="Arial Black" panose="020B0A04020102020204"/>
              <a:cs typeface="Arial Black" panose="020B0A04020102020204"/>
              <a:sym typeface="Arial Black" panose="020B0A04020102020204"/>
            </a:endParaRPr>
          </a:p>
        </p:txBody>
      </p:sp>
      <p:pic>
        <p:nvPicPr>
          <p:cNvPr id="2" name="Picture 1"/>
          <p:cNvPicPr>
            <a:picLocks noChangeAspect="1"/>
          </p:cNvPicPr>
          <p:nvPr/>
        </p:nvPicPr>
        <p:blipFill>
          <a:blip r:embed="rId1"/>
          <a:stretch>
            <a:fillRect/>
          </a:stretch>
        </p:blipFill>
        <p:spPr>
          <a:xfrm>
            <a:off x="3672115" y="2260388"/>
            <a:ext cx="10464162" cy="74179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3016</Words>
  <Application>WPS Presentation</Application>
  <PresentationFormat>Custom</PresentationFormat>
  <Paragraphs>95</Paragraphs>
  <Slides>19</Slides>
  <Notes>20</Notes>
  <HiddenSlides>1</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19</vt:i4>
      </vt:variant>
    </vt:vector>
  </HeadingPairs>
  <TitlesOfParts>
    <vt:vector size="30" baseType="lpstr">
      <vt:lpstr>Arial</vt:lpstr>
      <vt:lpstr>SimSun</vt:lpstr>
      <vt:lpstr>Wingdings</vt:lpstr>
      <vt:lpstr>Arial</vt:lpstr>
      <vt:lpstr>Calibri</vt:lpstr>
      <vt:lpstr>Arial Black</vt:lpstr>
      <vt:lpstr>Arial Black</vt:lpstr>
      <vt:lpstr>Microsoft YaHei</vt:lpstr>
      <vt:lpstr>Arial Unicode MS</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ASUS</cp:lastModifiedBy>
  <cp:revision>67</cp:revision>
  <dcterms:created xsi:type="dcterms:W3CDTF">2020-09-06T06:27:00Z</dcterms:created>
  <dcterms:modified xsi:type="dcterms:W3CDTF">2022-08-17T11:05:09Z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8DCE477890164F249F5F6483E913AD6D</vt:lpwstr>
  </property>
  <property fmtid="{D5CDD505-2E9C-101B-9397-08002B2CF9AE}" pid="3" name="KSOProductBuildVer">
    <vt:lpwstr>1033-11.2.0.11254</vt:lpwstr>
  </property>
</Properties>
</file>