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328" r:id="rId3"/>
    <p:sldId id="279" r:id="rId4"/>
    <p:sldId id="350" r:id="rId5"/>
    <p:sldId id="355" r:id="rId6"/>
    <p:sldId id="356" r:id="rId7"/>
    <p:sldId id="354" r:id="rId8"/>
    <p:sldId id="259" r:id="rId9"/>
    <p:sldId id="261" r:id="rId10"/>
    <p:sldId id="287" r:id="rId11"/>
    <p:sldId id="260" r:id="rId12"/>
    <p:sldId id="262" r:id="rId13"/>
    <p:sldId id="305" r:id="rId14"/>
    <p:sldId id="337" r:id="rId15"/>
    <p:sldId id="267" r:id="rId16"/>
    <p:sldId id="270" r:id="rId17"/>
    <p:sldId id="269" r:id="rId18"/>
    <p:sldId id="333" r:id="rId19"/>
    <p:sldId id="357" r:id="rId20"/>
    <p:sldId id="271" r:id="rId21"/>
    <p:sldId id="353"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Arial Black" panose="020B0A04020102020204"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87">
          <p15:clr>
            <a:srgbClr val="A4A3A4"/>
          </p15:clr>
        </p15:guide>
        <p15:guide id="2" pos="29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D67"/>
    <a:srgbClr val="EBA3A3"/>
    <a:srgbClr val="D79491"/>
    <a:srgbClr val="BF696F"/>
    <a:srgbClr val="FF8F79"/>
    <a:srgbClr val="CA2200"/>
    <a:srgbClr val="DDB1B4"/>
    <a:srgbClr val="12A6B6"/>
    <a:srgbClr val="16D0E4"/>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3" autoAdjust="0"/>
    <p:restoredTop sz="91057" autoAdjust="0"/>
  </p:normalViewPr>
  <p:slideViewPr>
    <p:cSldViewPr snapToGrid="0">
      <p:cViewPr varScale="1">
        <p:scale>
          <a:sx n="37" d="100"/>
          <a:sy n="37" d="100"/>
        </p:scale>
        <p:origin x="102" y="1074"/>
      </p:cViewPr>
      <p:guideLst>
        <p:guide orient="horz" pos="2187"/>
        <p:guide pos="29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Arial" panose="020B0604020202020204"/>
                <a:buNone/>
              </a:p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73377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0378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lang="en-US"/>
          </a:p>
        </p:txBody>
      </p:sp>
    </p:spTree>
    <p:extLst>
      <p:ext uri="{BB962C8B-B14F-4D97-AF65-F5344CB8AC3E}">
        <p14:creationId xmlns:p14="http://schemas.microsoft.com/office/powerpoint/2010/main" val="252305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r>
              <a:rPr lang="en-US" dirty="0" smtClean="0"/>
              <a:t>Jesus will not tolerate peace at any cost. He will not bring the sobriety of the status quo, but the sword that will divide the eager from the contented. By resisting, through sin, the redeeming work of Christ, we become His opponents</a:t>
            </a: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lang="en-US"/>
          </a:p>
        </p:txBody>
      </p:sp>
    </p:spTree>
    <p:extLst>
      <p:ext uri="{BB962C8B-B14F-4D97-AF65-F5344CB8AC3E}">
        <p14:creationId xmlns:p14="http://schemas.microsoft.com/office/powerpoint/2010/main" val="159234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lang="en-US"/>
          </a:p>
        </p:txBody>
      </p:sp>
    </p:spTree>
    <p:extLst>
      <p:ext uri="{BB962C8B-B14F-4D97-AF65-F5344CB8AC3E}">
        <p14:creationId xmlns:p14="http://schemas.microsoft.com/office/powerpoint/2010/main" val="32260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lang="en-US"/>
          </a:p>
        </p:txBody>
      </p:sp>
    </p:spTree>
    <p:extLst>
      <p:ext uri="{BB962C8B-B14F-4D97-AF65-F5344CB8AC3E}">
        <p14:creationId xmlns:p14="http://schemas.microsoft.com/office/powerpoint/2010/main" val="2826104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lang="en-US"/>
          </a:p>
        </p:txBody>
      </p:sp>
    </p:spTree>
    <p:extLst>
      <p:ext uri="{BB962C8B-B14F-4D97-AF65-F5344CB8AC3E}">
        <p14:creationId xmlns:p14="http://schemas.microsoft.com/office/powerpoint/2010/main" val="258390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90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lang="en-US"/>
          </a:p>
        </p:txBody>
      </p:sp>
    </p:spTree>
    <p:extLst>
      <p:ext uri="{BB962C8B-B14F-4D97-AF65-F5344CB8AC3E}">
        <p14:creationId xmlns:p14="http://schemas.microsoft.com/office/powerpoint/2010/main" val="424646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lang="en-US"/>
          </a:p>
        </p:txBody>
      </p:sp>
    </p:spTree>
    <p:extLst>
      <p:ext uri="{BB962C8B-B14F-4D97-AF65-F5344CB8AC3E}">
        <p14:creationId xmlns:p14="http://schemas.microsoft.com/office/powerpoint/2010/main" val="447246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lang="en-US"/>
          </a:p>
        </p:txBody>
      </p:sp>
    </p:spTree>
    <p:extLst>
      <p:ext uri="{BB962C8B-B14F-4D97-AF65-F5344CB8AC3E}">
        <p14:creationId xmlns:p14="http://schemas.microsoft.com/office/powerpoint/2010/main" val="170039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lang="en-US"/>
          </a:p>
        </p:txBody>
      </p:sp>
    </p:spTree>
    <p:extLst>
      <p:ext uri="{BB962C8B-B14F-4D97-AF65-F5344CB8AC3E}">
        <p14:creationId xmlns:p14="http://schemas.microsoft.com/office/powerpoint/2010/main" val="170039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lang="en-US"/>
          </a:p>
        </p:txBody>
      </p:sp>
    </p:spTree>
    <p:extLst>
      <p:ext uri="{BB962C8B-B14F-4D97-AF65-F5344CB8AC3E}">
        <p14:creationId xmlns:p14="http://schemas.microsoft.com/office/powerpoint/2010/main" val="198481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lang="en-US"/>
          </a:p>
        </p:txBody>
      </p:sp>
    </p:spTree>
    <p:extLst>
      <p:ext uri="{BB962C8B-B14F-4D97-AF65-F5344CB8AC3E}">
        <p14:creationId xmlns:p14="http://schemas.microsoft.com/office/powerpoint/2010/main" val="353362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21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3732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7853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4</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9938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5</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9918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6</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17983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lang="en-US"/>
          </a:p>
        </p:txBody>
      </p:sp>
    </p:spTree>
    <p:extLst>
      <p:ext uri="{BB962C8B-B14F-4D97-AF65-F5344CB8AC3E}">
        <p14:creationId xmlns:p14="http://schemas.microsoft.com/office/powerpoint/2010/main" val="19848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69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Fire is usually a figure of judgment (see Luke 3:16-17); here it seems to be the fire that will separate and purify those who are meant for the kingdom.</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lang="en-US"/>
          </a:p>
        </p:txBody>
      </p:sp>
    </p:spTree>
    <p:extLst>
      <p:ext uri="{BB962C8B-B14F-4D97-AF65-F5344CB8AC3E}">
        <p14:creationId xmlns:p14="http://schemas.microsoft.com/office/powerpoint/2010/main" val="125573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20th </a:t>
            </a:r>
            <a:r>
              <a:rPr lang="en-PH" altLang="en-US" sz="3000" b="1" dirty="0">
                <a:solidFill>
                  <a:srgbClr val="FFFFFF"/>
                </a:solidFill>
              </a:rPr>
              <a:t>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48522" y="756823"/>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50</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29861" y="1662671"/>
            <a:ext cx="5187418" cy="646330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solidFill>
              </a:rPr>
              <a:t>I have a baptism to receive, and how distressed I am until it is over!</a:t>
            </a:r>
            <a:endParaRPr lang="en-US" sz="60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 name="Picture 6" descr="008-john-baptist-jesus.jpg"/>
          <p:cNvPicPr>
            <a:picLocks noChangeAspect="1"/>
          </p:cNvPicPr>
          <p:nvPr/>
        </p:nvPicPr>
        <p:blipFill>
          <a:blip r:embed="rId3"/>
          <a:stretch>
            <a:fillRect/>
          </a:stretch>
        </p:blipFill>
        <p:spPr>
          <a:xfrm>
            <a:off x="830424" y="1133668"/>
            <a:ext cx="10332097" cy="77490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77525" y="1509634"/>
            <a:ext cx="5554980" cy="646330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solidFill>
              </a:rPr>
              <a:t>Do you suppose that I came to bring peace to the world? No, not peace, but division.</a:t>
            </a:r>
            <a:endParaRPr lang="en-US" sz="5400" b="1" dirty="0">
              <a:solidFill>
                <a:schemeClr val="bg1"/>
              </a:solidFill>
              <a:latin typeface="+mn-ea"/>
              <a:cs typeface="+mn-ea"/>
            </a:endParaRPr>
          </a:p>
        </p:txBody>
      </p:sp>
      <p:sp>
        <p:nvSpPr>
          <p:cNvPr id="131" name="Google Shape;131;p5"/>
          <p:cNvSpPr txBox="1"/>
          <p:nvPr/>
        </p:nvSpPr>
        <p:spPr>
          <a:xfrm>
            <a:off x="1314847" y="704479"/>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5" name="Picture 4" descr="01_FB_James_John_1024.jpg"/>
          <p:cNvPicPr>
            <a:picLocks noChangeAspect="1"/>
          </p:cNvPicPr>
          <p:nvPr/>
        </p:nvPicPr>
        <p:blipFill>
          <a:blip r:embed="rId3"/>
          <a:stretch>
            <a:fillRect/>
          </a:stretch>
        </p:blipFill>
        <p:spPr>
          <a:xfrm>
            <a:off x="7268546" y="1045028"/>
            <a:ext cx="10449249" cy="78369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960706" y="132827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52</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60706" y="2446722"/>
            <a:ext cx="5431555" cy="4985980"/>
          </a:xfrm>
          <a:prstGeom prst="rect">
            <a:avLst/>
          </a:prstGeom>
          <a:noFill/>
          <a:ln>
            <a:noFill/>
          </a:ln>
        </p:spPr>
        <p:txBody>
          <a:bodyPr spcFirstLastPara="1" wrap="square" lIns="0" tIns="0" rIns="0" bIns="0" anchor="t" anchorCtr="0">
            <a:spAutoFit/>
          </a:bodyPr>
          <a:lstStyle/>
          <a:p>
            <a:pPr>
              <a:buClr>
                <a:schemeClr val="dk1"/>
              </a:buClr>
              <a:buSzPts val="1100"/>
            </a:pPr>
            <a:r>
              <a:rPr lang="en-US" sz="5400" b="1" dirty="0" smtClean="0">
                <a:solidFill>
                  <a:schemeClr val="bg1"/>
                </a:solidFill>
              </a:rPr>
              <a:t>From now on a family of five will be divided, three against two and two against three. </a:t>
            </a:r>
            <a:endParaRPr lang="en-US" sz="5400" b="1" dirty="0">
              <a:solidFill>
                <a:schemeClr val="bg1"/>
              </a:solidFill>
            </a:endParaRPr>
          </a:p>
        </p:txBody>
      </p:sp>
      <p:pic>
        <p:nvPicPr>
          <p:cNvPr id="5" name="Picture 4" descr="7_FB_YO_Joseph_Dreams_1024.jpg"/>
          <p:cNvPicPr>
            <a:picLocks noChangeAspect="1"/>
          </p:cNvPicPr>
          <p:nvPr/>
        </p:nvPicPr>
        <p:blipFill>
          <a:blip r:embed="rId3"/>
          <a:stretch>
            <a:fillRect/>
          </a:stretch>
        </p:blipFill>
        <p:spPr>
          <a:xfrm>
            <a:off x="1113453" y="1261964"/>
            <a:ext cx="9753600" cy="731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54069" y="1632685"/>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53</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498085" y="3135025"/>
            <a:ext cx="5039771" cy="553997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solidFill>
              </a:rPr>
              <a:t>Fathers will be against their sons, and sons against their fathers; </a:t>
            </a:r>
            <a:endParaRPr lang="en-US" sz="54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 name="Picture 6" descr="08_FB_James_John_1024.jpg"/>
          <p:cNvPicPr>
            <a:picLocks noChangeAspect="1"/>
          </p:cNvPicPr>
          <p:nvPr/>
        </p:nvPicPr>
        <p:blipFill>
          <a:blip r:embed="rId3"/>
          <a:stretch>
            <a:fillRect/>
          </a:stretch>
        </p:blipFill>
        <p:spPr>
          <a:xfrm>
            <a:off x="6932644" y="1231639"/>
            <a:ext cx="10449249" cy="78369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10580913" y="644215"/>
            <a:ext cx="7109927" cy="9140964"/>
          </a:xfrm>
          <a:prstGeom prst="rect">
            <a:avLst/>
          </a:prstGeom>
          <a:noFill/>
          <a:ln>
            <a:noFill/>
          </a:ln>
        </p:spPr>
        <p:txBody>
          <a:bodyPr spcFirstLastPara="1" wrap="square" lIns="0" tIns="0" rIns="0" bIns="0" anchor="t" anchorCtr="0">
            <a:spAutoFit/>
          </a:bodyPr>
          <a:lstStyle/>
          <a:p>
            <a:pPr>
              <a:buSzPts val="4000"/>
            </a:pPr>
            <a:r>
              <a:rPr lang="en-US" sz="5400" b="1" dirty="0" smtClean="0">
                <a:solidFill>
                  <a:schemeClr val="bg1"/>
                </a:solidFill>
              </a:rPr>
              <a:t>mothers will be against their daughters, and daughters against their mothers; mothers-in-law will be against their daughters-in-law, and daughters-in-law against their mothers-in-law.”</a:t>
            </a:r>
            <a:endParaRPr lang="en-US" sz="54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2_FB_GNPI_004_Mary_Elizabeth_1024.jpg"/>
          <p:cNvPicPr>
            <a:picLocks noChangeAspect="1"/>
          </p:cNvPicPr>
          <p:nvPr/>
        </p:nvPicPr>
        <p:blipFill>
          <a:blip r:embed="rId3"/>
          <a:stretch>
            <a:fillRect/>
          </a:stretch>
        </p:blipFill>
        <p:spPr>
          <a:xfrm>
            <a:off x="607527" y="1667845"/>
            <a:ext cx="9096310" cy="6822233"/>
          </a:xfrm>
          <a:prstGeom prst="rect">
            <a:avLst/>
          </a:prstGeom>
        </p:spPr>
      </p:pic>
    </p:spTree>
    <p:extLst>
      <p:ext uri="{BB962C8B-B14F-4D97-AF65-F5344CB8AC3E}">
        <p14:creationId xmlns:p14="http://schemas.microsoft.com/office/powerpoint/2010/main" val="260255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176203" y="809399"/>
            <a:ext cx="6865620" cy="19599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Activity:</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smtClean="0">
                <a:solidFill>
                  <a:schemeClr val="bg1"/>
                </a:solidFill>
                <a:latin typeface="Arial Black" panose="020B0A04020102020204"/>
                <a:ea typeface="Arial Black" panose="020B0A04020102020204"/>
                <a:cs typeface="Arial Black" panose="020B0A04020102020204"/>
                <a:sym typeface="Arial Black" panose="020B0A04020102020204"/>
              </a:rPr>
              <a:t>ORIGAMI PAPER</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smtClean="0">
                <a:solidFill>
                  <a:schemeClr val="bg1"/>
                </a:solidFill>
                <a:latin typeface="Arial Black" panose="020B0A04020102020204"/>
                <a:ea typeface="Arial Black" panose="020B0A04020102020204"/>
                <a:cs typeface="Arial Black" panose="020B0A04020102020204"/>
                <a:sym typeface="Arial Black" panose="020B0A04020102020204"/>
              </a:rPr>
              <a:t>DOLL CHAIN</a:t>
            </a:r>
            <a:endParaRPr lang="en-US" sz="4000"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952268" y="3232654"/>
            <a:ext cx="8241631" cy="5509160"/>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400" b="1" dirty="0">
                <a:solidFill>
                  <a:schemeClr val="bg1"/>
                </a:solidFill>
                <a:latin typeface="Calibri" panose="020F0502020204030204"/>
                <a:ea typeface="Calibri" panose="020F0502020204030204"/>
                <a:cs typeface="Calibri" panose="020F0502020204030204"/>
                <a:sym typeface="Calibri" panose="020F0502020204030204"/>
              </a:rPr>
              <a:t>Materials:</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Bond Paper / Colored </a:t>
            </a: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Paper / Any Specialty Paper</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Crayons / Markers / Any Coloring Materials </a:t>
            </a: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Scissors</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Glue &amp; Accessories </a:t>
            </a:r>
            <a:r>
              <a:rPr lang="en-US" altLang="en-US" sz="4400" b="1" dirty="0" smtClean="0">
                <a:solidFill>
                  <a:schemeClr val="bg1"/>
                </a:solidFill>
                <a:latin typeface="Calibri" panose="020F0502020204030204"/>
                <a:ea typeface="Calibri" panose="020F0502020204030204"/>
                <a:cs typeface="Calibri" panose="020F0502020204030204"/>
                <a:sym typeface="Calibri" panose="020F0502020204030204"/>
              </a:rPr>
              <a:t>(optional)</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Extra </a:t>
            </a: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Stickers </a:t>
            </a:r>
            <a:r>
              <a:rPr lang="en-US" altLang="en-US" sz="4400" b="1" dirty="0" smtClean="0">
                <a:solidFill>
                  <a:schemeClr val="bg1"/>
                </a:solidFill>
                <a:latin typeface="Calibri" panose="020F0502020204030204"/>
                <a:ea typeface="Calibri" panose="020F0502020204030204"/>
                <a:cs typeface="Calibri" panose="020F0502020204030204"/>
                <a:sym typeface="Calibri" panose="020F0502020204030204"/>
              </a:rPr>
              <a:t>(optional)</a:t>
            </a:r>
            <a:endParaRPr lang="en-US" sz="4400" b="1" dirty="0" smtClean="0">
              <a:solidFill>
                <a:schemeClr val="bg1"/>
              </a:solidFill>
              <a:latin typeface="Calibri" panose="020F0502020204030204"/>
              <a:ea typeface="Calibri" panose="020F0502020204030204"/>
              <a:cs typeface="Calibri" panose="020F0502020204030204"/>
              <a:sym typeface="Calibri" panose="020F0502020204030204"/>
            </a:endParaRPr>
          </a:p>
        </p:txBody>
      </p:sp>
      <p:pic>
        <p:nvPicPr>
          <p:cNvPr id="4" name="Picture 3" descr="paper doll 1.jpg"/>
          <p:cNvPicPr>
            <a:picLocks noChangeAspect="1"/>
          </p:cNvPicPr>
          <p:nvPr/>
        </p:nvPicPr>
        <p:blipFill>
          <a:blip r:embed="rId3"/>
          <a:stretch>
            <a:fillRect/>
          </a:stretch>
        </p:blipFill>
        <p:spPr>
          <a:xfrm>
            <a:off x="9383486" y="568390"/>
            <a:ext cx="7620000" cy="7620000"/>
          </a:xfrm>
          <a:prstGeom prst="rect">
            <a:avLst/>
          </a:prstGeom>
        </p:spPr>
      </p:pic>
      <p:pic>
        <p:nvPicPr>
          <p:cNvPr id="5" name="Picture 4" descr="paper doll 2.jpg"/>
          <p:cNvPicPr>
            <a:picLocks noChangeAspect="1"/>
          </p:cNvPicPr>
          <p:nvPr/>
        </p:nvPicPr>
        <p:blipFill>
          <a:blip r:embed="rId4"/>
          <a:stretch>
            <a:fillRect/>
          </a:stretch>
        </p:blipFill>
        <p:spPr>
          <a:xfrm>
            <a:off x="12726955" y="5745502"/>
            <a:ext cx="4874400" cy="3655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831249" y="518607"/>
            <a:ext cx="8322911" cy="9787254"/>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3200" b="1" u="sng" dirty="0">
                <a:solidFill>
                  <a:schemeClr val="bg1"/>
                </a:solidFill>
                <a:latin typeface="+mj-lt"/>
                <a:ea typeface="Calibri" panose="020F0502020204030204"/>
                <a:cs typeface="Calibri" panose="020F0502020204030204"/>
                <a:sym typeface="Calibri" panose="020F0502020204030204"/>
              </a:rPr>
              <a:t>Procedure:</a:t>
            </a:r>
          </a:p>
          <a:p>
            <a:pPr marL="0" indent="0">
              <a:buClr>
                <a:schemeClr val="lt1"/>
              </a:buClr>
              <a:buSzPts val="4400"/>
              <a:buFont typeface="Calibri" panose="020F0502020204030204"/>
              <a:buNone/>
            </a:pPr>
            <a:endParaRPr lang="en-US" sz="1800" b="1" dirty="0">
              <a:solidFill>
                <a:schemeClr val="bg1"/>
              </a:solidFill>
              <a:latin typeface="+mj-lt"/>
              <a:ea typeface="Calibri" panose="020F0502020204030204"/>
              <a:cs typeface="Calibri" panose="020F0502020204030204"/>
              <a:sym typeface="Calibri" panose="020F0502020204030204"/>
            </a:endParaRPr>
          </a:p>
          <a:p>
            <a:r>
              <a:rPr lang="en-US" sz="3200" b="1" dirty="0" smtClean="0">
                <a:solidFill>
                  <a:schemeClr val="bg1"/>
                </a:solidFill>
              </a:rPr>
              <a:t>To begin making a paper doll chain, choose the paper you want. The length of your chain will depend on the length of the paper you pick.</a:t>
            </a:r>
          </a:p>
          <a:p>
            <a:endParaRPr lang="en-US" sz="1800" b="1" dirty="0" smtClean="0">
              <a:solidFill>
                <a:schemeClr val="bg1"/>
              </a:solidFill>
              <a:latin typeface="+mj-lt"/>
            </a:endParaRPr>
          </a:p>
          <a:p>
            <a:r>
              <a:rPr lang="en-US" sz="3200" b="1" dirty="0" smtClean="0">
                <a:solidFill>
                  <a:schemeClr val="bg1"/>
                </a:solidFill>
              </a:rPr>
              <a:t>Accordion fold your paper, making the folds as wide as you want your paper doll to be. Draw your design onto the top fold. The arms of the doll should reach all the way to the edges of the top fold. A basic doll shape is fine for beginners, or you can experiment with creative.</a:t>
            </a:r>
          </a:p>
          <a:p>
            <a:endParaRPr lang="en-US" sz="1800" b="1" dirty="0" smtClean="0">
              <a:solidFill>
                <a:schemeClr val="bg1"/>
              </a:solidFill>
              <a:latin typeface="+mj-lt"/>
            </a:endParaRPr>
          </a:p>
          <a:p>
            <a:r>
              <a:rPr lang="en-US" sz="3200" b="1" dirty="0" smtClean="0">
                <a:solidFill>
                  <a:schemeClr val="bg1"/>
                </a:solidFill>
              </a:rPr>
              <a:t>Carefully cut out the design you drew, taking your time to make sure your cuts are accurate and even. You'll be cutting through all the folds of paper at once. </a:t>
            </a:r>
          </a:p>
          <a:p>
            <a:endParaRPr lang="en-US" sz="3200" b="1" dirty="0" smtClean="0">
              <a:solidFill>
                <a:schemeClr val="bg1"/>
              </a:solidFill>
              <a:latin typeface="+mj-lt"/>
            </a:endParaRPr>
          </a:p>
          <a:p>
            <a:endParaRPr lang="en-US" sz="3200" b="1" dirty="0" smtClean="0">
              <a:solidFill>
                <a:schemeClr val="bg1"/>
              </a:solidFill>
              <a:latin typeface="+mj-lt"/>
            </a:endParaRPr>
          </a:p>
        </p:txBody>
      </p:sp>
      <p:pic>
        <p:nvPicPr>
          <p:cNvPr id="5" name="Picture 4" descr="doll 1.jpg"/>
          <p:cNvPicPr>
            <a:picLocks noChangeAspect="1"/>
          </p:cNvPicPr>
          <p:nvPr/>
        </p:nvPicPr>
        <p:blipFill>
          <a:blip r:embed="rId3"/>
          <a:stretch>
            <a:fillRect/>
          </a:stretch>
        </p:blipFill>
        <p:spPr>
          <a:xfrm>
            <a:off x="9573207" y="18660"/>
            <a:ext cx="6718043" cy="5038531"/>
          </a:xfrm>
          <a:prstGeom prst="rect">
            <a:avLst/>
          </a:prstGeom>
        </p:spPr>
      </p:pic>
      <p:pic>
        <p:nvPicPr>
          <p:cNvPr id="6" name="Picture 5" descr="doll 2.jpg"/>
          <p:cNvPicPr>
            <a:picLocks noChangeAspect="1"/>
          </p:cNvPicPr>
          <p:nvPr/>
        </p:nvPicPr>
        <p:blipFill>
          <a:blip r:embed="rId4"/>
          <a:stretch>
            <a:fillRect/>
          </a:stretch>
        </p:blipFill>
        <p:spPr>
          <a:xfrm>
            <a:off x="9573209" y="5053618"/>
            <a:ext cx="6928082" cy="5196060"/>
          </a:xfrm>
          <a:prstGeom prst="rect">
            <a:avLst/>
          </a:prstGeom>
        </p:spPr>
      </p:pic>
    </p:spTree>
    <p:extLst>
      <p:ext uri="{BB962C8B-B14F-4D97-AF65-F5344CB8AC3E}">
        <p14:creationId xmlns:p14="http://schemas.microsoft.com/office/powerpoint/2010/main" val="100506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pic>
        <p:nvPicPr>
          <p:cNvPr id="7" name="Picture 6" descr="doll 3.jpg"/>
          <p:cNvPicPr>
            <a:picLocks noChangeAspect="1"/>
          </p:cNvPicPr>
          <p:nvPr/>
        </p:nvPicPr>
        <p:blipFill>
          <a:blip r:embed="rId3"/>
          <a:stretch>
            <a:fillRect/>
          </a:stretch>
        </p:blipFill>
        <p:spPr>
          <a:xfrm>
            <a:off x="9896797" y="0"/>
            <a:ext cx="7068245" cy="5301183"/>
          </a:xfrm>
          <a:prstGeom prst="rect">
            <a:avLst/>
          </a:prstGeom>
        </p:spPr>
      </p:pic>
      <p:pic>
        <p:nvPicPr>
          <p:cNvPr id="8" name="Picture 7" descr="doll 4.jpg"/>
          <p:cNvPicPr>
            <a:picLocks noChangeAspect="1"/>
          </p:cNvPicPr>
          <p:nvPr/>
        </p:nvPicPr>
        <p:blipFill>
          <a:blip r:embed="rId4"/>
          <a:stretch>
            <a:fillRect/>
          </a:stretch>
        </p:blipFill>
        <p:spPr>
          <a:xfrm>
            <a:off x="9911632" y="5084495"/>
            <a:ext cx="6936674" cy="5202505"/>
          </a:xfrm>
          <a:prstGeom prst="rect">
            <a:avLst/>
          </a:prstGeom>
        </p:spPr>
      </p:pic>
      <p:sp>
        <p:nvSpPr>
          <p:cNvPr id="9" name="Google Shape;204;p22"/>
          <p:cNvSpPr txBox="1"/>
          <p:nvPr/>
        </p:nvSpPr>
        <p:spPr>
          <a:xfrm>
            <a:off x="858580" y="837368"/>
            <a:ext cx="8322911" cy="9017813"/>
          </a:xfrm>
          <a:prstGeom prst="rect">
            <a:avLst/>
          </a:prstGeom>
          <a:noFill/>
          <a:ln>
            <a:noFill/>
          </a:ln>
        </p:spPr>
        <p:txBody>
          <a:bodyPr spcFirstLastPara="1" wrap="square" lIns="91425" tIns="45700" rIns="91425" bIns="45700" anchor="t" anchorCtr="0">
            <a:spAutoFit/>
          </a:bodyPr>
          <a:lstStyle/>
          <a:p>
            <a:r>
              <a:rPr lang="en-US" sz="3200" b="1" dirty="0" smtClean="0">
                <a:solidFill>
                  <a:schemeClr val="bg1"/>
                </a:solidFill>
              </a:rPr>
              <a:t>Remember that you shouldn't cut the ends of the arms or the feet because this will make the chain fall apart.</a:t>
            </a:r>
          </a:p>
          <a:p>
            <a:endParaRPr lang="en-US" sz="1800" b="1" dirty="0" smtClean="0">
              <a:solidFill>
                <a:schemeClr val="bg1"/>
              </a:solidFill>
              <a:latin typeface="+mj-lt"/>
            </a:endParaRPr>
          </a:p>
          <a:p>
            <a:r>
              <a:rPr lang="en-US" sz="3200" b="1" dirty="0" smtClean="0">
                <a:solidFill>
                  <a:schemeClr val="bg1"/>
                </a:solidFill>
              </a:rPr>
              <a:t>When you're done cutting, unfold the chain. The dolls will be holding hands with one another! </a:t>
            </a:r>
            <a:r>
              <a:rPr lang="en-US" sz="3200" i="1" dirty="0" smtClean="0">
                <a:solidFill>
                  <a:schemeClr val="bg1"/>
                </a:solidFill>
              </a:rPr>
              <a:t>If you have a partial doll on one end of the chain, simply cut the chain off before that doll begins.</a:t>
            </a:r>
          </a:p>
          <a:p>
            <a:endParaRPr lang="en-US" sz="1800" dirty="0" smtClean="0">
              <a:solidFill>
                <a:schemeClr val="bg1"/>
              </a:solidFill>
              <a:latin typeface="+mj-lt"/>
            </a:endParaRPr>
          </a:p>
          <a:p>
            <a:r>
              <a:rPr lang="en-US" sz="3200" dirty="0" smtClean="0">
                <a:solidFill>
                  <a:schemeClr val="bg1"/>
                </a:solidFill>
              </a:rPr>
              <a:t>Decorate the dolls as desired. You can use crayons, markers, paints, and other methods to add color. Glue on lace, sequins, wool, ribbon, decorative buttons, or whatever other supplies you have handy to give your paper doll chain a bit of personality.</a:t>
            </a:r>
          </a:p>
          <a:p>
            <a:endParaRPr lang="en-US" sz="3200" dirty="0" smtClean="0">
              <a:solidFill>
                <a:schemeClr val="bg1"/>
              </a:solidFill>
            </a:endParaRPr>
          </a:p>
          <a:p>
            <a:r>
              <a:rPr lang="en-US" sz="3200" b="1" dirty="0" smtClean="0">
                <a:solidFill>
                  <a:schemeClr val="bg1"/>
                </a:solidFill>
              </a:rPr>
              <a:t>WRITE IN EACH PERSON A GOOD CHRISTIAN CHARACTER</a:t>
            </a:r>
          </a:p>
        </p:txBody>
      </p:sp>
    </p:spTree>
    <p:extLst>
      <p:ext uri="{BB962C8B-B14F-4D97-AF65-F5344CB8AC3E}">
        <p14:creationId xmlns:p14="http://schemas.microsoft.com/office/powerpoint/2010/main" val="100506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6" name="Picture 5" descr="11_FB_James_John_1024.jpg"/>
          <p:cNvPicPr>
            <a:picLocks noChangeAspect="1"/>
          </p:cNvPicPr>
          <p:nvPr/>
        </p:nvPicPr>
        <p:blipFill>
          <a:blip r:embed="rId3"/>
          <a:stretch>
            <a:fillRect/>
          </a:stretch>
        </p:blipFill>
        <p:spPr>
          <a:xfrm>
            <a:off x="3359020" y="0"/>
            <a:ext cx="11818775" cy="8864081"/>
          </a:xfrm>
          <a:prstGeom prst="rect">
            <a:avLst/>
          </a:prstGeom>
        </p:spPr>
      </p:pic>
      <p:sp>
        <p:nvSpPr>
          <p:cNvPr id="116" name="Google Shape;116;p3"/>
          <p:cNvSpPr txBox="1"/>
          <p:nvPr/>
        </p:nvSpPr>
        <p:spPr>
          <a:xfrm>
            <a:off x="0" y="8706691"/>
            <a:ext cx="18288000" cy="830997"/>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5400" b="1" dirty="0" smtClean="0">
                <a:solidFill>
                  <a:srgbClr val="FFFFFF"/>
                </a:solidFill>
                <a:latin typeface="Arial Black" panose="020B0A04020102020204" pitchFamily="34" charset="0"/>
                <a:cs typeface="Arial Black" panose="020B0A04020102020204" pitchFamily="34" charset="0"/>
                <a:sym typeface="+mn-ea"/>
              </a:rPr>
              <a:t>Jesus, the Cause of Division</a:t>
            </a:r>
            <a:endParaRPr lang="en-US" altLang="en-PH" sz="54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a:t>
            </a: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12:49-53</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val="150672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5" y="2560319"/>
            <a:ext cx="8994775" cy="6270625"/>
          </a:xfrm>
          <a:prstGeom prst="rect">
            <a:avLst/>
          </a:prstGeom>
          <a:noFill/>
          <a:ln>
            <a:noFill/>
          </a:ln>
        </p:spPr>
        <p:txBody>
          <a:bodyPr spcFirstLastPara="1" wrap="square" lIns="91425" tIns="45700" rIns="91425" bIns="45700" anchor="ctr" anchorCtr="0">
            <a:noAutofit/>
          </a:bodyPr>
          <a:lstStyle/>
          <a:p>
            <a:pPr algn="just" fontAlgn="base"/>
            <a:r>
              <a:rPr lang="en-US" sz="3600" b="1" dirty="0">
                <a:solidFill>
                  <a:schemeClr val="bg1"/>
                </a:solidFill>
                <a:latin typeface="+mj-lt"/>
              </a:rPr>
              <a:t>Dear </a:t>
            </a:r>
            <a:r>
              <a:rPr lang="en-US" sz="3600" b="1" dirty="0" smtClean="0">
                <a:solidFill>
                  <a:schemeClr val="bg1"/>
                </a:solidFill>
                <a:latin typeface="+mj-lt"/>
              </a:rPr>
              <a:t>Lord,</a:t>
            </a:r>
            <a:endParaRPr lang="en-US" sz="3600" b="1" dirty="0">
              <a:solidFill>
                <a:schemeClr val="bg1"/>
              </a:solidFill>
              <a:latin typeface="+mj-lt"/>
            </a:endParaRPr>
          </a:p>
          <a:p>
            <a:pPr algn="just" fontAlgn="base"/>
            <a:endParaRPr lang="en-US" sz="3600" b="1" dirty="0">
              <a:solidFill>
                <a:schemeClr val="bg1"/>
              </a:solidFill>
              <a:latin typeface="+mj-lt"/>
            </a:endParaRPr>
          </a:p>
          <a:p>
            <a:pPr algn="just" fontAlgn="base"/>
            <a:r>
              <a:rPr lang="en-US" sz="3600" b="1" dirty="0" smtClean="0">
                <a:solidFill>
                  <a:schemeClr val="bg1"/>
                </a:solidFill>
              </a:rPr>
              <a:t>You are the center of my life. I thank you for my family and pray that I will never be a stumbling block for their faith. Give me the wisdom to know when to speak and when to remain silent. Help me, so that I will never compromise the Gospel. Amen.</a:t>
            </a:r>
            <a:endParaRPr lang="en-US" sz="3600" b="1" dirty="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20th </a:t>
            </a:r>
            <a:r>
              <a:rPr lang="en-PH" altLang="en-US" sz="3000" b="1" dirty="0">
                <a:solidFill>
                  <a:srgbClr val="FFFFFF"/>
                </a:solidFill>
              </a:rPr>
              <a:t>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634482" y="556390"/>
            <a:ext cx="16795102" cy="8533105"/>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sz="1050" b="1" dirty="0">
              <a:solidFill>
                <a:schemeClr val="tx1"/>
              </a:solidFill>
            </a:endParaRPr>
          </a:p>
          <a:p>
            <a:pPr algn="just"/>
            <a:r>
              <a:rPr lang="en-US" sz="3600" b="1" dirty="0">
                <a:solidFill>
                  <a:schemeClr val="tx1"/>
                </a:solidFill>
              </a:rPr>
              <a:t>Gospel Lesson</a:t>
            </a:r>
            <a:r>
              <a:rPr lang="en-US" sz="3600" b="1" dirty="0" smtClean="0">
                <a:solidFill>
                  <a:schemeClr val="tx1"/>
                </a:solidFill>
              </a:rPr>
              <a:t>:</a:t>
            </a:r>
          </a:p>
          <a:p>
            <a:pPr algn="just"/>
            <a:endParaRPr lang="en-US" sz="3600" b="1" dirty="0" smtClean="0">
              <a:solidFill>
                <a:schemeClr val="tx1"/>
              </a:solidFill>
            </a:endParaRPr>
          </a:p>
          <a:p>
            <a:pPr algn="just"/>
            <a:endParaRPr lang="en-US" sz="400" b="1" dirty="0">
              <a:solidFill>
                <a:schemeClr val="tx1"/>
              </a:solidFill>
            </a:endParaRPr>
          </a:p>
          <a:p>
            <a:pPr>
              <a:lnSpc>
                <a:spcPct val="150000"/>
              </a:lnSpc>
            </a:pPr>
            <a:r>
              <a:rPr lang="en-US" sz="3200" b="1" dirty="0" smtClean="0"/>
              <a:t>1. The Spark That Must Become a Blaze:</a:t>
            </a:r>
            <a:r>
              <a:rPr lang="en-US" sz="3600" dirty="0" smtClean="0"/>
              <a:t/>
            </a:r>
            <a:br>
              <a:rPr lang="en-US" sz="3600" dirty="0" smtClean="0"/>
            </a:br>
            <a:r>
              <a:rPr lang="en-US" sz="3600" dirty="0" smtClean="0"/>
              <a:t>Jesus' intensity and passion break out in radical expression in today's Gospel. He yearns for a divine conflagration in the hearts of his disciples. Jesus endured a true baptism of immersion, steeped in the pain of Golgotha, precisely so that our own baptism would not be a mere ceremony. Rather he wanted our baptism to be a holy spark of divine life that, with care and formation, would become a growing flame of authentic Christian holiness. Indeed, let us fan that flame and never allow external pressures, or our own mediocrity, to extinguish it.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863289" y="444423"/>
            <a:ext cx="16225520" cy="9510296"/>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sz="2400" b="1" dirty="0">
              <a:solidFill>
                <a:schemeClr val="tx1"/>
              </a:solidFill>
            </a:endParaRPr>
          </a:p>
          <a:p>
            <a:pPr algn="just"/>
            <a:r>
              <a:rPr lang="en-US" sz="3600" b="1" dirty="0">
                <a:solidFill>
                  <a:schemeClr val="tx1"/>
                </a:solidFill>
              </a:rPr>
              <a:t>Gospel </a:t>
            </a:r>
            <a:r>
              <a:rPr lang="en-US" sz="3600" b="1" dirty="0" smtClean="0">
                <a:solidFill>
                  <a:schemeClr val="tx1"/>
                </a:solidFill>
              </a:rPr>
              <a:t>Lesson </a:t>
            </a:r>
            <a:r>
              <a:rPr lang="en-US" sz="3600" dirty="0" smtClean="0">
                <a:solidFill>
                  <a:schemeClr val="tx1"/>
                </a:solidFill>
              </a:rPr>
              <a:t>(cont.)</a:t>
            </a:r>
            <a:r>
              <a:rPr lang="en-US" sz="3600" b="1" dirty="0" smtClean="0">
                <a:solidFill>
                  <a:schemeClr val="tx1"/>
                </a:solidFill>
              </a:rPr>
              <a:t>:</a:t>
            </a:r>
          </a:p>
          <a:p>
            <a:pPr algn="just"/>
            <a:endParaRPr lang="en-US" sz="3600" b="1" dirty="0">
              <a:solidFill>
                <a:schemeClr val="tx1"/>
              </a:solidFill>
            </a:endParaRPr>
          </a:p>
          <a:p>
            <a:pPr>
              <a:lnSpc>
                <a:spcPct val="150000"/>
              </a:lnSpc>
            </a:pPr>
            <a:r>
              <a:rPr lang="en-US" sz="3200" b="1" dirty="0" smtClean="0"/>
              <a:t>2. Peace, at Any Price?</a:t>
            </a:r>
            <a:r>
              <a:rPr lang="en-US" sz="3600" dirty="0" smtClean="0"/>
              <a:t/>
            </a:r>
            <a:br>
              <a:rPr lang="en-US" sz="3600" dirty="0" smtClean="0"/>
            </a:br>
            <a:r>
              <a:rPr lang="en-US" sz="3600" dirty="0" smtClean="0"/>
              <a:t>Jesus corrects a misperception in some of his listeners. Some no doubt expected him to usher in the messianic peace, when the lion would lie down with the lamb (see Isaiah 11:6-9). No, the time for that peace will be at history's end, when God's Kingdom is established in all its fullness. Till then, </a:t>
            </a:r>
            <a:r>
              <a:rPr lang="en-US" sz="3600" b="1" dirty="0" smtClean="0"/>
              <a:t>Christianity will often find itself in conflict with the powers of the world. We want to be considered nice people, yet our convictions will at times bring us conflict. </a:t>
            </a:r>
            <a:r>
              <a:rPr lang="en-US" sz="3600" dirty="0" smtClean="0"/>
              <a:t>May the spark of our soul be a strong-enough flame to accept those moments and avoid the cheap peace of acquiescing with the world.</a:t>
            </a:r>
            <a:endParaRPr lang="en-US" sz="3600" b="1"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863289" y="276472"/>
            <a:ext cx="16622278" cy="10310515"/>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b="1" dirty="0">
              <a:solidFill>
                <a:schemeClr val="tx1"/>
              </a:solidFill>
            </a:endParaRPr>
          </a:p>
          <a:p>
            <a:pPr algn="just"/>
            <a:r>
              <a:rPr lang="en-US" sz="3600" b="1" dirty="0">
                <a:solidFill>
                  <a:schemeClr val="tx1"/>
                </a:solidFill>
              </a:rPr>
              <a:t>Gospel </a:t>
            </a:r>
            <a:r>
              <a:rPr lang="en-US" sz="3600" b="1" dirty="0" smtClean="0">
                <a:solidFill>
                  <a:schemeClr val="tx1"/>
                </a:solidFill>
              </a:rPr>
              <a:t>Lesson </a:t>
            </a:r>
            <a:r>
              <a:rPr lang="en-US" sz="3600" dirty="0" smtClean="0">
                <a:solidFill>
                  <a:schemeClr val="tx1"/>
                </a:solidFill>
              </a:rPr>
              <a:t>(cont.)</a:t>
            </a:r>
            <a:r>
              <a:rPr lang="en-US" sz="3600" b="1" dirty="0" smtClean="0">
                <a:solidFill>
                  <a:schemeClr val="tx1"/>
                </a:solidFill>
              </a:rPr>
              <a:t>:</a:t>
            </a:r>
          </a:p>
          <a:p>
            <a:pPr algn="just"/>
            <a:endParaRPr lang="en-US" sz="1000" b="1" dirty="0">
              <a:solidFill>
                <a:schemeClr val="tx1"/>
              </a:solidFill>
            </a:endParaRPr>
          </a:p>
          <a:p>
            <a:pPr>
              <a:lnSpc>
                <a:spcPct val="150000"/>
              </a:lnSpc>
            </a:pPr>
            <a:r>
              <a:rPr lang="en-US" sz="3200" b="1" dirty="0" smtClean="0"/>
              <a:t>3. Put Up Your Dukes?</a:t>
            </a:r>
            <a:r>
              <a:rPr lang="en-US" sz="3600" dirty="0" smtClean="0"/>
              <a:t/>
            </a:r>
            <a:br>
              <a:rPr lang="en-US" sz="3600" dirty="0" smtClean="0"/>
            </a:br>
            <a:r>
              <a:rPr lang="en-US" sz="3400" dirty="0" smtClean="0"/>
              <a:t>Should Catholics be people spoiling for a fight? Not if they want to be good Catholics! Those who love fighting and arguing may very well find themselves in divided households, but not for the reasons Jesus really means. Courtesy, gentleness, and the finer details of charity should characterize the person who wants to be like Christ. These kinds of people seek to unite, not divide. When they are dividers, it is because they have to be. They know when the point arrives that if they bend any further, they'll break where flexibility would degenerate into infidelity. There are tough, sad moments when being faithful to Christ means a head-on collision in a very important relationship, such as the ones Jesus mentions. </a:t>
            </a:r>
            <a:r>
              <a:rPr lang="en-US" sz="3400" b="1" dirty="0" smtClean="0"/>
              <a:t>But when it's a question of where our first loyalty lies, there is no debate. Christ must come first.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863289" y="276472"/>
            <a:ext cx="16622278" cy="4231928"/>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b="1" dirty="0">
              <a:solidFill>
                <a:schemeClr val="tx1"/>
              </a:solidFill>
            </a:endParaRPr>
          </a:p>
          <a:p>
            <a:pPr algn="just"/>
            <a:endParaRPr lang="en-US" sz="1000" b="1" dirty="0" smtClean="0">
              <a:solidFill>
                <a:schemeClr val="tx1"/>
              </a:solidFill>
            </a:endParaRPr>
          </a:p>
          <a:p>
            <a:pPr algn="just"/>
            <a:endParaRPr lang="en-US" sz="1000" b="1" dirty="0" smtClean="0">
              <a:solidFill>
                <a:schemeClr val="tx1"/>
              </a:solidFill>
            </a:endParaRPr>
          </a:p>
          <a:p>
            <a:pPr algn="just"/>
            <a:endParaRPr lang="en-US" sz="1000" b="1" dirty="0">
              <a:solidFill>
                <a:schemeClr val="tx1"/>
              </a:solidFill>
            </a:endParaRPr>
          </a:p>
          <a:p>
            <a:pPr>
              <a:lnSpc>
                <a:spcPct val="150000"/>
              </a:lnSpc>
            </a:pPr>
            <a:r>
              <a:rPr lang="en-US" sz="3200" i="1" dirty="0" smtClean="0">
                <a:solidFill>
                  <a:schemeClr val="bg2">
                    <a:lumMod val="75000"/>
                  </a:schemeClr>
                </a:solidFill>
              </a:rPr>
              <a:t>You may visit this link for an exegesis (a more detailed explanation on the text):</a:t>
            </a:r>
          </a:p>
          <a:p>
            <a:pPr>
              <a:lnSpc>
                <a:spcPct val="150000"/>
              </a:lnSpc>
            </a:pPr>
            <a:endParaRPr lang="en-US" sz="3200" dirty="0" smtClean="0"/>
          </a:p>
          <a:p>
            <a:pPr>
              <a:lnSpc>
                <a:spcPct val="150000"/>
              </a:lnSpc>
            </a:pPr>
            <a:r>
              <a:rPr lang="en-US" sz="3200" b="1" dirty="0" smtClean="0"/>
              <a:t>https://sermonwriter.com/biblical-commentary/new-testament-luke-1249-56/</a:t>
            </a:r>
          </a:p>
          <a:p>
            <a:pPr>
              <a:lnSpc>
                <a:spcPct val="150000"/>
              </a:lnSpc>
            </a:pPr>
            <a:endParaRPr lang="en-US" sz="3400" b="1"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6" name="Picture 5" descr="11_FB_James_John_1024.jpg"/>
          <p:cNvPicPr>
            <a:picLocks noChangeAspect="1"/>
          </p:cNvPicPr>
          <p:nvPr/>
        </p:nvPicPr>
        <p:blipFill>
          <a:blip r:embed="rId3"/>
          <a:stretch>
            <a:fillRect/>
          </a:stretch>
        </p:blipFill>
        <p:spPr>
          <a:xfrm>
            <a:off x="3359020" y="0"/>
            <a:ext cx="11818775" cy="8864081"/>
          </a:xfrm>
          <a:prstGeom prst="rect">
            <a:avLst/>
          </a:prstGeom>
        </p:spPr>
      </p:pic>
      <p:sp>
        <p:nvSpPr>
          <p:cNvPr id="116" name="Google Shape;116;p3"/>
          <p:cNvSpPr txBox="1"/>
          <p:nvPr/>
        </p:nvSpPr>
        <p:spPr>
          <a:xfrm>
            <a:off x="0" y="8706691"/>
            <a:ext cx="18288000" cy="830997"/>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5400" b="1" dirty="0" smtClean="0">
                <a:solidFill>
                  <a:srgbClr val="FFFFFF"/>
                </a:solidFill>
                <a:latin typeface="Arial Black" panose="020B0A04020102020204" pitchFamily="34" charset="0"/>
                <a:cs typeface="Arial Black" panose="020B0A04020102020204" pitchFamily="34" charset="0"/>
                <a:sym typeface="+mn-ea"/>
              </a:rPr>
              <a:t>Jesus, the Cause of Division</a:t>
            </a:r>
            <a:endParaRPr lang="en-US" altLang="en-PH" sz="54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a:t>
            </a: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12:49-53</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val="150672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02212" y="1452779"/>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49</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01989" y="2450297"/>
            <a:ext cx="5424872" cy="553997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solidFill>
              </a:rPr>
              <a:t>“I came to set the earth on fire, and how I wish it were already kindled!</a:t>
            </a:r>
            <a:endParaRPr lang="en-US" sz="60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40-fiery-furnace.jpg"/>
          <p:cNvPicPr>
            <a:picLocks noChangeAspect="1"/>
          </p:cNvPicPr>
          <p:nvPr/>
        </p:nvPicPr>
        <p:blipFill>
          <a:blip r:embed="rId3"/>
          <a:stretch>
            <a:fillRect/>
          </a:stretch>
        </p:blipFill>
        <p:spPr>
          <a:xfrm>
            <a:off x="7203233" y="1420586"/>
            <a:ext cx="10170368" cy="76277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744</Words>
  <Application>Microsoft Office PowerPoint</Application>
  <PresentationFormat>Custom</PresentationFormat>
  <Paragraphs>103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Microsoft account</cp:lastModifiedBy>
  <cp:revision>201</cp:revision>
  <dcterms:created xsi:type="dcterms:W3CDTF">2020-09-06T06:27:00Z</dcterms:created>
  <dcterms:modified xsi:type="dcterms:W3CDTF">2022-08-11T06:25:41Z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