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328" r:id="rId5"/>
    <p:sldId id="279" r:id="rId6"/>
    <p:sldId id="350" r:id="rId7"/>
    <p:sldId id="351" r:id="rId8"/>
    <p:sldId id="259" r:id="rId9"/>
    <p:sldId id="261" r:id="rId10"/>
    <p:sldId id="287" r:id="rId11"/>
    <p:sldId id="260" r:id="rId12"/>
    <p:sldId id="262" r:id="rId13"/>
    <p:sldId id="305" r:id="rId14"/>
    <p:sldId id="337" r:id="rId15"/>
    <p:sldId id="267" r:id="rId16"/>
    <p:sldId id="270" r:id="rId17"/>
    <p:sldId id="269" r:id="rId18"/>
    <p:sldId id="333" r:id="rId19"/>
    <p:sldId id="271" r:id="rId20"/>
    <p:sldId id="352" r:id="rId21"/>
  </p:sldIdLst>
  <p:sldSz cx="18288000" cy="10287000"/>
  <p:notesSz cx="6858000" cy="9144000"/>
  <p:embeddedFontLst>
    <p:embeddedFont>
      <p:font typeface="Calibri" panose="020F0502020204030204"/>
      <p:regular r:id="rId25"/>
      <p:bold r:id="rId26"/>
      <p:italic r:id="rId27"/>
      <p:boldItalic r:id="rId28"/>
    </p:embeddedFont>
    <p:embeddedFont>
      <p:font typeface="Arial Black" panose="020B0A04020102020204" pitchFamily="34" charset="0"/>
      <p:bold r:id="rId29"/>
    </p:embeddedFont>
    <p:embeddedFont>
      <p:font typeface="Arial Black" panose="020B0A04020102020204"/>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7D67"/>
    <a:srgbClr val="EBA3A3"/>
    <a:srgbClr val="D79491"/>
    <a:srgbClr val="BF696F"/>
    <a:srgbClr val="FF8F79"/>
    <a:srgbClr val="CA2200"/>
    <a:srgbClr val="DDB1B4"/>
    <a:srgbClr val="12A6B6"/>
    <a:srgbClr val="16D0E4"/>
    <a:srgbClr val="0E5C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323" autoAdjust="0"/>
    <p:restoredTop sz="91057" autoAdjust="0"/>
  </p:normalViewPr>
  <p:slideViewPr>
    <p:cSldViewPr snapToGrid="0">
      <p:cViewPr varScale="1">
        <p:scale>
          <a:sx n="51" d="100"/>
          <a:sy n="51" d="100"/>
        </p:scale>
        <p:origin x="-822" y="-90"/>
      </p:cViewPr>
      <p:guideLst>
        <p:guide orient="horz" pos="2187"/>
        <p:guide pos="291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font" Target="fonts/font6.fntdata"/><Relationship Id="rId3" Type="http://schemas.openxmlformats.org/officeDocument/2006/relationships/slide" Target="slides/slide1.xml"/><Relationship Id="rId29" Type="http://schemas.openxmlformats.org/officeDocument/2006/relationships/font" Target="fonts/font5.fntdata"/><Relationship Id="rId28" Type="http://schemas.openxmlformats.org/officeDocument/2006/relationships/font" Target="fonts/font4.fntdata"/><Relationship Id="rId27" Type="http://schemas.openxmlformats.org/officeDocument/2006/relationships/font" Target="fonts/font3.fntdata"/><Relationship Id="rId26" Type="http://schemas.openxmlformats.org/officeDocument/2006/relationships/font" Target="fonts/font2.fntdata"/><Relationship Id="rId25" Type="http://schemas.openxmlformats.org/officeDocument/2006/relationships/font" Target="fonts/font1.fntdata"/><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5"/>
        <p:cNvGrpSpPr/>
        <p:nvPr/>
      </p:nvGrpSpPr>
      <p:grpSpPr>
        <a:xfrm>
          <a:off x="0" y="0"/>
          <a:ext cx="0" cy="0"/>
          <a:chOff x="0" y="0"/>
          <a:chExt cx="0" cy="0"/>
        </a:xfrm>
      </p:grpSpPr>
      <p:sp>
        <p:nvSpPr>
          <p:cNvPr id="186" name="Google Shape;18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87" name="Google Shape;1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6"/>
        <p:cNvGrpSpPr/>
        <p:nvPr/>
      </p:nvGrpSpPr>
      <p:grpSpPr>
        <a:xfrm>
          <a:off x="0" y="0"/>
          <a:ext cx="0" cy="0"/>
          <a:chOff x="0" y="0"/>
          <a:chExt cx="0" cy="0"/>
        </a:xfrm>
      </p:grpSpPr>
      <p:sp>
        <p:nvSpPr>
          <p:cNvPr id="207" name="Google Shape;20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09" name="Google Shape;20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8"/>
        <p:cNvGrpSpPr/>
        <p:nvPr/>
      </p:nvGrpSpPr>
      <p:grpSpPr>
        <a:xfrm>
          <a:off x="0" y="0"/>
          <a:ext cx="0" cy="0"/>
          <a:chOff x="0" y="0"/>
          <a:chExt cx="0" cy="0"/>
        </a:xfrm>
      </p:grpSpPr>
      <p:sp>
        <p:nvSpPr>
          <p:cNvPr id="199" name="Google Shape;1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1" name="Google Shape;20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8"/>
        <p:cNvGrpSpPr/>
        <p:nvPr/>
      </p:nvGrpSpPr>
      <p:grpSpPr>
        <a:xfrm>
          <a:off x="0" y="0"/>
          <a:ext cx="0" cy="0"/>
          <a:chOff x="0" y="0"/>
          <a:chExt cx="0" cy="0"/>
        </a:xfrm>
      </p:grpSpPr>
      <p:sp>
        <p:nvSpPr>
          <p:cNvPr id="199" name="Google Shape;1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1" name="Google Shape;20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3"/>
        <p:cNvGrpSpPr/>
        <p:nvPr/>
      </p:nvGrpSpPr>
      <p:grpSpPr>
        <a:xfrm>
          <a:off x="0" y="0"/>
          <a:ext cx="0" cy="0"/>
          <a:chOff x="0" y="0"/>
          <a:chExt cx="0" cy="0"/>
        </a:xfrm>
      </p:grpSpPr>
      <p:sp>
        <p:nvSpPr>
          <p:cNvPr id="214" name="Google Shape;214;gf7e905350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f7e905350f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6" name="Google Shape;216;gf7e905350f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3"/>
        <p:cNvGrpSpPr/>
        <p:nvPr/>
      </p:nvGrpSpPr>
      <p:grpSpPr>
        <a:xfrm>
          <a:off x="0" y="0"/>
          <a:ext cx="0" cy="0"/>
          <a:chOff x="0" y="0"/>
          <a:chExt cx="0" cy="0"/>
        </a:xfrm>
      </p:grpSpPr>
      <p:sp>
        <p:nvSpPr>
          <p:cNvPr id="104" name="Google Shape;104;gf389fad905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f389fad905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PH" dirty="0"/>
              <a:t>Don’t include this slide when you present this to the kids</a:t>
            </a:r>
            <a:endParaRPr dirty="0"/>
          </a:p>
        </p:txBody>
      </p:sp>
      <p:sp>
        <p:nvSpPr>
          <p:cNvPr id="106" name="Google Shape;106;gf389fad905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3"/>
        <p:cNvGrpSpPr/>
        <p:nvPr/>
      </p:nvGrpSpPr>
      <p:grpSpPr>
        <a:xfrm>
          <a:off x="0" y="0"/>
          <a:ext cx="0" cy="0"/>
          <a:chOff x="0" y="0"/>
          <a:chExt cx="0" cy="0"/>
        </a:xfrm>
      </p:grpSpPr>
      <p:sp>
        <p:nvSpPr>
          <p:cNvPr id="104" name="Google Shape;104;gf389fad905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f389fad905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PH" dirty="0"/>
              <a:t>Don’t include this slide when you present this to the kids</a:t>
            </a:r>
            <a:endParaRPr dirty="0"/>
          </a:p>
        </p:txBody>
      </p:sp>
      <p:sp>
        <p:nvSpPr>
          <p:cNvPr id="106" name="Google Shape;106;gf389fad905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p>
        </p:txBody>
      </p:sp>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dirty="0"/>
              <a:t>Verse 35: Gird up one's loins means Prepare oneself for action.</a:t>
            </a: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22" name="Google Shape;2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25"/>
        <p:cNvGrpSpPr/>
        <p:nvPr/>
      </p:nvGrpSpPr>
      <p:grpSpPr>
        <a:xfrm>
          <a:off x="0" y="0"/>
          <a:ext cx="0" cy="0"/>
          <a:chOff x="0" y="0"/>
          <a:chExt cx="0" cy="0"/>
        </a:xfrm>
      </p:grpSpPr>
      <p:sp>
        <p:nvSpPr>
          <p:cNvPr id="26" name="Google Shape;2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0" name="Google Shape;40;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1" name="Google Shape;4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7" name="Google Shape;4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48" name="Google Shape;4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9" name="Google Shape;4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50" name="Google Shape;5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p:txBody>
      </p:sp>
      <p:sp>
        <p:nvSpPr>
          <p:cNvPr id="61" name="Google Shape;61;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7"/>
          <p:cNvSpPr>
            <a:spLocks noGrp="1"/>
          </p:cNvSpPr>
          <p:nvPr>
            <p:ph type="pic" idx="2"/>
          </p:nvPr>
        </p:nvSpPr>
        <p:spPr>
          <a:xfrm>
            <a:off x="1792288" y="612775"/>
            <a:ext cx="5486400" cy="4114800"/>
          </a:xfrm>
          <a:prstGeom prst="rect">
            <a:avLst/>
          </a:prstGeom>
          <a:noFill/>
          <a:ln>
            <a:noFill/>
          </a:ln>
        </p:spPr>
      </p:sp>
      <p:sp>
        <p:nvSpPr>
          <p:cNvPr id="68" name="Google Shape;68;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dirty="0">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p1"/>
          <p:cNvSpPr/>
          <p:nvPr/>
        </p:nvSpPr>
        <p:spPr>
          <a:xfrm>
            <a:off x="594360" y="6548586"/>
            <a:ext cx="9144000" cy="808178"/>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1" name="Google Shape;101;p1"/>
          <p:cNvSpPr txBox="1"/>
          <p:nvPr/>
        </p:nvSpPr>
        <p:spPr>
          <a:xfrm>
            <a:off x="0" y="6767562"/>
            <a:ext cx="10515600" cy="4616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PH" altLang="en-US" sz="3000" b="1" dirty="0" smtClean="0">
                <a:solidFill>
                  <a:srgbClr val="FFFFFF"/>
                </a:solidFill>
              </a:rPr>
              <a:t>19th </a:t>
            </a:r>
            <a:r>
              <a:rPr lang="en-PH" altLang="en-US" sz="3000" b="1" dirty="0">
                <a:solidFill>
                  <a:srgbClr val="FFFFFF"/>
                </a:solidFill>
              </a:rPr>
              <a:t>Sunday in Ordinary Time</a:t>
            </a:r>
            <a:r>
              <a:rPr lang="en-US" sz="3000" b="1" dirty="0">
                <a:solidFill>
                  <a:srgbClr val="FFFFFF"/>
                </a:solidFill>
              </a:rPr>
              <a:t> </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 Year C</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2" name="Google Shape;102;p1"/>
          <p:cNvPicPr preferRelativeResize="0"/>
          <p:nvPr/>
        </p:nvPicPr>
        <p:blipFill rotWithShape="1">
          <a:blip r:embed="rId1"/>
          <a:srcRect/>
          <a:stretch>
            <a:fillRect/>
          </a:stretch>
        </p:blipFill>
        <p:spPr>
          <a:xfrm>
            <a:off x="9864080" y="1638300"/>
            <a:ext cx="7010400" cy="7010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1580341" y="1343518"/>
            <a:ext cx="1214400" cy="857400"/>
          </a:xfrm>
          <a:prstGeom prst="rect">
            <a:avLst/>
          </a:prstGeom>
          <a:solidFill>
            <a:schemeClr val="accent1">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smtClean="0">
                <a:solidFill>
                  <a:schemeClr val="lt1"/>
                </a:solidFill>
                <a:latin typeface="Arial Black" panose="020B0A04020102020204"/>
                <a:ea typeface="Arial Black" panose="020B0A04020102020204"/>
                <a:cs typeface="Arial Black" panose="020B0A04020102020204"/>
                <a:sym typeface="Arial Black" panose="020B0A04020102020204"/>
              </a:rPr>
              <a:t>38</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1580341" y="2446722"/>
            <a:ext cx="5431555" cy="6155690"/>
          </a:xfrm>
          <a:prstGeom prst="rect">
            <a:avLst/>
          </a:prstGeom>
          <a:noFill/>
          <a:ln>
            <a:noFill/>
          </a:ln>
        </p:spPr>
        <p:txBody>
          <a:bodyPr spcFirstLastPara="1" wrap="square" lIns="0" tIns="0" rIns="0" bIns="0" anchor="t" anchorCtr="0">
            <a:spAutoFit/>
          </a:bodyPr>
          <a:lstStyle/>
          <a:p>
            <a:pPr>
              <a:buClr>
                <a:schemeClr val="dk1"/>
              </a:buClr>
              <a:buSzPts val="1100"/>
            </a:pPr>
            <a:r>
              <a:rPr lang="en-US" sz="5000" b="1" dirty="0" smtClean="0">
                <a:solidFill>
                  <a:schemeClr val="bg1"/>
                </a:solidFill>
              </a:rPr>
              <a:t>And should he come in the second or third watch and find them prepared in this way, blessed are those servants. </a:t>
            </a:r>
            <a:endParaRPr lang="en-US" sz="5000" b="1" dirty="0">
              <a:solidFill>
                <a:schemeClr val="bg1"/>
              </a:solidFill>
            </a:endParaRPr>
          </a:p>
        </p:txBody>
      </p:sp>
      <p:pic>
        <p:nvPicPr>
          <p:cNvPr id="7" name="Picture 6" descr="09_FB_HM_Parable_Tenants_1024.jpg"/>
          <p:cNvPicPr>
            <a:picLocks noChangeAspect="1"/>
          </p:cNvPicPr>
          <p:nvPr/>
        </p:nvPicPr>
        <p:blipFill>
          <a:blip r:embed="rId1"/>
          <a:stretch>
            <a:fillRect/>
          </a:stretch>
        </p:blipFill>
        <p:spPr>
          <a:xfrm>
            <a:off x="1240790" y="1102995"/>
            <a:ext cx="9542145" cy="808101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228949" y="1282800"/>
            <a:ext cx="1039682" cy="768985"/>
          </a:xfrm>
          <a:prstGeom prst="rect">
            <a:avLst/>
          </a:prstGeom>
          <a:solidFill>
            <a:schemeClr val="accent3"/>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PH" sz="5000" b="1" cap="none" dirty="0" smtClean="0">
                <a:solidFill>
                  <a:srgbClr val="FFFFFF"/>
                </a:solidFill>
                <a:latin typeface="Arial Black" panose="020B0A04020102020204"/>
                <a:ea typeface="Arial Black" panose="020B0A04020102020204"/>
                <a:cs typeface="Arial Black" panose="020B0A04020102020204"/>
                <a:sym typeface="Arial Black" panose="020B0A04020102020204"/>
              </a:rPr>
              <a:t>39</a:t>
            </a:r>
            <a:endParaRPr lang="en-PH"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228725" y="2414905"/>
            <a:ext cx="5798820" cy="6155690"/>
          </a:xfrm>
          <a:prstGeom prst="rect">
            <a:avLst/>
          </a:prstGeom>
          <a:noFill/>
          <a:ln>
            <a:noFill/>
          </a:ln>
        </p:spPr>
        <p:txBody>
          <a:bodyPr spcFirstLastPara="1" wrap="square" lIns="0" tIns="0" rIns="0" bIns="0" anchor="t" anchorCtr="0">
            <a:spAutoFit/>
          </a:bodyPr>
          <a:lstStyle/>
          <a:p>
            <a:pPr>
              <a:buSzPts val="4000"/>
            </a:pPr>
            <a:r>
              <a:rPr lang="en-US" sz="5000" b="1" dirty="0" smtClean="0">
                <a:solidFill>
                  <a:schemeClr val="bg1"/>
                </a:solidFill>
              </a:rPr>
              <a:t>Be sure of this: if the master of the house had known the hour when the thief was coming, he would not have let his house be broken into. </a:t>
            </a:r>
            <a:endParaRPr lang="en-US" sz="5000" b="1" dirty="0">
              <a:solidFill>
                <a:schemeClr val="bg1"/>
              </a:solidFill>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6" name="Picture 5" descr="13_FB_HM_Parable_Tenants_1024.jpg"/>
          <p:cNvPicPr>
            <a:picLocks noChangeAspect="1"/>
          </p:cNvPicPr>
          <p:nvPr/>
        </p:nvPicPr>
        <p:blipFill>
          <a:blip r:embed="rId1"/>
          <a:stretch>
            <a:fillRect/>
          </a:stretch>
        </p:blipFill>
        <p:spPr>
          <a:xfrm>
            <a:off x="7882255" y="1391285"/>
            <a:ext cx="9478645" cy="750506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1781847" y="2439553"/>
            <a:ext cx="1070301" cy="768985"/>
          </a:xfrm>
          <a:prstGeom prst="rect">
            <a:avLst/>
          </a:prstGeom>
          <a:solidFill>
            <a:schemeClr val="bg2">
              <a:lumMod val="40000"/>
              <a:lumOff val="6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dirty="0" smtClean="0">
                <a:solidFill>
                  <a:srgbClr val="FFFFFF"/>
                </a:solidFill>
                <a:latin typeface="Arial Black" panose="020B0A04020102020204"/>
                <a:ea typeface="Arial Black" panose="020B0A04020102020204"/>
                <a:cs typeface="Arial Black" panose="020B0A04020102020204"/>
                <a:sym typeface="Arial Black" panose="020B0A04020102020204"/>
              </a:rPr>
              <a:t>40</a:t>
            </a:r>
            <a:endParaRPr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1781847" y="3524226"/>
            <a:ext cx="5187418" cy="4616450"/>
          </a:xfrm>
          <a:prstGeom prst="rect">
            <a:avLst/>
          </a:prstGeom>
          <a:noFill/>
          <a:ln>
            <a:noFill/>
          </a:ln>
        </p:spPr>
        <p:txBody>
          <a:bodyPr spcFirstLastPara="1" wrap="square" lIns="0" tIns="0" rIns="0" bIns="0" anchor="t" anchorCtr="0">
            <a:spAutoFit/>
          </a:bodyPr>
          <a:lstStyle/>
          <a:p>
            <a:pPr>
              <a:buSzPts val="4000"/>
            </a:pPr>
            <a:r>
              <a:rPr lang="en-US" sz="5000" b="1" dirty="0" smtClean="0">
                <a:solidFill>
                  <a:schemeClr val="bg1"/>
                </a:solidFill>
              </a:rPr>
              <a:t>You also must be prepared, for at an hour you do not expect, the Son of Man will come.”</a:t>
            </a:r>
            <a:endParaRPr lang="en-US" sz="5000" b="1" dirty="0">
              <a:solidFill>
                <a:schemeClr val="bg1"/>
              </a:solidFill>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6" name="Picture 5" descr="04_FB_HM_Parable_Tenants_1024.jpg"/>
          <p:cNvPicPr>
            <a:picLocks noChangeAspect="1"/>
          </p:cNvPicPr>
          <p:nvPr/>
        </p:nvPicPr>
        <p:blipFill>
          <a:blip r:embed="rId1"/>
          <a:stretch>
            <a:fillRect/>
          </a:stretch>
        </p:blipFill>
        <p:spPr>
          <a:xfrm>
            <a:off x="1335315" y="1461018"/>
            <a:ext cx="9820988" cy="736574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188"/>
        <p:cNvGrpSpPr/>
        <p:nvPr/>
      </p:nvGrpSpPr>
      <p:grpSpPr>
        <a:xfrm>
          <a:off x="0" y="0"/>
          <a:ext cx="0" cy="0"/>
          <a:chOff x="0" y="0"/>
          <a:chExt cx="0" cy="0"/>
        </a:xfrm>
      </p:grpSpPr>
      <p:sp>
        <p:nvSpPr>
          <p:cNvPr id="189" name="Google Shape;189;p20"/>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dirty="0">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0" name="Google Shape;190;p20"/>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210"/>
        <p:cNvGrpSpPr/>
        <p:nvPr/>
      </p:nvGrpSpPr>
      <p:grpSpPr>
        <a:xfrm>
          <a:off x="0" y="0"/>
          <a:ext cx="0" cy="0"/>
          <a:chOff x="0" y="0"/>
          <a:chExt cx="0" cy="0"/>
        </a:xfrm>
      </p:grpSpPr>
      <p:sp>
        <p:nvSpPr>
          <p:cNvPr id="3" name="Google Shape;196;p21"/>
          <p:cNvSpPr/>
          <p:nvPr/>
        </p:nvSpPr>
        <p:spPr>
          <a:xfrm>
            <a:off x="423664" y="2803348"/>
            <a:ext cx="9144000" cy="3402278"/>
          </a:xfrm>
          <a:prstGeom prst="rect">
            <a:avLst/>
          </a:prstGeom>
          <a:noFill/>
          <a:ln>
            <a:noFill/>
          </a:ln>
        </p:spPr>
        <p:txBody>
          <a:bodyPr spcFirstLastPara="1" wrap="square" lIns="91425" tIns="45700" rIns="91425" bIns="45700" anchor="t" anchorCtr="0">
            <a:spAutoFit/>
          </a:bodyPr>
          <a:lstStyle/>
          <a:p>
            <a:pPr marL="0" marR="0" lvl="0" indent="0" algn="ctr" rtl="0">
              <a:lnSpc>
                <a:spcPct val="141000"/>
              </a:lnSpc>
              <a:spcBef>
                <a:spcPts val="0"/>
              </a:spcBef>
              <a:spcAft>
                <a:spcPts val="0"/>
              </a:spcAft>
              <a:buClr>
                <a:srgbClr val="000000"/>
              </a:buClr>
              <a:buSzPts val="9600"/>
              <a:buFont typeface="Arial" panose="020B0604020202020204"/>
              <a:buNone/>
            </a:pPr>
            <a:r>
              <a:rPr lang="en-US" sz="9600" b="1" i="0" u="none" strike="noStrike" cap="none" dirty="0">
                <a:solidFill>
                  <a:srgbClr val="FFFFFF"/>
                </a:solidFill>
                <a:latin typeface="Arial" panose="020B0604020202020204"/>
                <a:ea typeface="Arial" panose="020B0604020202020204"/>
                <a:cs typeface="Arial" panose="020B0604020202020204"/>
                <a:sym typeface="Arial" panose="020B0604020202020204"/>
              </a:rPr>
              <a:t>GOSPEL MESSAGE</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4" name="Google Shape;197;p21"/>
          <p:cNvPicPr preferRelativeResize="0"/>
          <p:nvPr/>
        </p:nvPicPr>
        <p:blipFill rotWithShape="1">
          <a:blip r:embed="rId1"/>
          <a:srcRect/>
          <a:stretch>
            <a:fillRect/>
          </a:stretch>
        </p:blipFill>
        <p:spPr>
          <a:xfrm>
            <a:off x="9720064" y="1471092"/>
            <a:ext cx="7010400" cy="7010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Shape 202"/>
        <p:cNvGrpSpPr/>
        <p:nvPr/>
      </p:nvGrpSpPr>
      <p:grpSpPr>
        <a:xfrm>
          <a:off x="0" y="0"/>
          <a:ext cx="0" cy="0"/>
          <a:chOff x="0" y="0"/>
          <a:chExt cx="0" cy="0"/>
        </a:xfrm>
      </p:grpSpPr>
      <p:sp>
        <p:nvSpPr>
          <p:cNvPr id="203" name="Google Shape;203;p22"/>
          <p:cNvSpPr/>
          <p:nvPr/>
        </p:nvSpPr>
        <p:spPr>
          <a:xfrm>
            <a:off x="1007745" y="1353185"/>
            <a:ext cx="6865620" cy="151384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4000" b="0" i="0" u="none" strike="noStrike" cap="none" dirty="0">
                <a:solidFill>
                  <a:schemeClr val="bg1"/>
                </a:solidFill>
                <a:latin typeface="Arial Black" panose="020B0A04020102020204"/>
                <a:ea typeface="Arial Black" panose="020B0A04020102020204"/>
                <a:cs typeface="Arial Black" panose="020B0A04020102020204"/>
                <a:sym typeface="Arial Black" panose="020B0A04020102020204"/>
              </a:rPr>
              <a:t>Activity:</a:t>
            </a:r>
            <a:endParaRPr lang="en-US" sz="4000" b="0" i="0" u="none" strike="noStrike" cap="none" dirty="0">
              <a:solidFill>
                <a:schemeClr val="bg1"/>
              </a:solidFill>
              <a:latin typeface="Arial Black" panose="020B0A04020102020204"/>
              <a:ea typeface="Arial Black" panose="020B0A04020102020204"/>
              <a:cs typeface="Arial Black" panose="020B0A04020102020204"/>
              <a:sym typeface="Arial Black" panose="020B0A04020102020204"/>
            </a:endParaRPr>
          </a:p>
          <a:p>
            <a:pPr marL="0" marR="0" lvl="0" indent="0" algn="ctr" rtl="0">
              <a:lnSpc>
                <a:spcPct val="100000"/>
              </a:lnSpc>
              <a:spcBef>
                <a:spcPts val="0"/>
              </a:spcBef>
              <a:spcAft>
                <a:spcPts val="0"/>
              </a:spcAft>
              <a:buClr>
                <a:srgbClr val="000000"/>
              </a:buClr>
              <a:buSzPts val="4000"/>
              <a:buFont typeface="Arial" panose="020B0604020202020204"/>
              <a:buNone/>
            </a:pPr>
            <a:r>
              <a:rPr lang="en-US" sz="4000" dirty="0" smtClean="0">
                <a:solidFill>
                  <a:schemeClr val="bg1"/>
                </a:solidFill>
                <a:latin typeface="Arial Black" panose="020B0A04020102020204"/>
                <a:ea typeface="Arial Black" panose="020B0A04020102020204"/>
                <a:cs typeface="Arial Black" panose="020B0A04020102020204"/>
                <a:sym typeface="Arial Black" panose="020B0A04020102020204"/>
              </a:rPr>
              <a:t>Watchful Sunglasses</a:t>
            </a:r>
            <a:endParaRPr lang="en-US" sz="4000" dirty="0">
              <a:solidFill>
                <a:schemeClr val="bg1"/>
              </a:solidFill>
              <a:latin typeface="Arial Black" panose="020B0A04020102020204"/>
              <a:ea typeface="Arial Black" panose="020B0A04020102020204"/>
              <a:cs typeface="Arial Black" panose="020B0A04020102020204"/>
              <a:sym typeface="Arial Black" panose="020B0A04020102020204"/>
            </a:endParaRPr>
          </a:p>
        </p:txBody>
      </p:sp>
      <p:sp>
        <p:nvSpPr>
          <p:cNvPr id="204" name="Google Shape;204;p22"/>
          <p:cNvSpPr txBox="1"/>
          <p:nvPr/>
        </p:nvSpPr>
        <p:spPr>
          <a:xfrm>
            <a:off x="1007642" y="2990019"/>
            <a:ext cx="8241631" cy="5509160"/>
          </a:xfrm>
          <a:prstGeom prst="rect">
            <a:avLst/>
          </a:prstGeom>
          <a:noFill/>
          <a:ln>
            <a:noFill/>
          </a:ln>
        </p:spPr>
        <p:txBody>
          <a:bodyPr spcFirstLastPara="1" wrap="square" lIns="91425" tIns="45700" rIns="91425" bIns="45700" anchor="t" anchorCtr="0">
            <a:spAutoFit/>
          </a:bodyPr>
          <a:lstStyle/>
          <a:p>
            <a:pPr marL="0" indent="0">
              <a:buClr>
                <a:schemeClr val="lt1"/>
              </a:buClr>
              <a:buSzPts val="4400"/>
              <a:buFont typeface="Calibri" panose="020F0502020204030204"/>
              <a:buNone/>
            </a:pPr>
            <a:r>
              <a:rPr lang="en-US" sz="4400" b="1" dirty="0">
                <a:solidFill>
                  <a:schemeClr val="bg1"/>
                </a:solidFill>
                <a:latin typeface="Calibri" panose="020F0502020204030204"/>
                <a:ea typeface="Calibri" panose="020F0502020204030204"/>
                <a:cs typeface="Calibri" panose="020F0502020204030204"/>
                <a:sym typeface="Calibri" panose="020F0502020204030204"/>
              </a:rPr>
              <a:t>Materials:</a:t>
            </a:r>
            <a:endParaRPr lang="en-US" sz="4400" b="1" dirty="0">
              <a:solidFill>
                <a:schemeClr val="bg1"/>
              </a:solidFill>
              <a:latin typeface="Calibri" panose="020F0502020204030204"/>
              <a:ea typeface="Calibri" panose="020F0502020204030204"/>
              <a:cs typeface="Calibri" panose="020F0502020204030204"/>
              <a:sym typeface="Calibri" panose="020F0502020204030204"/>
            </a:endParaRPr>
          </a:p>
          <a:p>
            <a:pPr marL="571500" indent="-571500">
              <a:buClr>
                <a:schemeClr val="lt1"/>
              </a:buClr>
              <a:buSzPts val="4400"/>
              <a:buFont typeface="Arial" panose="020B0604020202020204" pitchFamily="34" charset="0"/>
              <a:buChar char="•"/>
            </a:pPr>
            <a:r>
              <a:rPr lang="en-US" sz="4400" b="1" dirty="0">
                <a:solidFill>
                  <a:schemeClr val="bg1"/>
                </a:solidFill>
                <a:latin typeface="Calibri" panose="020F0502020204030204"/>
                <a:ea typeface="Calibri" panose="020F0502020204030204"/>
                <a:cs typeface="Calibri" panose="020F0502020204030204"/>
                <a:sym typeface="Calibri" panose="020F0502020204030204"/>
              </a:rPr>
              <a:t>Bond Paper / Colored Paper</a:t>
            </a:r>
            <a:endParaRPr lang="en-US" sz="4400" b="1" dirty="0">
              <a:solidFill>
                <a:schemeClr val="bg1"/>
              </a:solidFill>
              <a:latin typeface="Calibri" panose="020F0502020204030204"/>
              <a:ea typeface="Calibri" panose="020F0502020204030204"/>
              <a:cs typeface="Calibri" panose="020F0502020204030204"/>
              <a:sym typeface="Calibri" panose="020F0502020204030204"/>
            </a:endParaRPr>
          </a:p>
          <a:p>
            <a:pPr marL="571500" indent="-571500">
              <a:buClr>
                <a:schemeClr val="lt1"/>
              </a:buClr>
              <a:buSzPts val="4400"/>
              <a:buFont typeface="Arial" panose="020B0604020202020204" pitchFamily="34" charset="0"/>
              <a:buChar char="•"/>
            </a:pPr>
            <a:r>
              <a:rPr lang="en-US" sz="4400" b="1" dirty="0" smtClean="0">
                <a:solidFill>
                  <a:schemeClr val="bg1"/>
                </a:solidFill>
                <a:latin typeface="Calibri" panose="020F0502020204030204"/>
                <a:ea typeface="Calibri" panose="020F0502020204030204"/>
                <a:cs typeface="Calibri" panose="020F0502020204030204"/>
                <a:sym typeface="Calibri" panose="020F0502020204030204"/>
              </a:rPr>
              <a:t>Crayons/ Coloring Materials</a:t>
            </a:r>
            <a:endParaRPr lang="en-US" sz="4400" b="1" dirty="0">
              <a:solidFill>
                <a:schemeClr val="bg1"/>
              </a:solidFill>
              <a:latin typeface="Calibri" panose="020F0502020204030204"/>
              <a:ea typeface="Calibri" panose="020F0502020204030204"/>
              <a:cs typeface="Calibri" panose="020F0502020204030204"/>
              <a:sym typeface="Calibri" panose="020F0502020204030204"/>
            </a:endParaRPr>
          </a:p>
          <a:p>
            <a:pPr marL="571500" indent="-571500">
              <a:buClr>
                <a:schemeClr val="lt1"/>
              </a:buClr>
              <a:buSzPts val="4400"/>
              <a:buFont typeface="Arial" panose="020B0604020202020204" pitchFamily="34" charset="0"/>
              <a:buChar char="•"/>
            </a:pPr>
            <a:r>
              <a:rPr lang="en-US" sz="4400" b="1" dirty="0">
                <a:solidFill>
                  <a:schemeClr val="bg1"/>
                </a:solidFill>
                <a:latin typeface="Calibri" panose="020F0502020204030204"/>
                <a:ea typeface="Calibri" panose="020F0502020204030204"/>
                <a:cs typeface="Calibri" panose="020F0502020204030204"/>
                <a:sym typeface="Calibri" panose="020F0502020204030204"/>
              </a:rPr>
              <a:t>Markers</a:t>
            </a:r>
            <a:endParaRPr lang="en-US" sz="4400" b="1" dirty="0">
              <a:solidFill>
                <a:schemeClr val="bg1"/>
              </a:solidFill>
              <a:latin typeface="Calibri" panose="020F0502020204030204"/>
              <a:ea typeface="Calibri" panose="020F0502020204030204"/>
              <a:cs typeface="Calibri" panose="020F0502020204030204"/>
              <a:sym typeface="Calibri" panose="020F0502020204030204"/>
            </a:endParaRPr>
          </a:p>
          <a:p>
            <a:pPr marL="571500" indent="-571500">
              <a:buClr>
                <a:schemeClr val="lt1"/>
              </a:buClr>
              <a:buSzPts val="4400"/>
              <a:buFont typeface="Arial" panose="020B0604020202020204" pitchFamily="34" charset="0"/>
              <a:buChar char="•"/>
            </a:pPr>
            <a:r>
              <a:rPr lang="en-US" sz="4400" b="1" dirty="0">
                <a:solidFill>
                  <a:schemeClr val="bg1"/>
                </a:solidFill>
                <a:latin typeface="Calibri" panose="020F0502020204030204"/>
                <a:ea typeface="Calibri" panose="020F0502020204030204"/>
                <a:cs typeface="Calibri" panose="020F0502020204030204"/>
                <a:sym typeface="Calibri" panose="020F0502020204030204"/>
              </a:rPr>
              <a:t>Glue</a:t>
            </a:r>
            <a:endParaRPr lang="en-US" sz="4400" b="1" dirty="0">
              <a:solidFill>
                <a:schemeClr val="bg1"/>
              </a:solidFill>
              <a:latin typeface="Calibri" panose="020F0502020204030204"/>
              <a:ea typeface="Calibri" panose="020F0502020204030204"/>
              <a:cs typeface="Calibri" panose="020F0502020204030204"/>
              <a:sym typeface="Calibri" panose="020F0502020204030204"/>
            </a:endParaRPr>
          </a:p>
          <a:p>
            <a:pPr marL="571500" indent="-571500">
              <a:buClr>
                <a:schemeClr val="lt1"/>
              </a:buClr>
              <a:buSzPts val="4400"/>
              <a:buFont typeface="Arial" panose="020B0604020202020204" pitchFamily="34" charset="0"/>
              <a:buChar char="•"/>
            </a:pPr>
            <a:r>
              <a:rPr lang="en-US" sz="4400" b="1" dirty="0" smtClean="0">
                <a:solidFill>
                  <a:schemeClr val="bg1"/>
                </a:solidFill>
                <a:latin typeface="Calibri" panose="020F0502020204030204"/>
                <a:ea typeface="Calibri" panose="020F0502020204030204"/>
                <a:cs typeface="Calibri" panose="020F0502020204030204"/>
                <a:sym typeface="Calibri" panose="020F0502020204030204"/>
              </a:rPr>
              <a:t>Accessories</a:t>
            </a:r>
            <a:endParaRPr lang="en-US" sz="4400" b="1" dirty="0">
              <a:solidFill>
                <a:schemeClr val="bg1"/>
              </a:solidFill>
              <a:latin typeface="Calibri" panose="020F0502020204030204"/>
              <a:ea typeface="Calibri" panose="020F0502020204030204"/>
              <a:cs typeface="Calibri" panose="020F0502020204030204"/>
              <a:sym typeface="Calibri" panose="020F0502020204030204"/>
            </a:endParaRPr>
          </a:p>
          <a:p>
            <a:pPr marL="571500" indent="-571500">
              <a:buClr>
                <a:schemeClr val="lt1"/>
              </a:buClr>
              <a:buSzPts val="4400"/>
              <a:buFont typeface="Arial" panose="020B0604020202020204" pitchFamily="34" charset="0"/>
              <a:buChar char="•"/>
            </a:pPr>
            <a:r>
              <a:rPr lang="en-US" sz="4400" b="1" dirty="0">
                <a:solidFill>
                  <a:schemeClr val="bg1"/>
                </a:solidFill>
                <a:latin typeface="Calibri" panose="020F0502020204030204"/>
                <a:ea typeface="Calibri" panose="020F0502020204030204"/>
                <a:cs typeface="Calibri" panose="020F0502020204030204"/>
                <a:sym typeface="Calibri" panose="020F0502020204030204"/>
              </a:rPr>
              <a:t>Extra </a:t>
            </a:r>
            <a:r>
              <a:rPr lang="en-US" sz="4400" b="1" dirty="0" smtClean="0">
                <a:solidFill>
                  <a:schemeClr val="bg1"/>
                </a:solidFill>
                <a:latin typeface="Calibri" panose="020F0502020204030204"/>
                <a:ea typeface="Calibri" panose="020F0502020204030204"/>
                <a:cs typeface="Calibri" panose="020F0502020204030204"/>
                <a:sym typeface="Calibri" panose="020F0502020204030204"/>
              </a:rPr>
              <a:t>Stickers</a:t>
            </a:r>
            <a:endParaRPr lang="en-US" sz="4400" b="1" dirty="0" smtClean="0">
              <a:solidFill>
                <a:schemeClr val="bg1"/>
              </a:solidFill>
              <a:latin typeface="Calibri" panose="020F0502020204030204"/>
              <a:ea typeface="Calibri" panose="020F0502020204030204"/>
              <a:cs typeface="Calibri" panose="020F0502020204030204"/>
              <a:sym typeface="Calibri" panose="020F0502020204030204"/>
            </a:endParaRPr>
          </a:p>
          <a:p>
            <a:pPr marL="571500" indent="-571500">
              <a:buClr>
                <a:schemeClr val="lt1"/>
              </a:buClr>
              <a:buSzPts val="4400"/>
              <a:buFont typeface="Arial" panose="020B0604020202020204" pitchFamily="34" charset="0"/>
              <a:buChar char="•"/>
            </a:pPr>
            <a:r>
              <a:rPr lang="en-US" altLang="en-US" sz="4400" b="1" dirty="0" smtClean="0">
                <a:solidFill>
                  <a:schemeClr val="bg1"/>
                </a:solidFill>
                <a:latin typeface="Calibri" panose="020F0502020204030204"/>
                <a:ea typeface="Calibri" panose="020F0502020204030204"/>
                <a:cs typeface="Calibri" panose="020F0502020204030204"/>
                <a:sym typeface="Calibri" panose="020F0502020204030204"/>
              </a:rPr>
              <a:t>Cellophane paper (optional)</a:t>
            </a:r>
            <a:endParaRPr lang="en-PH" altLang="en-US" sz="4400" b="1" dirty="0">
              <a:solidFill>
                <a:schemeClr val="bg1"/>
              </a:solidFill>
              <a:latin typeface="Calibri" panose="020F0502020204030204"/>
              <a:ea typeface="Calibri" panose="020F0502020204030204"/>
              <a:cs typeface="Calibri" panose="020F0502020204030204"/>
              <a:sym typeface="Calibri" panose="020F0502020204030204"/>
            </a:endParaRPr>
          </a:p>
        </p:txBody>
      </p:sp>
      <p:pic>
        <p:nvPicPr>
          <p:cNvPr id="6" name="Picture 5" descr="SunGlass 2.jpg"/>
          <p:cNvPicPr>
            <a:picLocks noChangeAspect="1"/>
          </p:cNvPicPr>
          <p:nvPr/>
        </p:nvPicPr>
        <p:blipFill>
          <a:blip r:embed="rId1"/>
          <a:srcRect l="14831" t="6631" r="5240" b="11190"/>
          <a:stretch>
            <a:fillRect/>
          </a:stretch>
        </p:blipFill>
        <p:spPr>
          <a:xfrm>
            <a:off x="8808097" y="2990474"/>
            <a:ext cx="4198776" cy="6475445"/>
          </a:xfrm>
          <a:prstGeom prst="rect">
            <a:avLst/>
          </a:prstGeom>
        </p:spPr>
      </p:pic>
      <p:pic>
        <p:nvPicPr>
          <p:cNvPr id="7" name="Picture 6" descr="SunGlass 3.jpg"/>
          <p:cNvPicPr>
            <a:picLocks noChangeAspect="1"/>
          </p:cNvPicPr>
          <p:nvPr/>
        </p:nvPicPr>
        <p:blipFill>
          <a:blip r:embed="rId2"/>
          <a:stretch>
            <a:fillRect/>
          </a:stretch>
        </p:blipFill>
        <p:spPr>
          <a:xfrm>
            <a:off x="10836275" y="766445"/>
            <a:ext cx="5715000" cy="2453005"/>
          </a:xfrm>
          <a:prstGeom prst="rect">
            <a:avLst/>
          </a:prstGeom>
        </p:spPr>
      </p:pic>
      <p:pic>
        <p:nvPicPr>
          <p:cNvPr id="8" name="Picture 7" descr="SunGlass 4.jpg"/>
          <p:cNvPicPr>
            <a:picLocks noChangeAspect="1"/>
          </p:cNvPicPr>
          <p:nvPr/>
        </p:nvPicPr>
        <p:blipFill>
          <a:blip r:embed="rId3"/>
          <a:stretch>
            <a:fillRect/>
          </a:stretch>
        </p:blipFill>
        <p:spPr>
          <a:xfrm>
            <a:off x="12882880" y="3219450"/>
            <a:ext cx="4946650" cy="624713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Shape 202"/>
        <p:cNvGrpSpPr/>
        <p:nvPr/>
      </p:nvGrpSpPr>
      <p:grpSpPr>
        <a:xfrm>
          <a:off x="0" y="0"/>
          <a:ext cx="0" cy="0"/>
          <a:chOff x="0" y="0"/>
          <a:chExt cx="0" cy="0"/>
        </a:xfrm>
      </p:grpSpPr>
      <p:sp>
        <p:nvSpPr>
          <p:cNvPr id="204" name="Google Shape;204;p22"/>
          <p:cNvSpPr txBox="1"/>
          <p:nvPr/>
        </p:nvSpPr>
        <p:spPr>
          <a:xfrm>
            <a:off x="831249" y="911672"/>
            <a:ext cx="8322911" cy="8463815"/>
          </a:xfrm>
          <a:prstGeom prst="rect">
            <a:avLst/>
          </a:prstGeom>
          <a:noFill/>
          <a:ln>
            <a:noFill/>
          </a:ln>
        </p:spPr>
        <p:txBody>
          <a:bodyPr spcFirstLastPara="1" wrap="square" lIns="91425" tIns="45700" rIns="91425" bIns="45700" anchor="t" anchorCtr="0">
            <a:spAutoFit/>
          </a:bodyPr>
          <a:lstStyle/>
          <a:p>
            <a:pPr marL="0" indent="0">
              <a:buClr>
                <a:schemeClr val="lt1"/>
              </a:buClr>
              <a:buSzPts val="4400"/>
              <a:buFont typeface="Calibri" panose="020F0502020204030204"/>
              <a:buNone/>
            </a:pPr>
            <a:r>
              <a:rPr lang="en-US" sz="3200" b="1" u="sng" dirty="0">
                <a:solidFill>
                  <a:schemeClr val="bg1"/>
                </a:solidFill>
                <a:latin typeface="+mj-lt"/>
                <a:ea typeface="Calibri" panose="020F0502020204030204"/>
                <a:cs typeface="Calibri" panose="020F0502020204030204"/>
                <a:sym typeface="Calibri" panose="020F0502020204030204"/>
              </a:rPr>
              <a:t>Procedure:</a:t>
            </a:r>
            <a:endParaRPr lang="en-US" sz="3200" b="1" u="sng" dirty="0">
              <a:solidFill>
                <a:schemeClr val="bg1"/>
              </a:solidFill>
              <a:latin typeface="+mj-lt"/>
              <a:ea typeface="Calibri" panose="020F0502020204030204"/>
              <a:cs typeface="Calibri" panose="020F0502020204030204"/>
              <a:sym typeface="Calibri" panose="020F0502020204030204"/>
            </a:endParaRPr>
          </a:p>
          <a:p>
            <a:pPr marL="0" indent="0">
              <a:buClr>
                <a:schemeClr val="lt1"/>
              </a:buClr>
              <a:buSzPts val="4400"/>
              <a:buFont typeface="Calibri" panose="020F0502020204030204"/>
              <a:buNone/>
            </a:pPr>
            <a:endParaRPr lang="en-US" sz="3200" b="1" dirty="0">
              <a:solidFill>
                <a:schemeClr val="bg1"/>
              </a:solidFill>
              <a:latin typeface="+mj-lt"/>
              <a:ea typeface="Calibri" panose="020F0502020204030204"/>
              <a:cs typeface="Calibri" panose="020F0502020204030204"/>
              <a:sym typeface="Calibri" panose="020F0502020204030204"/>
            </a:endParaRPr>
          </a:p>
          <a:p>
            <a:r>
              <a:rPr lang="en-US" sz="3200" dirty="0" smtClean="0">
                <a:solidFill>
                  <a:schemeClr val="bg1"/>
                </a:solidFill>
                <a:latin typeface="+mj-lt"/>
              </a:rPr>
              <a:t>Step 1- Trace out the </a:t>
            </a:r>
            <a:r>
              <a:rPr lang="en-US" sz="3200" dirty="0" smtClean="0">
                <a:solidFill>
                  <a:schemeClr val="bg1"/>
                </a:solidFill>
                <a:latin typeface="+mj-lt"/>
              </a:rPr>
              <a:t>pair </a:t>
            </a:r>
            <a:r>
              <a:rPr lang="en-US" sz="3200" dirty="0" smtClean="0">
                <a:solidFill>
                  <a:schemeClr val="bg1"/>
                </a:solidFill>
                <a:latin typeface="+mj-lt"/>
              </a:rPr>
              <a:t>of sunglass onto a colored paper of your choice or you can also directly print a template as </a:t>
            </a:r>
            <a:r>
              <a:rPr lang="en-US" sz="3200" dirty="0" smtClean="0">
                <a:solidFill>
                  <a:schemeClr val="bg1"/>
                </a:solidFill>
                <a:latin typeface="+mj-lt"/>
              </a:rPr>
              <a:t>shown. The </a:t>
            </a:r>
            <a:r>
              <a:rPr lang="en-US" sz="3200" dirty="0" smtClean="0">
                <a:solidFill>
                  <a:schemeClr val="bg1"/>
                </a:solidFill>
                <a:latin typeface="+mj-lt"/>
              </a:rPr>
              <a:t>frame of the sunglasses is your choice you can experiment with different styles like aviator sunglasses etc</a:t>
            </a:r>
            <a:r>
              <a:rPr lang="en-US" sz="3200" dirty="0" smtClean="0">
                <a:solidFill>
                  <a:schemeClr val="bg1"/>
                </a:solidFill>
                <a:latin typeface="+mj-lt"/>
              </a:rPr>
              <a:t>.</a:t>
            </a:r>
            <a:endParaRPr lang="en-US" sz="3200" dirty="0" smtClean="0">
              <a:solidFill>
                <a:schemeClr val="bg1"/>
              </a:solidFill>
              <a:latin typeface="+mj-lt"/>
            </a:endParaRPr>
          </a:p>
          <a:p>
            <a:endParaRPr lang="en-US" sz="3200" dirty="0" smtClean="0">
              <a:solidFill>
                <a:schemeClr val="bg1"/>
              </a:solidFill>
              <a:latin typeface="+mj-lt"/>
            </a:endParaRPr>
          </a:p>
          <a:p>
            <a:r>
              <a:rPr lang="en-US" sz="3200" dirty="0" smtClean="0">
                <a:solidFill>
                  <a:schemeClr val="bg1"/>
                </a:solidFill>
                <a:latin typeface="+mj-lt"/>
              </a:rPr>
              <a:t>Step 2- If you choose a plain white sheet, you can color it with your choice of color, you can choose either pencil colors or crayons</a:t>
            </a:r>
            <a:r>
              <a:rPr lang="en-US" sz="3200" dirty="0" smtClean="0">
                <a:solidFill>
                  <a:schemeClr val="bg1"/>
                </a:solidFill>
                <a:latin typeface="+mj-lt"/>
              </a:rPr>
              <a:t>.</a:t>
            </a:r>
            <a:endParaRPr lang="en-US" sz="3200" dirty="0" smtClean="0">
              <a:solidFill>
                <a:schemeClr val="bg1"/>
              </a:solidFill>
              <a:latin typeface="+mj-lt"/>
            </a:endParaRPr>
          </a:p>
          <a:p>
            <a:endParaRPr lang="en-US" sz="3200" dirty="0" smtClean="0">
              <a:solidFill>
                <a:schemeClr val="bg1"/>
              </a:solidFill>
              <a:latin typeface="+mj-lt"/>
            </a:endParaRPr>
          </a:p>
          <a:p>
            <a:r>
              <a:rPr lang="en-US" sz="3200" dirty="0" smtClean="0">
                <a:solidFill>
                  <a:schemeClr val="bg1"/>
                </a:solidFill>
                <a:latin typeface="+mj-lt"/>
              </a:rPr>
              <a:t>Step </a:t>
            </a:r>
            <a:r>
              <a:rPr lang="en-US" sz="3200" dirty="0" smtClean="0">
                <a:solidFill>
                  <a:schemeClr val="bg1"/>
                </a:solidFill>
                <a:latin typeface="+mj-lt"/>
              </a:rPr>
              <a:t>3- Now </a:t>
            </a:r>
            <a:r>
              <a:rPr lang="en-US" sz="3200" dirty="0" smtClean="0">
                <a:solidFill>
                  <a:schemeClr val="bg1"/>
                </a:solidFill>
                <a:latin typeface="+mj-lt"/>
              </a:rPr>
              <a:t>cut out the three template pieces carefully and neatly. Don’t forget to cut out the eye holes</a:t>
            </a:r>
            <a:r>
              <a:rPr lang="en-US" sz="3200" dirty="0" smtClean="0">
                <a:solidFill>
                  <a:schemeClr val="bg1"/>
                </a:solidFill>
                <a:latin typeface="+mj-lt"/>
              </a:rPr>
              <a:t>!</a:t>
            </a:r>
            <a:endParaRPr lang="en-US" sz="3200" dirty="0" smtClean="0">
              <a:solidFill>
                <a:schemeClr val="bg1"/>
              </a:solidFill>
              <a:latin typeface="+mj-lt"/>
            </a:endParaRPr>
          </a:p>
          <a:p>
            <a:endParaRPr lang="en-US" sz="3200" dirty="0" smtClean="0">
              <a:solidFill>
                <a:schemeClr val="bg1"/>
              </a:solidFill>
              <a:latin typeface="+mj-lt"/>
            </a:endParaRPr>
          </a:p>
        </p:txBody>
      </p:sp>
      <p:sp>
        <p:nvSpPr>
          <p:cNvPr id="4" name="Google Shape;204;p22"/>
          <p:cNvSpPr txBox="1"/>
          <p:nvPr/>
        </p:nvSpPr>
        <p:spPr>
          <a:xfrm>
            <a:off x="9474200" y="1641475"/>
            <a:ext cx="7973695" cy="5506720"/>
          </a:xfrm>
          <a:prstGeom prst="rect">
            <a:avLst/>
          </a:prstGeom>
          <a:noFill/>
          <a:ln>
            <a:noFill/>
          </a:ln>
        </p:spPr>
        <p:txBody>
          <a:bodyPr spcFirstLastPara="1" wrap="square" lIns="91425" tIns="45700" rIns="91425" bIns="45700" anchor="t" anchorCtr="0">
            <a:spAutoFit/>
          </a:bodyPr>
          <a:lstStyle/>
          <a:p>
            <a:pPr marL="0" indent="0">
              <a:buClr>
                <a:schemeClr val="lt1"/>
              </a:buClr>
              <a:buSzPts val="4400"/>
              <a:buFont typeface="Calibri" panose="020F0502020204030204"/>
              <a:buNone/>
            </a:pPr>
            <a:endParaRPr lang="en-US" sz="3200" b="1" dirty="0">
              <a:solidFill>
                <a:schemeClr val="bg1"/>
              </a:solidFill>
              <a:latin typeface="+mj-lt"/>
              <a:ea typeface="Calibri" panose="020F0502020204030204"/>
              <a:cs typeface="Calibri" panose="020F0502020204030204"/>
              <a:sym typeface="Calibri" panose="020F0502020204030204"/>
            </a:endParaRPr>
          </a:p>
          <a:p>
            <a:r>
              <a:rPr lang="en-US" sz="3200" dirty="0" smtClean="0">
                <a:solidFill>
                  <a:schemeClr val="bg1"/>
                </a:solidFill>
              </a:rPr>
              <a:t>Step 4- Glue it all together. Fold the side tabs of the glasses towards the back. Now glue both the arms to the side tabs neatly.</a:t>
            </a:r>
            <a:endParaRPr lang="en-US" sz="3200" dirty="0" smtClean="0">
              <a:solidFill>
                <a:schemeClr val="bg1"/>
              </a:solidFill>
            </a:endParaRPr>
          </a:p>
          <a:p>
            <a:endParaRPr lang="en-US" sz="3200" dirty="0" smtClean="0">
              <a:solidFill>
                <a:schemeClr val="bg1"/>
              </a:solidFill>
            </a:endParaRPr>
          </a:p>
          <a:p>
            <a:r>
              <a:rPr lang="en-US" sz="3200" dirty="0" smtClean="0">
                <a:solidFill>
                  <a:schemeClr val="bg1"/>
                </a:solidFill>
              </a:rPr>
              <a:t>Step </a:t>
            </a:r>
            <a:r>
              <a:rPr lang="en-US" sz="3200" dirty="0" smtClean="0">
                <a:solidFill>
                  <a:schemeClr val="bg1"/>
                </a:solidFill>
              </a:rPr>
              <a:t>5- Now for the sunglass effect take the cellophane paper or transparency film, cut a pair to a size and shape that covers each eyehole of your sunglass and glue the lenses at the back of the frame</a:t>
            </a:r>
            <a:r>
              <a:rPr lang="en-US" sz="3200" dirty="0" smtClean="0">
                <a:solidFill>
                  <a:schemeClr val="bg1"/>
                </a:solidFill>
              </a:rPr>
              <a:t>.</a:t>
            </a:r>
            <a:endParaRPr lang="en-US" sz="3200" dirty="0" smtClean="0">
              <a:solidFill>
                <a:schemeClr val="bg1"/>
              </a:solidFill>
            </a:endParaRPr>
          </a:p>
          <a:p>
            <a:endParaRPr lang="en-US" sz="3200" dirty="0" smtClean="0">
              <a:solidFill>
                <a:schemeClr val="bg1"/>
              </a:solidFill>
              <a:latin typeface="+mj-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217"/>
        <p:cNvGrpSpPr/>
        <p:nvPr/>
      </p:nvGrpSpPr>
      <p:grpSpPr>
        <a:xfrm>
          <a:off x="0" y="0"/>
          <a:ext cx="0" cy="0"/>
          <a:chOff x="0" y="0"/>
          <a:chExt cx="0" cy="0"/>
        </a:xfrm>
      </p:grpSpPr>
      <p:sp>
        <p:nvSpPr>
          <p:cNvPr id="218" name="Google Shape;218;gf7e905350f_0_52"/>
          <p:cNvSpPr/>
          <p:nvPr/>
        </p:nvSpPr>
        <p:spPr>
          <a:xfrm>
            <a:off x="901705" y="1120611"/>
            <a:ext cx="5857800" cy="745800"/>
          </a:xfrm>
          <a:prstGeom prst="rect">
            <a:avLst/>
          </a:prstGeom>
          <a:solidFill>
            <a:schemeClr val="accent5">
              <a:lumMod val="5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219" name="Google Shape;219;gf7e905350f_0_52"/>
          <p:cNvSpPr/>
          <p:nvPr/>
        </p:nvSpPr>
        <p:spPr>
          <a:xfrm>
            <a:off x="901705" y="2560319"/>
            <a:ext cx="8994775" cy="6270625"/>
          </a:xfrm>
          <a:prstGeom prst="rect">
            <a:avLst/>
          </a:prstGeom>
          <a:noFill/>
          <a:ln>
            <a:noFill/>
          </a:ln>
        </p:spPr>
        <p:txBody>
          <a:bodyPr spcFirstLastPara="1" wrap="square" lIns="91425" tIns="45700" rIns="91425" bIns="45700" anchor="ctr" anchorCtr="0">
            <a:noAutofit/>
          </a:bodyPr>
          <a:lstStyle/>
          <a:p>
            <a:pPr algn="just" fontAlgn="base"/>
            <a:r>
              <a:rPr lang="en-US" sz="3600" b="1" dirty="0">
                <a:solidFill>
                  <a:schemeClr val="bg1"/>
                </a:solidFill>
                <a:latin typeface="+mj-lt"/>
              </a:rPr>
              <a:t>Dear God,</a:t>
            </a:r>
            <a:endParaRPr lang="en-US" sz="3600" b="1" dirty="0">
              <a:solidFill>
                <a:schemeClr val="bg1"/>
              </a:solidFill>
              <a:latin typeface="+mj-lt"/>
            </a:endParaRPr>
          </a:p>
          <a:p>
            <a:pPr algn="just" fontAlgn="base"/>
            <a:endParaRPr lang="en-US" sz="3600" b="1" dirty="0">
              <a:solidFill>
                <a:schemeClr val="bg1"/>
              </a:solidFill>
              <a:latin typeface="+mj-lt"/>
            </a:endParaRPr>
          </a:p>
          <a:p>
            <a:pPr algn="just" fontAlgn="base"/>
            <a:r>
              <a:rPr lang="en-US" sz="3600" b="1" dirty="0" smtClean="0">
                <a:solidFill>
                  <a:schemeClr val="bg1"/>
                </a:solidFill>
                <a:latin typeface="+mj-lt"/>
              </a:rPr>
              <a:t>Thank you for always blessing us in many ways. We pray that You always make us ready, especially for Your coming. May we become watchful and faithful</a:t>
            </a:r>
            <a:endParaRPr lang="en-US" sz="3600" b="1" dirty="0">
              <a:solidFill>
                <a:schemeClr val="bg1"/>
              </a:solidFill>
              <a:latin typeface="+mj-lt"/>
            </a:endParaRPr>
          </a:p>
          <a:p>
            <a:pPr algn="just" fontAlgn="base"/>
            <a:endParaRPr lang="en-US" sz="3600" b="1" dirty="0">
              <a:solidFill>
                <a:schemeClr val="bg1"/>
              </a:solidFill>
              <a:latin typeface="+mj-lt"/>
            </a:endParaRPr>
          </a:p>
          <a:p>
            <a:pPr algn="just" fontAlgn="base"/>
            <a:r>
              <a:rPr lang="en-US" sz="3600" b="1" dirty="0">
                <a:solidFill>
                  <a:schemeClr val="bg1"/>
                </a:solidFill>
                <a:latin typeface="+mj-lt"/>
              </a:rPr>
              <a:t>Amen.</a:t>
            </a:r>
            <a:endParaRPr lang="en-US" sz="3600" b="1" dirty="0">
              <a:solidFill>
                <a:schemeClr val="bg1"/>
              </a:solidFill>
              <a:latin typeface="+mj-lt"/>
            </a:endParaRPr>
          </a:p>
        </p:txBody>
      </p:sp>
      <p:pic>
        <p:nvPicPr>
          <p:cNvPr id="220" name="Google Shape;220;gf7e905350f_0_52" descr="Image result for animated kid praying transparent background"/>
          <p:cNvPicPr preferRelativeResize="0"/>
          <p:nvPr/>
        </p:nvPicPr>
        <p:blipFill rotWithShape="1">
          <a:blip r:embed="rId1"/>
          <a:srcRect/>
          <a:stretch>
            <a:fillRect/>
          </a:stretch>
        </p:blipFill>
        <p:spPr>
          <a:xfrm>
            <a:off x="11160224" y="1120722"/>
            <a:ext cx="6552728" cy="804555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dirty="0">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p1"/>
          <p:cNvSpPr/>
          <p:nvPr/>
        </p:nvSpPr>
        <p:spPr>
          <a:xfrm>
            <a:off x="594360" y="6548586"/>
            <a:ext cx="9144000" cy="808178"/>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1" name="Google Shape;101;p1"/>
          <p:cNvSpPr txBox="1"/>
          <p:nvPr/>
        </p:nvSpPr>
        <p:spPr>
          <a:xfrm>
            <a:off x="0" y="6767562"/>
            <a:ext cx="10515600" cy="4616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PH" altLang="en-US" sz="3000" b="1" dirty="0" smtClean="0">
                <a:solidFill>
                  <a:srgbClr val="FFFFFF"/>
                </a:solidFill>
              </a:rPr>
              <a:t>19th </a:t>
            </a:r>
            <a:r>
              <a:rPr lang="en-PH" altLang="en-US" sz="3000" b="1" dirty="0">
                <a:solidFill>
                  <a:srgbClr val="FFFFFF"/>
                </a:solidFill>
              </a:rPr>
              <a:t>Sunday in Ordinary Time</a:t>
            </a:r>
            <a:r>
              <a:rPr lang="en-US" sz="3000" b="1" dirty="0">
                <a:solidFill>
                  <a:srgbClr val="FFFFFF"/>
                </a:solidFill>
              </a:rPr>
              <a:t> </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 Year C</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2" name="Google Shape;102;p1"/>
          <p:cNvPicPr preferRelativeResize="0"/>
          <p:nvPr/>
        </p:nvPicPr>
        <p:blipFill rotWithShape="1">
          <a:blip r:embed="rId1"/>
          <a:srcRect/>
          <a:stretch>
            <a:fillRect/>
          </a:stretch>
        </p:blipFill>
        <p:spPr>
          <a:xfrm>
            <a:off x="9864080" y="1638300"/>
            <a:ext cx="7010400" cy="7010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5" name="Picture 4" descr="05_FB_HM_Parable_Tenants_1024.jpg"/>
          <p:cNvPicPr>
            <a:picLocks noChangeAspect="1"/>
          </p:cNvPicPr>
          <p:nvPr/>
        </p:nvPicPr>
        <p:blipFill>
          <a:blip r:embed="rId1"/>
          <a:stretch>
            <a:fillRect/>
          </a:stretch>
        </p:blipFill>
        <p:spPr>
          <a:xfrm>
            <a:off x="2772225" y="0"/>
            <a:ext cx="13004800" cy="9753600"/>
          </a:xfrm>
          <a:prstGeom prst="rect">
            <a:avLst/>
          </a:prstGeom>
        </p:spPr>
      </p:pic>
      <p:sp>
        <p:nvSpPr>
          <p:cNvPr id="116" name="Google Shape;116;p3"/>
          <p:cNvSpPr txBox="1"/>
          <p:nvPr/>
        </p:nvSpPr>
        <p:spPr>
          <a:xfrm>
            <a:off x="0" y="8706691"/>
            <a:ext cx="18288000" cy="830997"/>
          </a:xfrm>
          <a:prstGeom prst="rect">
            <a:avLst/>
          </a:prstGeom>
          <a:solidFill>
            <a:schemeClr val="accent2"/>
          </a:solidFill>
          <a:ln>
            <a:noFill/>
          </a:ln>
        </p:spPr>
        <p:txBody>
          <a:bodyPr spcFirstLastPara="1" wrap="square" lIns="0" tIns="0" rIns="0" bIns="0" anchor="t" anchorCtr="0">
            <a:spAutoFit/>
          </a:bodyPr>
          <a:lstStyle/>
          <a:p>
            <a:pPr algn="ctr">
              <a:buSzPts val="6600"/>
            </a:pPr>
            <a:r>
              <a:rPr lang="en-US" altLang="en-PH" sz="5400" b="1" dirty="0" smtClean="0">
                <a:solidFill>
                  <a:srgbClr val="FFFFFF"/>
                </a:solidFill>
                <a:latin typeface="Arial Black" panose="020B0A04020102020204" pitchFamily="34" charset="0"/>
                <a:cs typeface="Arial Black" panose="020B0A04020102020204" pitchFamily="34" charset="0"/>
                <a:sym typeface="+mn-ea"/>
              </a:rPr>
              <a:t>The Parable of Vigilant </a:t>
            </a:r>
            <a:r>
              <a:rPr lang="en-US" altLang="en-PH" sz="5400" b="1" dirty="0" smtClean="0">
                <a:solidFill>
                  <a:srgbClr val="FFFFFF"/>
                </a:solidFill>
                <a:latin typeface="Arial Black" panose="020B0A04020102020204" pitchFamily="34" charset="0"/>
                <a:cs typeface="Arial Black" panose="020B0A04020102020204" pitchFamily="34" charset="0"/>
                <a:sym typeface="+mn-ea"/>
              </a:rPr>
              <a:t>and Faithful Servants</a:t>
            </a:r>
            <a:endParaRPr lang="en-US" altLang="en-PH" sz="5400" b="1" cap="none" dirty="0">
              <a:solidFill>
                <a:srgbClr val="FFFFFF"/>
              </a:solidFill>
              <a:latin typeface="Arial Black" panose="020B0A04020102020204" pitchFamily="34" charset="0"/>
              <a:ea typeface="Arial Black" panose="020B0A04020102020204"/>
              <a:cs typeface="Arial Black" panose="020B0A04020102020204" pitchFamily="34" charset="0"/>
              <a:sym typeface="+mn-ea"/>
            </a:endParaRPr>
          </a:p>
        </p:txBody>
      </p:sp>
      <p:sp>
        <p:nvSpPr>
          <p:cNvPr id="117" name="Google Shape;117;p3"/>
          <p:cNvSpPr txBox="1"/>
          <p:nvPr/>
        </p:nvSpPr>
        <p:spPr>
          <a:xfrm>
            <a:off x="0" y="9518015"/>
            <a:ext cx="18288000" cy="768985"/>
          </a:xfrm>
          <a:prstGeom prst="rect">
            <a:avLst/>
          </a:prstGeom>
          <a:solidFill>
            <a:schemeClr val="accent2"/>
          </a:solidFill>
          <a:ln>
            <a:noFill/>
          </a:ln>
        </p:spPr>
        <p:txBody>
          <a:bodyPr spcFirstLastPara="1" wrap="square" lIns="0" tIns="0" rIns="0" bIns="0" anchor="t" anchorCtr="0">
            <a:spAutoFit/>
          </a:bodyPr>
          <a:lstStyle/>
          <a:p>
            <a:pPr algn="ctr">
              <a:buSzPts val="5000"/>
            </a:pPr>
            <a:r>
              <a:rPr lang="en-US" sz="5000" dirty="0">
                <a:solidFill>
                  <a:schemeClr val="lt1"/>
                </a:solidFill>
                <a:latin typeface="Arial Black" panose="020B0A04020102020204"/>
                <a:ea typeface="Arial Black" panose="020B0A04020102020204"/>
                <a:cs typeface="Arial Black" panose="020B0A04020102020204"/>
                <a:sym typeface="Arial Black" panose="020B0A04020102020204"/>
              </a:rPr>
              <a:t>Luke </a:t>
            </a:r>
            <a:r>
              <a:rPr lang="en-US" sz="5000" dirty="0" smtClean="0">
                <a:solidFill>
                  <a:schemeClr val="lt1"/>
                </a:solidFill>
                <a:latin typeface="Arial Black" panose="020B0A04020102020204"/>
                <a:ea typeface="Arial Black" panose="020B0A04020102020204"/>
                <a:cs typeface="Arial Black" panose="020B0A04020102020204"/>
                <a:sym typeface="Arial Black" panose="020B0A04020102020204"/>
              </a:rPr>
              <a:t>12:35-40</a:t>
            </a:r>
            <a:endParaRPr lang="en-PH" altLang="en-US" sz="5000"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f389fad905_0_26"/>
          <p:cNvSpPr txBox="1"/>
          <p:nvPr/>
        </p:nvSpPr>
        <p:spPr>
          <a:xfrm>
            <a:off x="844628" y="556390"/>
            <a:ext cx="16225520" cy="9417963"/>
          </a:xfrm>
          <a:prstGeom prst="rect">
            <a:avLst/>
          </a:prstGeom>
          <a:noFill/>
          <a:ln>
            <a:noFill/>
          </a:ln>
        </p:spPr>
        <p:txBody>
          <a:bodyPr spcFirstLastPara="1" wrap="square" lIns="0" tIns="0" rIns="0" bIns="0" anchor="t" anchorCtr="0">
            <a:spAutoFit/>
          </a:bodyPr>
          <a:lstStyle/>
          <a:p>
            <a:pPr algn="just"/>
            <a:r>
              <a:rPr lang="en-US" sz="3600" b="1" dirty="0">
                <a:solidFill>
                  <a:srgbClr val="FF0000"/>
                </a:solidFill>
              </a:rPr>
              <a:t>NOTES FOR THE FACILITATOR ONLY:</a:t>
            </a:r>
            <a:endParaRPr lang="en-US" sz="3600" b="1" dirty="0">
              <a:solidFill>
                <a:srgbClr val="FF0000"/>
              </a:solidFill>
            </a:endParaRPr>
          </a:p>
          <a:p>
            <a:pPr algn="just"/>
            <a:endParaRPr lang="en-US" sz="1800" b="1" dirty="0">
              <a:solidFill>
                <a:schemeClr val="tx1"/>
              </a:solidFill>
            </a:endParaRPr>
          </a:p>
          <a:p>
            <a:pPr algn="just"/>
            <a:r>
              <a:rPr lang="en-US" sz="3600" b="1" dirty="0">
                <a:solidFill>
                  <a:schemeClr val="tx1"/>
                </a:solidFill>
              </a:rPr>
              <a:t>Gospel Lesson:</a:t>
            </a:r>
            <a:endParaRPr lang="en-US" sz="3600" b="1" dirty="0">
              <a:solidFill>
                <a:schemeClr val="tx1"/>
              </a:solidFill>
            </a:endParaRPr>
          </a:p>
          <a:p>
            <a:pPr algn="just"/>
            <a:r>
              <a:rPr lang="en-US" sz="3600" dirty="0" smtClean="0"/>
              <a:t>Jesus' instructions on how to be ready for the coming judgment continue in the stories and sayings found in today's Gospel. We are not to be like the greedy rich man in last Sunday's Gospel who planned to store his great harvest in barns rather than share it. We are, rather, to share our wealth with those in need. The antidote for the anxiety brought on by the coming judgment is to relinquish our possessions and provide for the needs of others. Our treasure will be in heaven where it will not wear out or be destroyed.</a:t>
            </a:r>
            <a:endParaRPr lang="en-US" sz="3600" dirty="0" smtClean="0"/>
          </a:p>
          <a:p>
            <a:endParaRPr lang="en-US" sz="3600" dirty="0" smtClean="0"/>
          </a:p>
          <a:p>
            <a:pPr algn="just"/>
            <a:r>
              <a:rPr lang="en-US" sz="3600" dirty="0" smtClean="0"/>
              <a:t>The other major way to be ready for the coming judgment is to be watchful. In Luke's Gospel, Jesus tells a parable about watchfulness to begin making this point. We must be like servants waiting for the master's return from a wedding banquet, which, even now, can last for a few days in the Middle East. We must be watchful so that even if the master comes after midnight, we will be ready for him. This is what the coming of the Son of Man will be like.</a:t>
            </a:r>
            <a:endParaRPr lang="en-US" sz="3600" dirty="0" smtClean="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f389fad905_0_26"/>
          <p:cNvSpPr txBox="1"/>
          <p:nvPr/>
        </p:nvSpPr>
        <p:spPr>
          <a:xfrm>
            <a:off x="863289" y="444423"/>
            <a:ext cx="16225520" cy="9048631"/>
          </a:xfrm>
          <a:prstGeom prst="rect">
            <a:avLst/>
          </a:prstGeom>
          <a:noFill/>
          <a:ln>
            <a:noFill/>
          </a:ln>
        </p:spPr>
        <p:txBody>
          <a:bodyPr spcFirstLastPara="1" wrap="square" lIns="0" tIns="0" rIns="0" bIns="0" anchor="t" anchorCtr="0">
            <a:spAutoFit/>
          </a:bodyPr>
          <a:lstStyle/>
          <a:p>
            <a:pPr algn="just"/>
            <a:r>
              <a:rPr lang="en-US" sz="3600" b="1" dirty="0">
                <a:solidFill>
                  <a:srgbClr val="FF0000"/>
                </a:solidFill>
              </a:rPr>
              <a:t>NOTES FOR THE FACILITATOR ONLY:</a:t>
            </a:r>
            <a:endParaRPr lang="en-US" sz="3600" b="1" dirty="0">
              <a:solidFill>
                <a:srgbClr val="FF0000"/>
              </a:solidFill>
            </a:endParaRPr>
          </a:p>
          <a:p>
            <a:pPr algn="just"/>
            <a:endParaRPr lang="en-US" sz="2400" b="1" dirty="0">
              <a:solidFill>
                <a:schemeClr val="tx1"/>
              </a:solidFill>
            </a:endParaRPr>
          </a:p>
          <a:p>
            <a:pPr algn="just"/>
            <a:r>
              <a:rPr lang="en-US" sz="3600" b="1" dirty="0">
                <a:solidFill>
                  <a:schemeClr val="tx1"/>
                </a:solidFill>
              </a:rPr>
              <a:t>Gospel </a:t>
            </a:r>
            <a:r>
              <a:rPr lang="en-US" sz="3600" b="1" dirty="0" smtClean="0">
                <a:solidFill>
                  <a:schemeClr val="tx1"/>
                </a:solidFill>
              </a:rPr>
              <a:t>Lesson </a:t>
            </a:r>
            <a:r>
              <a:rPr lang="en-US" sz="3600" dirty="0" smtClean="0">
                <a:solidFill>
                  <a:schemeClr val="tx1"/>
                </a:solidFill>
              </a:rPr>
              <a:t>(cont.)</a:t>
            </a:r>
            <a:r>
              <a:rPr lang="en-US" sz="3600" b="1" dirty="0" smtClean="0">
                <a:solidFill>
                  <a:schemeClr val="tx1"/>
                </a:solidFill>
              </a:rPr>
              <a:t>:</a:t>
            </a:r>
            <a:endParaRPr lang="en-US" sz="3600" b="1" dirty="0">
              <a:solidFill>
                <a:schemeClr val="tx1"/>
              </a:solidFill>
            </a:endParaRPr>
          </a:p>
          <a:p>
            <a:r>
              <a:rPr lang="en-US" sz="3600" dirty="0" smtClean="0"/>
              <a:t>Without answering Peter's question, Jesus responds with another parable about servants awaiting the return of their master. It begins with a question: “Who, then, is the faithful and prudent steward whom the master will put in charge of his servants to distribute the food allowance at the proper time?”</a:t>
            </a:r>
            <a:endParaRPr lang="en-US" sz="3600" dirty="0" smtClean="0"/>
          </a:p>
          <a:p>
            <a:endParaRPr lang="en-US" sz="2800" dirty="0" smtClean="0"/>
          </a:p>
          <a:p>
            <a:r>
              <a:rPr lang="en-US" sz="3600" dirty="0" smtClean="0"/>
              <a:t>This parable adds to the theme of watchfulness; it explains how to wait and reminds us of the reward for the faithful follower at the heavenly banquet after the judgment…</a:t>
            </a:r>
            <a:r>
              <a:rPr lang="en-US" sz="3600" b="1" dirty="0" smtClean="0"/>
              <a:t>the parables reminds us that we should be found doing our jobs when the master arrives. If we are doing our jobs, our reward will be great. But if we relax, neglect our duties, and begin to act like the greedy rich man—eating, drinking, and making merry—we will not have a place in the kingdom. Watchfulness means living in such a consistently moral and obedient way that we are always ready to give an account to God of how we have lived.</a:t>
            </a:r>
            <a:endParaRPr lang="en-US" sz="3600" b="1" dirty="0" smtClean="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5" name="Picture 4" descr="05_FB_HM_Parable_Tenants_1024.jpg"/>
          <p:cNvPicPr>
            <a:picLocks noChangeAspect="1"/>
          </p:cNvPicPr>
          <p:nvPr/>
        </p:nvPicPr>
        <p:blipFill>
          <a:blip r:embed="rId1"/>
          <a:stretch>
            <a:fillRect/>
          </a:stretch>
        </p:blipFill>
        <p:spPr>
          <a:xfrm>
            <a:off x="2772225" y="-55983"/>
            <a:ext cx="13004800" cy="9753600"/>
          </a:xfrm>
          <a:prstGeom prst="rect">
            <a:avLst/>
          </a:prstGeom>
        </p:spPr>
      </p:pic>
      <p:sp>
        <p:nvSpPr>
          <p:cNvPr id="116" name="Google Shape;116;p3"/>
          <p:cNvSpPr txBox="1"/>
          <p:nvPr/>
        </p:nvSpPr>
        <p:spPr>
          <a:xfrm>
            <a:off x="0" y="8706691"/>
            <a:ext cx="18288000" cy="830997"/>
          </a:xfrm>
          <a:prstGeom prst="rect">
            <a:avLst/>
          </a:prstGeom>
          <a:solidFill>
            <a:schemeClr val="accent2"/>
          </a:solidFill>
          <a:ln>
            <a:noFill/>
          </a:ln>
        </p:spPr>
        <p:txBody>
          <a:bodyPr spcFirstLastPara="1" wrap="square" lIns="0" tIns="0" rIns="0" bIns="0" anchor="t" anchorCtr="0">
            <a:spAutoFit/>
          </a:bodyPr>
          <a:lstStyle/>
          <a:p>
            <a:pPr algn="ctr">
              <a:buSzPts val="6600"/>
            </a:pPr>
            <a:r>
              <a:rPr lang="en-US" altLang="en-PH" sz="5400" b="1" dirty="0" smtClean="0">
                <a:solidFill>
                  <a:srgbClr val="FFFFFF"/>
                </a:solidFill>
                <a:latin typeface="Arial Black" panose="020B0A04020102020204" pitchFamily="34" charset="0"/>
                <a:cs typeface="Arial Black" panose="020B0A04020102020204" pitchFamily="34" charset="0"/>
                <a:sym typeface="+mn-ea"/>
              </a:rPr>
              <a:t>The Parable of Vigilant </a:t>
            </a:r>
            <a:r>
              <a:rPr lang="en-US" altLang="en-PH" sz="5400" b="1" dirty="0" smtClean="0">
                <a:solidFill>
                  <a:srgbClr val="FFFFFF"/>
                </a:solidFill>
                <a:latin typeface="Arial Black" panose="020B0A04020102020204" pitchFamily="34" charset="0"/>
                <a:cs typeface="Arial Black" panose="020B0A04020102020204" pitchFamily="34" charset="0"/>
                <a:sym typeface="+mn-ea"/>
              </a:rPr>
              <a:t>and Faithful Servants</a:t>
            </a:r>
            <a:endParaRPr lang="en-US" altLang="en-PH" sz="5400" b="1" cap="none" dirty="0">
              <a:solidFill>
                <a:srgbClr val="FFFFFF"/>
              </a:solidFill>
              <a:latin typeface="Arial Black" panose="020B0A04020102020204" pitchFamily="34" charset="0"/>
              <a:ea typeface="Arial Black" panose="020B0A04020102020204"/>
              <a:cs typeface="Arial Black" panose="020B0A04020102020204" pitchFamily="34" charset="0"/>
              <a:sym typeface="+mn-ea"/>
            </a:endParaRPr>
          </a:p>
        </p:txBody>
      </p:sp>
      <p:sp>
        <p:nvSpPr>
          <p:cNvPr id="117" name="Google Shape;117;p3"/>
          <p:cNvSpPr txBox="1"/>
          <p:nvPr/>
        </p:nvSpPr>
        <p:spPr>
          <a:xfrm>
            <a:off x="0" y="9518015"/>
            <a:ext cx="18288000" cy="768985"/>
          </a:xfrm>
          <a:prstGeom prst="rect">
            <a:avLst/>
          </a:prstGeom>
          <a:solidFill>
            <a:schemeClr val="accent2"/>
          </a:solidFill>
          <a:ln>
            <a:noFill/>
          </a:ln>
        </p:spPr>
        <p:txBody>
          <a:bodyPr spcFirstLastPara="1" wrap="square" lIns="0" tIns="0" rIns="0" bIns="0" anchor="t" anchorCtr="0">
            <a:spAutoFit/>
          </a:bodyPr>
          <a:lstStyle/>
          <a:p>
            <a:pPr algn="ctr">
              <a:buSzPts val="5000"/>
            </a:pPr>
            <a:r>
              <a:rPr lang="en-US" sz="5000" dirty="0">
                <a:solidFill>
                  <a:schemeClr val="lt1"/>
                </a:solidFill>
                <a:latin typeface="Arial Black" panose="020B0A04020102020204"/>
                <a:ea typeface="Arial Black" panose="020B0A04020102020204"/>
                <a:cs typeface="Arial Black" panose="020B0A04020102020204"/>
                <a:sym typeface="Arial Black" panose="020B0A04020102020204"/>
              </a:rPr>
              <a:t>Luke </a:t>
            </a:r>
            <a:r>
              <a:rPr lang="en-US" sz="5000" dirty="0" smtClean="0">
                <a:solidFill>
                  <a:schemeClr val="lt1"/>
                </a:solidFill>
                <a:latin typeface="Arial Black" panose="020B0A04020102020204"/>
                <a:ea typeface="Arial Black" panose="020B0A04020102020204"/>
                <a:cs typeface="Arial Black" panose="020B0A04020102020204"/>
                <a:sym typeface="Arial Black" panose="020B0A04020102020204"/>
              </a:rPr>
              <a:t>12:35-40</a:t>
            </a:r>
            <a:endParaRPr lang="en-PH" altLang="en-US" sz="5000"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122"/>
        <p:cNvGrpSpPr/>
        <p:nvPr/>
      </p:nvGrpSpPr>
      <p:grpSpPr>
        <a:xfrm>
          <a:off x="0" y="0"/>
          <a:ext cx="0" cy="0"/>
          <a:chOff x="0" y="0"/>
          <a:chExt cx="0" cy="0"/>
        </a:xfrm>
      </p:grpSpPr>
      <p:sp>
        <p:nvSpPr>
          <p:cNvPr id="123" name="Google Shape;123;p4"/>
          <p:cNvSpPr txBox="1"/>
          <p:nvPr/>
        </p:nvSpPr>
        <p:spPr>
          <a:xfrm>
            <a:off x="1434809" y="2109702"/>
            <a:ext cx="17007840" cy="345948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according to Luke.</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24" name="Google Shape;124;p4"/>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202212" y="2092224"/>
            <a:ext cx="1039682" cy="769441"/>
          </a:xfrm>
          <a:prstGeom prst="rect">
            <a:avLst/>
          </a:prstGeom>
          <a:solidFill>
            <a:schemeClr val="accent3"/>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dirty="0" smtClean="0">
                <a:solidFill>
                  <a:srgbClr val="FFFFFF"/>
                </a:solidFill>
                <a:latin typeface="Arial Black" panose="020B0A04020102020204"/>
                <a:ea typeface="Arial Black" panose="020B0A04020102020204"/>
                <a:cs typeface="Arial Black" panose="020B0A04020102020204"/>
                <a:sym typeface="Arial Black" panose="020B0A04020102020204"/>
              </a:rPr>
              <a:t>35</a:t>
            </a:r>
            <a:endParaRPr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202055" y="3393440"/>
            <a:ext cx="4466590" cy="3693160"/>
          </a:xfrm>
          <a:prstGeom prst="rect">
            <a:avLst/>
          </a:prstGeom>
          <a:noFill/>
          <a:ln>
            <a:noFill/>
          </a:ln>
        </p:spPr>
        <p:txBody>
          <a:bodyPr spcFirstLastPara="1" wrap="square" lIns="0" tIns="0" rIns="0" bIns="0" anchor="t" anchorCtr="0">
            <a:spAutoFit/>
          </a:bodyPr>
          <a:lstStyle/>
          <a:p>
            <a:pPr>
              <a:buSzPts val="4000"/>
            </a:pPr>
            <a:r>
              <a:rPr lang="en-US" sz="6000" b="1" dirty="0" smtClean="0">
                <a:solidFill>
                  <a:schemeClr val="bg1"/>
                </a:solidFill>
              </a:rPr>
              <a:t>“Gird your loins and light your lamps</a:t>
            </a:r>
            <a:endParaRPr lang="en-US" sz="6000" b="1" dirty="0">
              <a:solidFill>
                <a:schemeClr val="bg1"/>
              </a:solidFill>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 name="Picture 9" descr="10_FB_HM_Parable_Tenants_1024.jpg"/>
          <p:cNvPicPr>
            <a:picLocks noChangeAspect="1"/>
          </p:cNvPicPr>
          <p:nvPr/>
        </p:nvPicPr>
        <p:blipFill>
          <a:blip r:embed="rId1"/>
          <a:stretch>
            <a:fillRect/>
          </a:stretch>
        </p:blipFill>
        <p:spPr>
          <a:xfrm>
            <a:off x="6550090" y="1202093"/>
            <a:ext cx="10804849" cy="810363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1848522" y="1228628"/>
            <a:ext cx="1070301" cy="768985"/>
          </a:xfrm>
          <a:prstGeom prst="rect">
            <a:avLst/>
          </a:prstGeom>
          <a:solidFill>
            <a:schemeClr val="bg2">
              <a:lumMod val="40000"/>
              <a:lumOff val="6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dirty="0" smtClean="0">
                <a:solidFill>
                  <a:srgbClr val="FFFFFF"/>
                </a:solidFill>
                <a:latin typeface="Arial Black" panose="020B0A04020102020204"/>
                <a:ea typeface="Arial Black" panose="020B0A04020102020204"/>
                <a:cs typeface="Arial Black" panose="020B0A04020102020204"/>
                <a:sym typeface="Arial Black" panose="020B0A04020102020204"/>
              </a:rPr>
              <a:t>36</a:t>
            </a:r>
            <a:endParaRPr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1848465" y="2195195"/>
            <a:ext cx="5612765" cy="6924675"/>
          </a:xfrm>
          <a:prstGeom prst="rect">
            <a:avLst/>
          </a:prstGeom>
          <a:noFill/>
          <a:ln>
            <a:noFill/>
          </a:ln>
        </p:spPr>
        <p:txBody>
          <a:bodyPr spcFirstLastPara="1" wrap="square" lIns="0" tIns="0" rIns="0" bIns="0" anchor="t" anchorCtr="0">
            <a:spAutoFit/>
          </a:bodyPr>
          <a:lstStyle/>
          <a:p>
            <a:pPr>
              <a:buSzPts val="4000"/>
            </a:pPr>
            <a:r>
              <a:rPr lang="en-US" sz="5000" b="1" dirty="0" smtClean="0">
                <a:solidFill>
                  <a:schemeClr val="bg1"/>
                </a:solidFill>
              </a:rPr>
              <a:t>and be like servants who await their master’s return from a wedding, ready to open immediately when he comes and knocks. </a:t>
            </a:r>
            <a:endParaRPr lang="en-US" sz="5000" b="1" dirty="0">
              <a:solidFill>
                <a:schemeClr val="bg1"/>
              </a:solidFill>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6" name="Picture 5" descr="06_FB_HM_Parable_Tenants_1024.jpg"/>
          <p:cNvPicPr>
            <a:picLocks noChangeAspect="1"/>
          </p:cNvPicPr>
          <p:nvPr/>
        </p:nvPicPr>
        <p:blipFill>
          <a:blip r:embed="rId1"/>
          <a:stretch>
            <a:fillRect/>
          </a:stretch>
        </p:blipFill>
        <p:spPr>
          <a:xfrm>
            <a:off x="1449705" y="1228725"/>
            <a:ext cx="9521190" cy="77495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851535" y="2467610"/>
            <a:ext cx="5798185" cy="6232525"/>
          </a:xfrm>
          <a:prstGeom prst="rect">
            <a:avLst/>
          </a:prstGeom>
          <a:noFill/>
          <a:ln>
            <a:noFill/>
          </a:ln>
        </p:spPr>
        <p:txBody>
          <a:bodyPr spcFirstLastPara="1" wrap="square" lIns="0" tIns="0" rIns="0" bIns="0" anchor="t" anchorCtr="0">
            <a:spAutoFit/>
          </a:bodyPr>
          <a:lstStyle/>
          <a:p>
            <a:pPr>
              <a:buSzPts val="4000"/>
            </a:pPr>
            <a:r>
              <a:rPr lang="en-US" sz="4500" b="1" dirty="0" smtClean="0">
                <a:solidFill>
                  <a:schemeClr val="bg1"/>
                </a:solidFill>
              </a:rPr>
              <a:t>Blessed are those servants whom the master finds vigilant on his arrival. Amen, I say to you, he will gird himself, have them recline at table, and proceed to wait on them.</a:t>
            </a:r>
            <a:endParaRPr lang="en-US" sz="4500" b="1" dirty="0">
              <a:solidFill>
                <a:schemeClr val="bg1"/>
              </a:solidFill>
              <a:latin typeface="+mn-ea"/>
              <a:cs typeface="+mn-ea"/>
            </a:endParaRPr>
          </a:p>
        </p:txBody>
      </p:sp>
      <p:sp>
        <p:nvSpPr>
          <p:cNvPr id="131" name="Google Shape;131;p5"/>
          <p:cNvSpPr txBox="1"/>
          <p:nvPr/>
        </p:nvSpPr>
        <p:spPr>
          <a:xfrm>
            <a:off x="851297" y="1465844"/>
            <a:ext cx="925656" cy="768985"/>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smtClean="0">
                <a:solidFill>
                  <a:srgbClr val="FFFFFF"/>
                </a:solidFill>
                <a:latin typeface="Arial Black" panose="020B0A04020102020204"/>
                <a:ea typeface="Arial Black" panose="020B0A04020102020204"/>
                <a:cs typeface="Arial Black" panose="020B0A04020102020204"/>
                <a:sym typeface="Arial Black" panose="020B0A04020102020204"/>
              </a:rPr>
              <a:t>37</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6" name="Picture 5" descr="05_FB_HM_Parable_Tenants_1024.jpg"/>
          <p:cNvPicPr>
            <a:picLocks noChangeAspect="1"/>
          </p:cNvPicPr>
          <p:nvPr/>
        </p:nvPicPr>
        <p:blipFill>
          <a:blip r:embed="rId1"/>
          <a:stretch>
            <a:fillRect/>
          </a:stretch>
        </p:blipFill>
        <p:spPr>
          <a:xfrm>
            <a:off x="6910562" y="1130506"/>
            <a:ext cx="10701175" cy="802588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4243</Words>
  <Application>WPS Presentation</Application>
  <PresentationFormat>Custom</PresentationFormat>
  <Paragraphs>101</Paragraphs>
  <Slides>18</Slides>
  <Notes>18</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18</vt:i4>
      </vt:variant>
    </vt:vector>
  </HeadingPairs>
  <TitlesOfParts>
    <vt:vector size="28" baseType="lpstr">
      <vt:lpstr>Arial</vt:lpstr>
      <vt:lpstr>SimSun</vt:lpstr>
      <vt:lpstr>Wingdings</vt:lpstr>
      <vt:lpstr>Arial</vt:lpstr>
      <vt:lpstr>Calibri</vt:lpstr>
      <vt:lpstr>Arial Black</vt:lpstr>
      <vt:lpstr>Arial Black</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dc:creator>
  <cp:lastModifiedBy>ASUS</cp:lastModifiedBy>
  <cp:revision>199</cp:revision>
  <dcterms:created xsi:type="dcterms:W3CDTF">2020-09-06T06:27:00Z</dcterms:created>
  <dcterms:modified xsi:type="dcterms:W3CDTF">2022-08-04T06:22:55Z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B1BB1237CC6B4651A38372A8AE257A8B</vt:lpwstr>
  </property>
  <property fmtid="{D5CDD505-2E9C-101B-9397-08002B2CF9AE}" pid="3" name="KSOProductBuildVer">
    <vt:lpwstr>1033-11.2.0.11191</vt:lpwstr>
  </property>
</Properties>
</file>