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8"/>
  </p:notesMasterIdLst>
  <p:sldIdLst>
    <p:sldId id="312" r:id="rId3"/>
    <p:sldId id="310" r:id="rId4"/>
    <p:sldId id="311" r:id="rId5"/>
    <p:sldId id="318" r:id="rId6"/>
    <p:sldId id="258" r:id="rId7"/>
    <p:sldId id="259" r:id="rId8"/>
    <p:sldId id="261" r:id="rId9"/>
    <p:sldId id="287" r:id="rId10"/>
    <p:sldId id="260" r:id="rId11"/>
    <p:sldId id="262" r:id="rId12"/>
    <p:sldId id="263" r:id="rId13"/>
    <p:sldId id="290" r:id="rId14"/>
    <p:sldId id="293" r:id="rId15"/>
    <p:sldId id="297" r:id="rId16"/>
    <p:sldId id="298" r:id="rId17"/>
    <p:sldId id="306" r:id="rId18"/>
    <p:sldId id="307" r:id="rId19"/>
    <p:sldId id="314" r:id="rId20"/>
    <p:sldId id="315" r:id="rId21"/>
    <p:sldId id="267" r:id="rId22"/>
    <p:sldId id="270" r:id="rId23"/>
    <p:sldId id="319" r:id="rId24"/>
    <p:sldId id="316" r:id="rId25"/>
    <p:sldId id="271" r:id="rId26"/>
    <p:sldId id="317" r:id="rId27"/>
  </p:sldIdLst>
  <p:sldSz cx="18288000" cy="10287000"/>
  <p:notesSz cx="6858000" cy="9144000"/>
  <p:embeddedFontLs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
      <p:font typeface="Open Sans"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Udi9cqnTZZsn53Mg74XvDywa6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200"/>
    <a:srgbClr val="C4A300"/>
    <a:srgbClr val="FFD700"/>
    <a:srgbClr val="BF696F"/>
    <a:srgbClr val="FF8F79"/>
    <a:srgbClr val="D79491"/>
    <a:srgbClr val="EBA3A3"/>
    <a:srgbClr val="DDB1B4"/>
    <a:srgbClr val="12A6B6"/>
    <a:srgbClr val="16D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1057" autoAdjust="0"/>
  </p:normalViewPr>
  <p:slideViewPr>
    <p:cSldViewPr snapToGrid="0">
      <p:cViewPr varScale="1">
        <p:scale>
          <a:sx n="48" d="100"/>
          <a:sy n="48" d="100"/>
        </p:scale>
        <p:origin x="39"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4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984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36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val="232878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220998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val="200087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223654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val="113720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15</a:t>
            </a:fld>
            <a:endParaRPr/>
          </a:p>
        </p:txBody>
      </p:sp>
    </p:spTree>
    <p:extLst>
      <p:ext uri="{BB962C8B-B14F-4D97-AF65-F5344CB8AC3E}">
        <p14:creationId xmlns:p14="http://schemas.microsoft.com/office/powerpoint/2010/main" val="286152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val="170647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val="2008182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18</a:t>
            </a:fld>
            <a:endParaRPr/>
          </a:p>
        </p:txBody>
      </p:sp>
    </p:spTree>
    <p:extLst>
      <p:ext uri="{BB962C8B-B14F-4D97-AF65-F5344CB8AC3E}">
        <p14:creationId xmlns:p14="http://schemas.microsoft.com/office/powerpoint/2010/main" val="11700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19</a:t>
            </a:fld>
            <a:endParaRPr/>
          </a:p>
        </p:txBody>
      </p:sp>
    </p:spTree>
    <p:extLst>
      <p:ext uri="{BB962C8B-B14F-4D97-AF65-F5344CB8AC3E}">
        <p14:creationId xmlns:p14="http://schemas.microsoft.com/office/powerpoint/2010/main" val="234771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a:p>
        </p:txBody>
      </p:sp>
    </p:spTree>
    <p:extLst>
      <p:ext uri="{BB962C8B-B14F-4D97-AF65-F5344CB8AC3E}">
        <p14:creationId xmlns:p14="http://schemas.microsoft.com/office/powerpoint/2010/main" val="3289791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7536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21</a:t>
            </a:fld>
            <a:endParaRPr/>
          </a:p>
        </p:txBody>
      </p:sp>
    </p:spTree>
    <p:extLst>
      <p:ext uri="{BB962C8B-B14F-4D97-AF65-F5344CB8AC3E}">
        <p14:creationId xmlns:p14="http://schemas.microsoft.com/office/powerpoint/2010/main" val="302955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994764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24</a:t>
            </a:fld>
            <a:endParaRPr/>
          </a:p>
        </p:txBody>
      </p:sp>
    </p:spTree>
    <p:extLst>
      <p:ext uri="{BB962C8B-B14F-4D97-AF65-F5344CB8AC3E}">
        <p14:creationId xmlns:p14="http://schemas.microsoft.com/office/powerpoint/2010/main" val="141788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4213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extLst>
      <p:ext uri="{BB962C8B-B14F-4D97-AF65-F5344CB8AC3E}">
        <p14:creationId xmlns:p14="http://schemas.microsoft.com/office/powerpoint/2010/main" val="25491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466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val="148839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819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val="356662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79874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val="193094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2</a:t>
            </a:r>
            <a:r>
              <a:rPr lang="en-US" sz="3000" b="1" baseline="30000" dirty="0">
                <a:solidFill>
                  <a:srgbClr val="FFFFFF"/>
                </a:solidFill>
              </a:rPr>
              <a:t>nd</a:t>
            </a:r>
            <a:r>
              <a:rPr lang="en-US" sz="3000" b="1" dirty="0">
                <a:solidFill>
                  <a:srgbClr val="FFFFFF"/>
                </a:solidFill>
              </a:rPr>
              <a:t> Sunday of Easter </a:t>
            </a:r>
            <a:r>
              <a:rPr lang="en-US" sz="3000" b="1" i="0" u="none" strike="noStrike" cap="none" dirty="0">
                <a:solidFill>
                  <a:srgbClr val="FFFFFF"/>
                </a:solidFill>
                <a:latin typeface="Arial"/>
                <a:ea typeface="Arial"/>
                <a:cs typeface="Arial"/>
                <a:sym typeface="Arial"/>
              </a:rPr>
              <a:t>|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151083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632974" y="1954248"/>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22</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2632974" y="3053697"/>
            <a:ext cx="3913103" cy="5816977"/>
          </a:xfrm>
          <a:prstGeom prst="rect">
            <a:avLst/>
          </a:prstGeom>
          <a:noFill/>
          <a:ln>
            <a:noFill/>
          </a:ln>
        </p:spPr>
        <p:txBody>
          <a:bodyPr spcFirstLastPara="1" wrap="square" lIns="0" tIns="0" rIns="0" bIns="0" anchor="t" anchorCtr="0">
            <a:spAutoFit/>
          </a:bodyPr>
          <a:lstStyle/>
          <a:p>
            <a:pPr lvl="0">
              <a:buClr>
                <a:schemeClr val="dk1"/>
              </a:buClr>
              <a:buSzPts val="1100"/>
            </a:pPr>
            <a:r>
              <a:rPr lang="en-US" sz="5400" b="0" i="0" dirty="0">
                <a:solidFill>
                  <a:schemeClr val="bg1"/>
                </a:solidFill>
                <a:effectLst/>
                <a:latin typeface="Arial Black" panose="020B0A04020102020204" pitchFamily="34" charset="0"/>
              </a:rPr>
              <a:t>Then he breathed on them and said, “Receive the Holy Spirit.</a:t>
            </a:r>
            <a:endParaRPr sz="5400" dirty="0">
              <a:solidFill>
                <a:schemeClr val="bg1"/>
              </a:solidFill>
              <a:latin typeface="Arial Black" panose="020B0A04020102020204" pitchFamily="34" charset="0"/>
              <a:ea typeface="Arial Black"/>
              <a:cs typeface="Arial Black"/>
              <a:sym typeface="Arial Black"/>
            </a:endParaRPr>
          </a:p>
        </p:txBody>
      </p:sp>
      <p:sp>
        <p:nvSpPr>
          <p:cNvPr id="24578" name="AutoShape 2"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Text&#10;&#10;Description automatically generated with low confidence">
            <a:extLst>
              <a:ext uri="{FF2B5EF4-FFF2-40B4-BE49-F238E27FC236}">
                <a16:creationId xmlns:a16="http://schemas.microsoft.com/office/drawing/2014/main" id="{0E6506C6-EC41-4DAD-A56F-396C04DF433A}"/>
              </a:ext>
            </a:extLst>
          </p:cNvPr>
          <p:cNvPicPr>
            <a:picLocks noChangeAspect="1"/>
          </p:cNvPicPr>
          <p:nvPr/>
        </p:nvPicPr>
        <p:blipFill>
          <a:blip r:embed="rId3"/>
          <a:stretch>
            <a:fillRect/>
          </a:stretch>
        </p:blipFill>
        <p:spPr>
          <a:xfrm>
            <a:off x="2059976" y="1555474"/>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721238" y="2182852"/>
            <a:ext cx="5484632" cy="6647974"/>
          </a:xfrm>
          <a:prstGeom prst="rect">
            <a:avLst/>
          </a:prstGeom>
          <a:noFill/>
          <a:ln>
            <a:noFill/>
          </a:ln>
        </p:spPr>
        <p:txBody>
          <a:bodyPr spcFirstLastPara="1" wrap="square" lIns="0" tIns="0" rIns="0" bIns="0" anchor="t" anchorCtr="0">
            <a:spAutoFit/>
          </a:bodyPr>
          <a:lstStyle/>
          <a:p>
            <a:pPr lvl="0">
              <a:buSzPts val="4400"/>
            </a:pPr>
            <a:r>
              <a:rPr lang="en-US" sz="5400" b="0" i="0" dirty="0">
                <a:solidFill>
                  <a:schemeClr val="bg1"/>
                </a:solidFill>
                <a:effectLst/>
                <a:latin typeface="Arial Black" panose="020B0A04020102020204" pitchFamily="34" charset="0"/>
              </a:rPr>
              <a:t>If you forgive people's sins, they are forgiven; if you do not forgive them, they are not forgiven.”</a:t>
            </a:r>
            <a:endParaRPr sz="54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721238" y="1147891"/>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23</a:t>
            </a:r>
            <a:endParaRPr sz="5000" b="1" i="0" u="none" strike="noStrike" cap="none" dirty="0">
              <a:solidFill>
                <a:srgbClr val="FFFFFF"/>
              </a:solidFill>
              <a:latin typeface="Arial Black"/>
              <a:ea typeface="Arial Black"/>
              <a:cs typeface="Arial Black"/>
              <a:sym typeface="Arial Black"/>
            </a:endParaRPr>
          </a:p>
        </p:txBody>
      </p:sp>
      <p:pic>
        <p:nvPicPr>
          <p:cNvPr id="6" name="Picture 5" descr="A picture containing diagram&#10;&#10;Description automatically generated">
            <a:extLst>
              <a:ext uri="{FF2B5EF4-FFF2-40B4-BE49-F238E27FC236}">
                <a16:creationId xmlns:a16="http://schemas.microsoft.com/office/drawing/2014/main" id="{B614EB1C-950C-42C8-896C-FF7C42B3C236}"/>
              </a:ext>
            </a:extLst>
          </p:cNvPr>
          <p:cNvPicPr>
            <a:picLocks noChangeAspect="1"/>
          </p:cNvPicPr>
          <p:nvPr/>
        </p:nvPicPr>
        <p:blipFill>
          <a:blip r:embed="rId3"/>
          <a:stretch>
            <a:fillRect/>
          </a:stretch>
        </p:blipFill>
        <p:spPr>
          <a:xfrm>
            <a:off x="7205870" y="1298864"/>
            <a:ext cx="9753600" cy="7315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648988" y="1263132"/>
            <a:ext cx="1214400" cy="857400"/>
          </a:xfrm>
          <a:prstGeom prst="rect">
            <a:avLst/>
          </a:prstGeom>
          <a:solidFill>
            <a:schemeClr val="tx2">
              <a:lumMod val="2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24</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648988" y="2513468"/>
            <a:ext cx="4793375" cy="6647974"/>
          </a:xfrm>
          <a:prstGeom prst="rect">
            <a:avLst/>
          </a:prstGeom>
          <a:noFill/>
          <a:ln>
            <a:noFill/>
          </a:ln>
        </p:spPr>
        <p:txBody>
          <a:bodyPr spcFirstLastPara="1" wrap="square" lIns="0" tIns="0" rIns="0" bIns="0" anchor="t" anchorCtr="0">
            <a:spAutoFit/>
          </a:bodyPr>
          <a:lstStyle/>
          <a:p>
            <a:pPr lvl="0">
              <a:buClr>
                <a:schemeClr val="dk1"/>
              </a:buClr>
              <a:buSzPts val="1100"/>
            </a:pPr>
            <a:r>
              <a:rPr lang="en-US" sz="4800" b="0" i="0" dirty="0">
                <a:solidFill>
                  <a:schemeClr val="bg1"/>
                </a:solidFill>
                <a:effectLst/>
                <a:latin typeface="Arial Black" panose="020B0A04020102020204" pitchFamily="34" charset="0"/>
              </a:rPr>
              <a:t>One of the twelve disciples, Thomas (called the Twin), was not with them when Jesus came. </a:t>
            </a:r>
            <a:endParaRPr sz="4800" dirty="0">
              <a:solidFill>
                <a:schemeClr val="bg1"/>
              </a:solidFill>
              <a:latin typeface="Arial Black" panose="020B0A04020102020204" pitchFamily="34" charset="0"/>
              <a:ea typeface="Arial Black"/>
              <a:cs typeface="Arial Black"/>
              <a:sym typeface="Arial Black"/>
            </a:endParaRPr>
          </a:p>
        </p:txBody>
      </p:sp>
      <p:pic>
        <p:nvPicPr>
          <p:cNvPr id="3" name="Picture 2" descr="Diagram&#10;&#10;Description automatically generated with low confidence">
            <a:extLst>
              <a:ext uri="{FF2B5EF4-FFF2-40B4-BE49-F238E27FC236}">
                <a16:creationId xmlns:a16="http://schemas.microsoft.com/office/drawing/2014/main" id="{E6434F8B-FA14-4690-8409-E90381D9EB82}"/>
              </a:ext>
            </a:extLst>
          </p:cNvPr>
          <p:cNvPicPr>
            <a:picLocks noChangeAspect="1"/>
          </p:cNvPicPr>
          <p:nvPr/>
        </p:nvPicPr>
        <p:blipFill>
          <a:blip r:embed="rId3"/>
          <a:stretch>
            <a:fillRect/>
          </a:stretch>
        </p:blipFill>
        <p:spPr>
          <a:xfrm>
            <a:off x="7155875" y="1392382"/>
            <a:ext cx="9753600" cy="7315200"/>
          </a:xfrm>
          <a:prstGeom prst="rect">
            <a:avLst/>
          </a:prstGeom>
        </p:spPr>
      </p:pic>
    </p:spTree>
    <p:extLst>
      <p:ext uri="{BB962C8B-B14F-4D97-AF65-F5344CB8AC3E}">
        <p14:creationId xmlns:p14="http://schemas.microsoft.com/office/powerpoint/2010/main" val="79682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6"/>
        <p:cNvGrpSpPr/>
        <p:nvPr/>
      </p:nvGrpSpPr>
      <p:grpSpPr>
        <a:xfrm>
          <a:off x="0" y="0"/>
          <a:ext cx="0" cy="0"/>
          <a:chOff x="0" y="0"/>
          <a:chExt cx="0" cy="0"/>
        </a:xfrm>
      </p:grpSpPr>
      <p:sp>
        <p:nvSpPr>
          <p:cNvPr id="147" name="Google Shape;147;p7"/>
          <p:cNvSpPr/>
          <p:nvPr/>
        </p:nvSpPr>
        <p:spPr>
          <a:xfrm>
            <a:off x="1471128" y="845878"/>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25</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471129" y="2114120"/>
            <a:ext cx="5396810" cy="7402026"/>
          </a:xfrm>
          <a:prstGeom prst="rect">
            <a:avLst/>
          </a:prstGeom>
          <a:noFill/>
          <a:ln>
            <a:noFill/>
          </a:ln>
        </p:spPr>
        <p:txBody>
          <a:bodyPr spcFirstLastPara="1" wrap="square" lIns="0" tIns="0" rIns="0" bIns="0" anchor="t" anchorCtr="0">
            <a:spAutoFit/>
          </a:bodyPr>
          <a:lstStyle/>
          <a:p>
            <a:pPr lvl="0">
              <a:buClr>
                <a:schemeClr val="dk1"/>
              </a:buClr>
              <a:buSzPts val="1100"/>
            </a:pPr>
            <a:r>
              <a:rPr lang="en-US" sz="3700" b="0" i="0" dirty="0">
                <a:solidFill>
                  <a:schemeClr val="bg1"/>
                </a:solidFill>
                <a:effectLst/>
                <a:latin typeface="Arial Black" panose="020B0A04020102020204" pitchFamily="34" charset="0"/>
              </a:rPr>
              <a:t>So the other disciples told him, “We have seen the Lord!”</a:t>
            </a:r>
          </a:p>
          <a:p>
            <a:pPr lvl="0">
              <a:buClr>
                <a:schemeClr val="dk1"/>
              </a:buClr>
              <a:buSzPts val="1100"/>
            </a:pPr>
            <a:endParaRPr lang="en-US" sz="3700" b="0" i="0" dirty="0">
              <a:solidFill>
                <a:schemeClr val="bg1"/>
              </a:solidFill>
              <a:effectLst/>
              <a:latin typeface="Arial Black" panose="020B0A04020102020204" pitchFamily="34" charset="0"/>
            </a:endParaRPr>
          </a:p>
          <a:p>
            <a:pPr lvl="0">
              <a:buClr>
                <a:schemeClr val="dk1"/>
              </a:buClr>
              <a:buSzPts val="1100"/>
            </a:pPr>
            <a:r>
              <a:rPr lang="en-US" sz="3700" b="0" i="0" dirty="0">
                <a:solidFill>
                  <a:schemeClr val="bg1"/>
                </a:solidFill>
                <a:effectLst/>
                <a:latin typeface="Arial Black" panose="020B0A04020102020204" pitchFamily="34" charset="0"/>
              </a:rPr>
              <a:t>Thomas said to them, “Unless I see the scars of the nails in his hands and put my finger on those scars and my hand in his side, I will not believe.”</a:t>
            </a:r>
            <a:endParaRPr sz="3700" dirty="0">
              <a:solidFill>
                <a:schemeClr val="bg1"/>
              </a:solidFill>
              <a:latin typeface="Arial Black" panose="020B0A04020102020204" pitchFamily="34" charset="0"/>
              <a:ea typeface="Arial Black"/>
              <a:cs typeface="Arial Black"/>
              <a:sym typeface="Arial Black"/>
            </a:endParaRPr>
          </a:p>
        </p:txBody>
      </p:sp>
      <p:sp>
        <p:nvSpPr>
          <p:cNvPr id="28674" name="AutoShape 2"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A picture containing text&#10;&#10;Description automatically generated">
            <a:extLst>
              <a:ext uri="{FF2B5EF4-FFF2-40B4-BE49-F238E27FC236}">
                <a16:creationId xmlns:a16="http://schemas.microsoft.com/office/drawing/2014/main" id="{4A9C713D-7665-434B-A906-675416F86521}"/>
              </a:ext>
            </a:extLst>
          </p:cNvPr>
          <p:cNvPicPr>
            <a:picLocks noChangeAspect="1"/>
          </p:cNvPicPr>
          <p:nvPr/>
        </p:nvPicPr>
        <p:blipFill>
          <a:blip r:embed="rId3"/>
          <a:stretch>
            <a:fillRect/>
          </a:stretch>
        </p:blipFill>
        <p:spPr>
          <a:xfrm>
            <a:off x="7155873" y="1274578"/>
            <a:ext cx="9753600" cy="7315200"/>
          </a:xfrm>
          <a:prstGeom prst="rect">
            <a:avLst/>
          </a:prstGeom>
        </p:spPr>
      </p:pic>
    </p:spTree>
    <p:extLst>
      <p:ext uri="{BB962C8B-B14F-4D97-AF65-F5344CB8AC3E}">
        <p14:creationId xmlns:p14="http://schemas.microsoft.com/office/powerpoint/2010/main" val="142539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59D3E"/>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1566437" y="2245859"/>
            <a:ext cx="5497245" cy="6771084"/>
          </a:xfrm>
          <a:prstGeom prst="rect">
            <a:avLst/>
          </a:prstGeom>
          <a:noFill/>
          <a:ln>
            <a:noFill/>
          </a:ln>
        </p:spPr>
        <p:txBody>
          <a:bodyPr spcFirstLastPara="1" wrap="square" lIns="0" tIns="0" rIns="0" bIns="0" anchor="t" anchorCtr="0">
            <a:spAutoFit/>
          </a:bodyPr>
          <a:lstStyle/>
          <a:p>
            <a:pPr lvl="0">
              <a:buSzPts val="4400"/>
            </a:pPr>
            <a:r>
              <a:rPr lang="en-US" sz="4000" b="0" i="0" dirty="0">
                <a:solidFill>
                  <a:schemeClr val="bg1"/>
                </a:solidFill>
                <a:effectLst/>
                <a:latin typeface="Arial Black" panose="020B0A04020102020204" pitchFamily="34" charset="0"/>
              </a:rPr>
              <a:t>A week later the disciples were together again indoors, and Thomas was with them. The doors were locked, but Jesus came and stood among them and said, “Peace be with you.”</a:t>
            </a:r>
            <a:endParaRPr sz="40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1566437" y="1146583"/>
            <a:ext cx="1285800" cy="769441"/>
          </a:xfrm>
          <a:prstGeom prst="rect">
            <a:avLst/>
          </a:prstGeom>
          <a:solidFill>
            <a:srgbClr val="4A361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26</a:t>
            </a:r>
            <a:endParaRPr sz="5000" b="1" i="0" u="none" strike="noStrike" cap="none" dirty="0">
              <a:solidFill>
                <a:srgbClr val="FFFFFF"/>
              </a:solidFill>
              <a:latin typeface="Arial Black"/>
              <a:ea typeface="Arial Black"/>
              <a:cs typeface="Arial Black"/>
              <a:sym typeface="Arial Black"/>
            </a:endParaRPr>
          </a:p>
        </p:txBody>
      </p:sp>
      <p:pic>
        <p:nvPicPr>
          <p:cNvPr id="3" name="Picture 2" descr="A group of men in robes&#10;&#10;Description automatically generated with low confidence">
            <a:extLst>
              <a:ext uri="{FF2B5EF4-FFF2-40B4-BE49-F238E27FC236}">
                <a16:creationId xmlns:a16="http://schemas.microsoft.com/office/drawing/2014/main" id="{B153BA16-C977-415C-BD62-4870CEB301F4}"/>
              </a:ext>
            </a:extLst>
          </p:cNvPr>
          <p:cNvPicPr>
            <a:picLocks noChangeAspect="1"/>
          </p:cNvPicPr>
          <p:nvPr/>
        </p:nvPicPr>
        <p:blipFill>
          <a:blip r:embed="rId3"/>
          <a:stretch>
            <a:fillRect/>
          </a:stretch>
        </p:blipFill>
        <p:spPr>
          <a:xfrm>
            <a:off x="1099626" y="1701743"/>
            <a:ext cx="9753600" cy="7315200"/>
          </a:xfrm>
          <a:prstGeom prst="rect">
            <a:avLst/>
          </a:prstGeom>
        </p:spPr>
      </p:pic>
    </p:spTree>
    <p:extLst>
      <p:ext uri="{BB962C8B-B14F-4D97-AF65-F5344CB8AC3E}">
        <p14:creationId xmlns:p14="http://schemas.microsoft.com/office/powerpoint/2010/main" val="421434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3312"/>
        </a:solidFill>
        <a:effectLst/>
      </p:bgPr>
    </p:bg>
    <p:spTree>
      <p:nvGrpSpPr>
        <p:cNvPr id="1" name="Shape 146"/>
        <p:cNvGrpSpPr/>
        <p:nvPr/>
      </p:nvGrpSpPr>
      <p:grpSpPr>
        <a:xfrm>
          <a:off x="0" y="0"/>
          <a:ext cx="0" cy="0"/>
          <a:chOff x="0" y="0"/>
          <a:chExt cx="0" cy="0"/>
        </a:xfrm>
      </p:grpSpPr>
      <p:sp>
        <p:nvSpPr>
          <p:cNvPr id="147" name="Google Shape;147;p7"/>
          <p:cNvSpPr/>
          <p:nvPr/>
        </p:nvSpPr>
        <p:spPr>
          <a:xfrm>
            <a:off x="11582249" y="1270513"/>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27</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582249" y="2524088"/>
            <a:ext cx="5537769" cy="6771084"/>
          </a:xfrm>
          <a:prstGeom prst="rect">
            <a:avLst/>
          </a:prstGeom>
          <a:noFill/>
          <a:ln>
            <a:noFill/>
          </a:ln>
        </p:spPr>
        <p:txBody>
          <a:bodyPr spcFirstLastPara="1" wrap="square" lIns="0" tIns="0" rIns="0" bIns="0" anchor="t" anchorCtr="0">
            <a:spAutoFit/>
          </a:bodyPr>
          <a:lstStyle/>
          <a:p>
            <a:pPr>
              <a:buClr>
                <a:schemeClr val="dk1"/>
              </a:buClr>
              <a:buSzPts val="1100"/>
            </a:pPr>
            <a:r>
              <a:rPr lang="en-US" sz="4400" b="0" i="0" dirty="0">
                <a:solidFill>
                  <a:schemeClr val="bg1"/>
                </a:solidFill>
                <a:effectLst/>
                <a:latin typeface="Arial Black" panose="020B0A04020102020204" pitchFamily="34" charset="0"/>
              </a:rPr>
              <a:t>Then he said to Thomas, “Put your finger here, and look at my hands; then reach out your hand and put it in my side. Stop your doubting and believe!”</a:t>
            </a:r>
          </a:p>
        </p:txBody>
      </p:sp>
      <p:pic>
        <p:nvPicPr>
          <p:cNvPr id="5" name="Picture 4" descr="A picture containing text, book&#10;&#10;Description automatically generated">
            <a:extLst>
              <a:ext uri="{FF2B5EF4-FFF2-40B4-BE49-F238E27FC236}">
                <a16:creationId xmlns:a16="http://schemas.microsoft.com/office/drawing/2014/main" id="{FE378ED0-D7B5-44A8-81BD-0DEE7AEFAD71}"/>
              </a:ext>
            </a:extLst>
          </p:cNvPr>
          <p:cNvPicPr>
            <a:picLocks noChangeAspect="1"/>
          </p:cNvPicPr>
          <p:nvPr/>
        </p:nvPicPr>
        <p:blipFill>
          <a:blip r:embed="rId3"/>
          <a:stretch>
            <a:fillRect/>
          </a:stretch>
        </p:blipFill>
        <p:spPr>
          <a:xfrm>
            <a:off x="1313454" y="1485900"/>
            <a:ext cx="9753600" cy="7315200"/>
          </a:xfrm>
          <a:prstGeom prst="rect">
            <a:avLst/>
          </a:prstGeom>
        </p:spPr>
      </p:pic>
    </p:spTree>
    <p:extLst>
      <p:ext uri="{BB962C8B-B14F-4D97-AF65-F5344CB8AC3E}">
        <p14:creationId xmlns:p14="http://schemas.microsoft.com/office/powerpoint/2010/main" val="262696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491149" y="1843709"/>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28</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489837" y="2992156"/>
            <a:ext cx="5147394" cy="5539978"/>
          </a:xfrm>
          <a:prstGeom prst="rect">
            <a:avLst/>
          </a:prstGeom>
          <a:noFill/>
          <a:ln>
            <a:noFill/>
          </a:ln>
        </p:spPr>
        <p:txBody>
          <a:bodyPr spcFirstLastPara="1" wrap="square" lIns="0" tIns="0" rIns="0" bIns="0" anchor="t" anchorCtr="0">
            <a:spAutoFit/>
          </a:bodyPr>
          <a:lstStyle/>
          <a:p>
            <a:pPr lvl="0">
              <a:buSzPts val="4000"/>
            </a:pPr>
            <a:r>
              <a:rPr lang="en-US" sz="7200" b="0" i="0" dirty="0">
                <a:solidFill>
                  <a:schemeClr val="bg1"/>
                </a:solidFill>
                <a:effectLst/>
                <a:latin typeface="Arial Black" panose="020B0A04020102020204" pitchFamily="34" charset="0"/>
              </a:rPr>
              <a:t>Thomas answered him, “My Lord and my God!”</a:t>
            </a:r>
            <a:endParaRPr lang="en-US" sz="72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 name="Picture 3" descr="A person with the hand on another person's shoulder&#10;&#10;Description automatically generated with low confidence">
            <a:extLst>
              <a:ext uri="{FF2B5EF4-FFF2-40B4-BE49-F238E27FC236}">
                <a16:creationId xmlns:a16="http://schemas.microsoft.com/office/drawing/2014/main" id="{04D123CC-1A42-4A45-9672-144D94C77BB3}"/>
              </a:ext>
            </a:extLst>
          </p:cNvPr>
          <p:cNvPicPr>
            <a:picLocks noChangeAspect="1"/>
          </p:cNvPicPr>
          <p:nvPr/>
        </p:nvPicPr>
        <p:blipFill>
          <a:blip r:embed="rId3"/>
          <a:stretch>
            <a:fillRect/>
          </a:stretch>
        </p:blipFill>
        <p:spPr>
          <a:xfrm>
            <a:off x="7000009" y="1485900"/>
            <a:ext cx="9753600" cy="7315200"/>
          </a:xfrm>
          <a:prstGeom prst="rect">
            <a:avLst/>
          </a:prstGeom>
        </p:spPr>
      </p:pic>
    </p:spTree>
    <p:extLst>
      <p:ext uri="{BB962C8B-B14F-4D97-AF65-F5344CB8AC3E}">
        <p14:creationId xmlns:p14="http://schemas.microsoft.com/office/powerpoint/2010/main" val="334230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071941" y="882926"/>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29</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071941" y="2103336"/>
            <a:ext cx="6020432" cy="7478970"/>
          </a:xfrm>
          <a:prstGeom prst="rect">
            <a:avLst/>
          </a:prstGeom>
          <a:noFill/>
          <a:ln>
            <a:noFill/>
          </a:ln>
        </p:spPr>
        <p:txBody>
          <a:bodyPr spcFirstLastPara="1" wrap="square" lIns="0" tIns="0" rIns="0" bIns="0" anchor="t" anchorCtr="0">
            <a:spAutoFit/>
          </a:bodyPr>
          <a:lstStyle/>
          <a:p>
            <a:pPr lvl="0">
              <a:buSzPts val="4000"/>
            </a:pPr>
            <a:r>
              <a:rPr lang="en-US" sz="5400" b="0" i="0" dirty="0">
                <a:solidFill>
                  <a:schemeClr val="bg1"/>
                </a:solidFill>
                <a:effectLst/>
                <a:latin typeface="Arial Black" panose="020B0A04020102020204" pitchFamily="34" charset="0"/>
              </a:rPr>
              <a:t>Jesus said to him, “Do you believe because you see me? How happy are those who believe without seeing me!”</a:t>
            </a:r>
            <a:endParaRPr lang="en-US" sz="54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 name="Picture 2" descr="A picture containing diagram&#10;&#10;Description automatically generated">
            <a:extLst>
              <a:ext uri="{FF2B5EF4-FFF2-40B4-BE49-F238E27FC236}">
                <a16:creationId xmlns:a16="http://schemas.microsoft.com/office/drawing/2014/main" id="{0DF22722-25D2-4DB4-B20F-868A48708089}"/>
              </a:ext>
            </a:extLst>
          </p:cNvPr>
          <p:cNvPicPr>
            <a:picLocks noChangeAspect="1"/>
          </p:cNvPicPr>
          <p:nvPr/>
        </p:nvPicPr>
        <p:blipFill>
          <a:blip r:embed="rId3"/>
          <a:stretch>
            <a:fillRect/>
          </a:stretch>
        </p:blipFill>
        <p:spPr>
          <a:xfrm>
            <a:off x="7228609" y="1333500"/>
            <a:ext cx="9753600" cy="7315200"/>
          </a:xfrm>
          <a:prstGeom prst="rect">
            <a:avLst/>
          </a:prstGeom>
        </p:spPr>
      </p:pic>
    </p:spTree>
    <p:extLst>
      <p:ext uri="{BB962C8B-B14F-4D97-AF65-F5344CB8AC3E}">
        <p14:creationId xmlns:p14="http://schemas.microsoft.com/office/powerpoint/2010/main" val="76656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696F"/>
        </a:solidFill>
        <a:effectLst/>
      </p:bgPr>
    </p:bg>
    <p:spTree>
      <p:nvGrpSpPr>
        <p:cNvPr id="1" name="Shape 146"/>
        <p:cNvGrpSpPr/>
        <p:nvPr/>
      </p:nvGrpSpPr>
      <p:grpSpPr>
        <a:xfrm>
          <a:off x="0" y="0"/>
          <a:ext cx="0" cy="0"/>
          <a:chOff x="0" y="0"/>
          <a:chExt cx="0" cy="0"/>
        </a:xfrm>
      </p:grpSpPr>
      <p:sp>
        <p:nvSpPr>
          <p:cNvPr id="147" name="Google Shape;147;p7"/>
          <p:cNvSpPr/>
          <p:nvPr/>
        </p:nvSpPr>
        <p:spPr>
          <a:xfrm>
            <a:off x="11420061" y="2065644"/>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30</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420061" y="3249645"/>
            <a:ext cx="5806127" cy="5170646"/>
          </a:xfrm>
          <a:prstGeom prst="rect">
            <a:avLst/>
          </a:prstGeom>
          <a:noFill/>
          <a:ln>
            <a:noFill/>
          </a:ln>
        </p:spPr>
        <p:txBody>
          <a:bodyPr spcFirstLastPara="1" wrap="square" lIns="0" tIns="0" rIns="0" bIns="0" anchor="t" anchorCtr="0">
            <a:spAutoFit/>
          </a:bodyPr>
          <a:lstStyle/>
          <a:p>
            <a:pPr>
              <a:buClr>
                <a:schemeClr val="dk1"/>
              </a:buClr>
              <a:buSzPts val="1100"/>
            </a:pPr>
            <a:r>
              <a:rPr lang="en-US" sz="4800" b="0" i="0" dirty="0">
                <a:solidFill>
                  <a:schemeClr val="bg1"/>
                </a:solidFill>
                <a:effectLst/>
                <a:latin typeface="Arial Black" panose="020B0A04020102020204" pitchFamily="34" charset="0"/>
              </a:rPr>
              <a:t>In his disciples' presence Jesus performed many other miracles which are not written down in this book.</a:t>
            </a:r>
            <a:endParaRPr sz="4800" dirty="0">
              <a:solidFill>
                <a:schemeClr val="bg1"/>
              </a:solidFill>
              <a:latin typeface="Arial Black" panose="020B0A04020102020204" pitchFamily="34" charset="0"/>
              <a:ea typeface="Arial Black"/>
              <a:cs typeface="Arial Black"/>
              <a:sym typeface="Arial Black"/>
            </a:endParaRPr>
          </a:p>
        </p:txBody>
      </p:sp>
      <p:pic>
        <p:nvPicPr>
          <p:cNvPr id="3" name="Picture 2" descr="Diagram&#10;&#10;Description automatically generated">
            <a:extLst>
              <a:ext uri="{FF2B5EF4-FFF2-40B4-BE49-F238E27FC236}">
                <a16:creationId xmlns:a16="http://schemas.microsoft.com/office/drawing/2014/main" id="{75564DA4-6425-49CA-AEA1-817BAD612960}"/>
              </a:ext>
            </a:extLst>
          </p:cNvPr>
          <p:cNvPicPr>
            <a:picLocks noChangeAspect="1"/>
          </p:cNvPicPr>
          <p:nvPr/>
        </p:nvPicPr>
        <p:blipFill>
          <a:blip r:embed="rId3"/>
          <a:stretch>
            <a:fillRect/>
          </a:stretch>
        </p:blipFill>
        <p:spPr>
          <a:xfrm>
            <a:off x="997227" y="1485900"/>
            <a:ext cx="9753600" cy="7315200"/>
          </a:xfrm>
          <a:prstGeom prst="rect">
            <a:avLst/>
          </a:prstGeom>
        </p:spPr>
      </p:pic>
    </p:spTree>
    <p:extLst>
      <p:ext uri="{BB962C8B-B14F-4D97-AF65-F5344CB8AC3E}">
        <p14:creationId xmlns:p14="http://schemas.microsoft.com/office/powerpoint/2010/main" val="1415785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54893" y="1018760"/>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31</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554893" y="2137389"/>
            <a:ext cx="5044690" cy="7448193"/>
          </a:xfrm>
          <a:prstGeom prst="rect">
            <a:avLst/>
          </a:prstGeom>
          <a:noFill/>
          <a:ln>
            <a:noFill/>
          </a:ln>
        </p:spPr>
        <p:txBody>
          <a:bodyPr spcFirstLastPara="1" wrap="square" lIns="0" tIns="0" rIns="0" bIns="0" anchor="t" anchorCtr="0">
            <a:spAutoFit/>
          </a:bodyPr>
          <a:lstStyle/>
          <a:p>
            <a:pPr lvl="0">
              <a:buSzPts val="4000"/>
            </a:pPr>
            <a:r>
              <a:rPr lang="en-US" sz="4400" b="0" i="0" dirty="0">
                <a:solidFill>
                  <a:schemeClr val="bg1"/>
                </a:solidFill>
                <a:effectLst/>
                <a:latin typeface="Arial Black" panose="020B0A04020102020204" pitchFamily="34" charset="0"/>
              </a:rPr>
              <a:t>But these have been written in order that you may believe that Jesus is the Messiah, the Son of God, and that through your faith in him you may have life.</a:t>
            </a:r>
            <a:endParaRPr lang="en-US" sz="44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 name="Picture 3" descr="A picture containing text&#10;&#10;Description automatically generated">
            <a:extLst>
              <a:ext uri="{FF2B5EF4-FFF2-40B4-BE49-F238E27FC236}">
                <a16:creationId xmlns:a16="http://schemas.microsoft.com/office/drawing/2014/main" id="{546A5B65-1F96-4BFE-94E1-0C7D9DFAC22D}"/>
              </a:ext>
            </a:extLst>
          </p:cNvPr>
          <p:cNvPicPr>
            <a:picLocks noChangeAspect="1"/>
          </p:cNvPicPr>
          <p:nvPr/>
        </p:nvPicPr>
        <p:blipFill>
          <a:blip r:embed="rId3"/>
          <a:stretch>
            <a:fillRect/>
          </a:stretch>
        </p:blipFill>
        <p:spPr>
          <a:xfrm>
            <a:off x="6979507" y="1485900"/>
            <a:ext cx="9753600" cy="7315200"/>
          </a:xfrm>
          <a:prstGeom prst="rect">
            <a:avLst/>
          </a:prstGeom>
        </p:spPr>
      </p:pic>
    </p:spTree>
    <p:extLst>
      <p:ext uri="{BB962C8B-B14F-4D97-AF65-F5344CB8AC3E}">
        <p14:creationId xmlns:p14="http://schemas.microsoft.com/office/powerpoint/2010/main" val="191796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6"/>
          <p:cNvSpPr txBox="1"/>
          <p:nvPr/>
        </p:nvSpPr>
        <p:spPr>
          <a:xfrm>
            <a:off x="1138030" y="1023781"/>
            <a:ext cx="17025730" cy="984885"/>
          </a:xfrm>
          <a:prstGeom prst="rect">
            <a:avLst/>
          </a:prstGeom>
          <a:noFill/>
          <a:ln>
            <a:noFill/>
          </a:ln>
        </p:spPr>
        <p:txBody>
          <a:bodyPr spcFirstLastPara="1" wrap="square" lIns="0" tIns="0" rIns="0" bIns="0" anchor="t" anchorCtr="0">
            <a:spAutoFit/>
          </a:bodyPr>
          <a:lstStyle/>
          <a:p>
            <a:pPr lvl="0">
              <a:buSzPts val="4000"/>
            </a:pPr>
            <a:r>
              <a:rPr lang="en-US" sz="3600" b="1" dirty="0">
                <a:solidFill>
                  <a:schemeClr val="accent6">
                    <a:lumMod val="75000"/>
                  </a:schemeClr>
                </a:solidFill>
                <a:latin typeface="Open Sans" pitchFamily="2" charset="0"/>
                <a:ea typeface="Open Sans" pitchFamily="2" charset="0"/>
                <a:cs typeface="Open Sans" pitchFamily="2" charset="0"/>
              </a:rPr>
              <a:t>USEFUL NOTES FOR THE FACILITATOR</a:t>
            </a:r>
          </a:p>
          <a:p>
            <a:pPr lvl="0">
              <a:buSzPts val="4000"/>
            </a:pPr>
            <a:r>
              <a:rPr lang="en-US" sz="2800" dirty="0">
                <a:solidFill>
                  <a:schemeClr val="accent6">
                    <a:lumMod val="75000"/>
                  </a:schemeClr>
                </a:solidFill>
                <a:latin typeface="Open Sans" pitchFamily="2" charset="0"/>
                <a:ea typeface="Open Sans" pitchFamily="2" charset="0"/>
                <a:cs typeface="Open Sans" pitchFamily="2" charset="0"/>
              </a:rPr>
              <a:t>(Don’t include this slide when you start your bible study with the kids)</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4" name="Google Shape;139;p6">
            <a:extLst>
              <a:ext uri="{FF2B5EF4-FFF2-40B4-BE49-F238E27FC236}">
                <a16:creationId xmlns:a16="http://schemas.microsoft.com/office/drawing/2014/main" id="{68566117-2A32-4634-806E-AA9EB14C6D88}"/>
              </a:ext>
            </a:extLst>
          </p:cNvPr>
          <p:cNvSpPr txBox="1"/>
          <p:nvPr/>
        </p:nvSpPr>
        <p:spPr>
          <a:xfrm>
            <a:off x="2122004" y="3051001"/>
            <a:ext cx="14043992" cy="5539978"/>
          </a:xfrm>
          <a:prstGeom prst="rect">
            <a:avLst/>
          </a:prstGeom>
          <a:noFill/>
          <a:ln>
            <a:noFill/>
          </a:ln>
        </p:spPr>
        <p:txBody>
          <a:bodyPr spcFirstLastPara="1" wrap="square" lIns="0" tIns="0" rIns="0" bIns="0" anchor="t" anchorCtr="0">
            <a:spAutoFit/>
          </a:bodyPr>
          <a:lstStyle/>
          <a:p>
            <a:pPr lvl="0" algn="ctr">
              <a:buSzPts val="4000"/>
            </a:pPr>
            <a:r>
              <a:rPr lang="en-US" sz="7200" b="0" i="0" dirty="0">
                <a:solidFill>
                  <a:schemeClr val="tx1">
                    <a:lumMod val="75000"/>
                    <a:lumOff val="25000"/>
                  </a:schemeClr>
                </a:solidFill>
                <a:effectLst/>
                <a:latin typeface="Open Sans" pitchFamily="2" charset="0"/>
                <a:ea typeface="Open Sans" pitchFamily="2" charset="0"/>
                <a:cs typeface="Open Sans" pitchFamily="2" charset="0"/>
              </a:rPr>
              <a:t>The story of Thomas is an important one to emphasize how as Christians, we put our trust in Jesus despite the fact we cannot see Him physically. </a:t>
            </a:r>
            <a:endParaRPr lang="en-US" sz="4800" dirty="0">
              <a:solidFill>
                <a:schemeClr val="tx1">
                  <a:lumMod val="75000"/>
                  <a:lumOff val="25000"/>
                </a:schemeClr>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1719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dirty="0">
                <a:solidFill>
                  <a:srgbClr val="FFC000"/>
                </a:solidFill>
                <a:latin typeface="Arial"/>
                <a:ea typeface="Arial"/>
                <a:cs typeface="Arial"/>
                <a:sym typeface="Arial"/>
              </a:rPr>
              <a:t>Leader: </a:t>
            </a:r>
            <a:r>
              <a:rPr lang="en-US" sz="8000" b="1" i="0" u="none" strike="noStrike" cap="none" dirty="0">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a:extLst>
              <a:ext uri="{FF2B5EF4-FFF2-40B4-BE49-F238E27FC236}">
                <a16:creationId xmlns:a16="http://schemas.microsoft.com/office/drawing/2014/main" id="{F80C0146-BE6D-4255-8605-91D84D68568F}"/>
              </a:ext>
            </a:extLst>
          </p:cNvPr>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0625"/>
              </a:lnSpc>
              <a:spcBef>
                <a:spcPts val="0"/>
              </a:spcBef>
              <a:spcAft>
                <a:spcPts val="0"/>
              </a:spcAft>
              <a:buClr>
                <a:srgbClr val="000000"/>
              </a:buClr>
              <a:buSzPts val="9600"/>
              <a:buFont typeface="Arial"/>
              <a:buNone/>
            </a:pPr>
            <a:r>
              <a:rPr lang="en-US" sz="9600" b="1" i="0" u="none" strike="noStrike" cap="none" dirty="0">
                <a:solidFill>
                  <a:srgbClr val="FFFFFF"/>
                </a:solidFill>
                <a:latin typeface="Arial"/>
                <a:ea typeface="Arial"/>
                <a:cs typeface="Arial"/>
                <a:sym typeface="Arial"/>
              </a:rPr>
              <a:t>GOSPEL MESSAGE</a:t>
            </a:r>
            <a:endParaRPr sz="1400" b="0" i="0" u="none" strike="noStrike" cap="none" dirty="0">
              <a:solidFill>
                <a:srgbClr val="000000"/>
              </a:solidFill>
              <a:latin typeface="Arial"/>
              <a:ea typeface="Arial"/>
              <a:cs typeface="Arial"/>
              <a:sym typeface="Arial"/>
            </a:endParaRPr>
          </a:p>
        </p:txBody>
      </p:sp>
      <p:pic>
        <p:nvPicPr>
          <p:cNvPr id="4" name="Google Shape;197;p21">
            <a:extLst>
              <a:ext uri="{FF2B5EF4-FFF2-40B4-BE49-F238E27FC236}">
                <a16:creationId xmlns:a16="http://schemas.microsoft.com/office/drawing/2014/main" id="{62ECE378-442B-44B7-85BB-DDA264BD2BFB}"/>
              </a:ext>
            </a:extLst>
          </p:cNvPr>
          <p:cNvPicPr preferRelativeResize="0"/>
          <p:nvPr/>
        </p:nvPicPr>
        <p:blipFill rotWithShape="1">
          <a:blip r:embed="rId3">
            <a:alphaModFix/>
          </a:blip>
          <a:srcRect/>
          <a:stretch/>
        </p:blipFill>
        <p:spPr>
          <a:xfrm>
            <a:off x="9720064" y="1471092"/>
            <a:ext cx="7010400" cy="701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75"/>
        <p:cNvGrpSpPr/>
        <p:nvPr/>
      </p:nvGrpSpPr>
      <p:grpSpPr>
        <a:xfrm>
          <a:off x="0" y="0"/>
          <a:ext cx="0" cy="0"/>
          <a:chOff x="0" y="0"/>
          <a:chExt cx="0" cy="0"/>
        </a:xfrm>
      </p:grpSpPr>
      <p:sp>
        <p:nvSpPr>
          <p:cNvPr id="176" name="Google Shape;176;p11"/>
          <p:cNvSpPr/>
          <p:nvPr/>
        </p:nvSpPr>
        <p:spPr>
          <a:xfrm>
            <a:off x="1049084" y="2241890"/>
            <a:ext cx="6696746" cy="144016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Activity: </a:t>
            </a:r>
            <a:endParaRPr dirty="0">
              <a:solidFill>
                <a:srgbClr val="CA2200"/>
              </a:solidFill>
            </a:endParaRPr>
          </a:p>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I BELIEVE HAND</a:t>
            </a:r>
            <a:endParaRPr sz="4000" dirty="0">
              <a:solidFill>
                <a:srgbClr val="CA2200"/>
              </a:solidFill>
              <a:latin typeface="Arial Black"/>
              <a:ea typeface="Arial Black"/>
              <a:cs typeface="Arial Black"/>
              <a:sym typeface="Arial Black"/>
            </a:endParaRPr>
          </a:p>
        </p:txBody>
      </p:sp>
      <p:sp>
        <p:nvSpPr>
          <p:cNvPr id="177" name="Google Shape;177;p11"/>
          <p:cNvSpPr txBox="1"/>
          <p:nvPr/>
        </p:nvSpPr>
        <p:spPr>
          <a:xfrm>
            <a:off x="1049084" y="3895023"/>
            <a:ext cx="7560839" cy="4524275"/>
          </a:xfrm>
          <a:prstGeom prst="rect">
            <a:avLst/>
          </a:prstGeom>
          <a:noFill/>
          <a:ln>
            <a:noFill/>
          </a:ln>
        </p:spPr>
        <p:txBody>
          <a:bodyPr spcFirstLastPara="1" wrap="square" lIns="91425" tIns="45700" rIns="91425" bIns="45700" anchor="t" anchorCtr="0">
            <a:spAutoFit/>
          </a:bodyPr>
          <a:lstStyle/>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Construction Paper/Multipurpose Paper (2 different colors)</a:t>
            </a:r>
          </a:p>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Scissors</a:t>
            </a:r>
          </a:p>
          <a:p>
            <a:pPr marL="685800" marR="0" lvl="0" indent="-685800" algn="l" rtl="0">
              <a:spcBef>
                <a:spcPts val="0"/>
              </a:spcBef>
              <a:spcAft>
                <a:spcPts val="0"/>
              </a:spcAft>
              <a:buClr>
                <a:schemeClr val="lt1"/>
              </a:buClr>
              <a:buSzPts val="4800"/>
              <a:buFont typeface="Arial" panose="020B0604020202020204" pitchFamily="34" charset="0"/>
              <a:buChar char="•"/>
            </a:pPr>
            <a:r>
              <a:rPr lang="en-US" sz="4800" b="1" dirty="0">
                <a:solidFill>
                  <a:schemeClr val="lt1"/>
                </a:solidFill>
                <a:latin typeface="Calibri"/>
                <a:ea typeface="Calibri"/>
                <a:cs typeface="Calibri"/>
                <a:sym typeface="Calibri"/>
              </a:rPr>
              <a:t>Pen or Markers</a:t>
            </a:r>
          </a:p>
          <a:p>
            <a:pPr marL="685800" marR="0" lvl="0" indent="-685800" algn="l" rtl="0">
              <a:spcBef>
                <a:spcPts val="0"/>
              </a:spcBef>
              <a:spcAft>
                <a:spcPts val="0"/>
              </a:spcAft>
              <a:buClr>
                <a:schemeClr val="lt1"/>
              </a:buClr>
              <a:buSzPts val="4800"/>
              <a:buFont typeface="Arial"/>
              <a:buChar char="•"/>
            </a:pPr>
            <a:r>
              <a:rPr lang="en-US" sz="4800" b="1" dirty="0">
                <a:solidFill>
                  <a:schemeClr val="lt1"/>
                </a:solidFill>
                <a:latin typeface="Calibri"/>
                <a:ea typeface="Calibri"/>
                <a:cs typeface="Calibri"/>
                <a:sym typeface="Calibri"/>
              </a:rPr>
              <a:t>Glue or tape</a:t>
            </a:r>
            <a:endParaRPr sz="4800" b="1" dirty="0">
              <a:solidFill>
                <a:schemeClr val="lt1"/>
              </a:solidFill>
              <a:latin typeface="Calibri"/>
              <a:ea typeface="Calibri"/>
              <a:cs typeface="Calibri"/>
              <a:sym typeface="Calibri"/>
            </a:endParaRPr>
          </a:p>
        </p:txBody>
      </p:sp>
      <p:pic>
        <p:nvPicPr>
          <p:cNvPr id="4" name="Picture 3" descr="A picture containing text&#10;&#10;Description automatically generated">
            <a:extLst>
              <a:ext uri="{FF2B5EF4-FFF2-40B4-BE49-F238E27FC236}">
                <a16:creationId xmlns:a16="http://schemas.microsoft.com/office/drawing/2014/main" id="{65CA4F7C-A1DC-452A-9AE0-41D7D3ACBB9D}"/>
              </a:ext>
            </a:extLst>
          </p:cNvPr>
          <p:cNvPicPr>
            <a:picLocks noChangeAspect="1"/>
          </p:cNvPicPr>
          <p:nvPr/>
        </p:nvPicPr>
        <p:blipFill>
          <a:blip r:embed="rId3"/>
          <a:stretch>
            <a:fillRect/>
          </a:stretch>
        </p:blipFill>
        <p:spPr>
          <a:xfrm>
            <a:off x="9345146" y="1224381"/>
            <a:ext cx="7988697" cy="7988697"/>
          </a:xfrm>
          <a:prstGeom prst="rect">
            <a:avLst/>
          </a:prstGeom>
        </p:spPr>
      </p:pic>
    </p:spTree>
    <p:extLst>
      <p:ext uri="{BB962C8B-B14F-4D97-AF65-F5344CB8AC3E}">
        <p14:creationId xmlns:p14="http://schemas.microsoft.com/office/powerpoint/2010/main" val="2874046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83"/>
        <p:cNvGrpSpPr/>
        <p:nvPr/>
      </p:nvGrpSpPr>
      <p:grpSpPr>
        <a:xfrm>
          <a:off x="0" y="0"/>
          <a:ext cx="0" cy="0"/>
          <a:chOff x="0" y="0"/>
          <a:chExt cx="0" cy="0"/>
        </a:xfrm>
      </p:grpSpPr>
      <p:sp>
        <p:nvSpPr>
          <p:cNvPr id="184" name="Google Shape;184;p12"/>
          <p:cNvSpPr/>
          <p:nvPr/>
        </p:nvSpPr>
        <p:spPr>
          <a:xfrm>
            <a:off x="5795627" y="563942"/>
            <a:ext cx="6696746" cy="144016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Activity: </a:t>
            </a:r>
            <a:endParaRPr dirty="0">
              <a:solidFill>
                <a:srgbClr val="CA2200"/>
              </a:solidFill>
            </a:endParaRPr>
          </a:p>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I BELIEVE HAND</a:t>
            </a:r>
            <a:endParaRPr sz="4000" dirty="0">
              <a:solidFill>
                <a:srgbClr val="CA2200"/>
              </a:solidFill>
              <a:latin typeface="Arial Black"/>
              <a:ea typeface="Arial Black"/>
              <a:cs typeface="Arial Black"/>
              <a:sym typeface="Arial Black"/>
            </a:endParaRPr>
          </a:p>
        </p:txBody>
      </p:sp>
      <p:sp>
        <p:nvSpPr>
          <p:cNvPr id="185" name="Google Shape;185;p12"/>
          <p:cNvSpPr txBox="1"/>
          <p:nvPr/>
        </p:nvSpPr>
        <p:spPr>
          <a:xfrm>
            <a:off x="695793" y="2244128"/>
            <a:ext cx="9289032" cy="7478930"/>
          </a:xfrm>
          <a:prstGeom prst="rect">
            <a:avLst/>
          </a:prstGeom>
          <a:noFill/>
          <a:ln>
            <a:noFill/>
          </a:ln>
        </p:spPr>
        <p:txBody>
          <a:bodyPr spcFirstLastPara="1" wrap="square" lIns="91425" tIns="45700" rIns="91425" bIns="45700" anchor="t" anchorCtr="0">
            <a:spAutoFit/>
          </a:bodyPr>
          <a:lstStyle/>
          <a:p>
            <a:pPr marL="914400" marR="0" lvl="0" indent="-914400" algn="l" rtl="0">
              <a:spcBef>
                <a:spcPts val="0"/>
              </a:spcBef>
              <a:spcAft>
                <a:spcPts val="0"/>
              </a:spcAft>
              <a:buClr>
                <a:schemeClr val="lt1"/>
              </a:buClr>
              <a:buSzPts val="4800"/>
              <a:buFont typeface="+mj-lt"/>
              <a:buAutoNum type="arabicPeriod"/>
            </a:pPr>
            <a:r>
              <a:rPr lang="en-US" sz="4800" b="1" dirty="0">
                <a:solidFill>
                  <a:schemeClr val="lt1"/>
                </a:solidFill>
                <a:latin typeface="Calibri"/>
                <a:ea typeface="Calibri"/>
                <a:cs typeface="Calibri"/>
                <a:sym typeface="Calibri"/>
              </a:rPr>
              <a:t>Trace a hand onto the paper </a:t>
            </a:r>
          </a:p>
          <a:p>
            <a:pPr marL="914400" marR="0" lvl="0" indent="-914400" algn="l" rtl="0">
              <a:spcBef>
                <a:spcPts val="0"/>
              </a:spcBef>
              <a:spcAft>
                <a:spcPts val="0"/>
              </a:spcAft>
              <a:buClr>
                <a:schemeClr val="lt1"/>
              </a:buClr>
              <a:buSzPts val="4800"/>
              <a:buFont typeface="+mj-lt"/>
              <a:buAutoNum type="arabicPeriod"/>
            </a:pPr>
            <a:endParaRPr lang="en-US" sz="4800" b="1" dirty="0">
              <a:solidFill>
                <a:schemeClr val="lt1"/>
              </a:solidFill>
              <a:latin typeface="Calibri"/>
              <a:ea typeface="Calibri"/>
              <a:cs typeface="Calibri"/>
              <a:sym typeface="Calibri"/>
            </a:endParaRPr>
          </a:p>
          <a:p>
            <a:pPr marL="914400" marR="0" lvl="0" indent="-914400" algn="l" rtl="0">
              <a:spcBef>
                <a:spcPts val="0"/>
              </a:spcBef>
              <a:spcAft>
                <a:spcPts val="0"/>
              </a:spcAft>
              <a:buClr>
                <a:schemeClr val="lt1"/>
              </a:buClr>
              <a:buSzPts val="4800"/>
              <a:buFont typeface="+mj-lt"/>
              <a:buAutoNum type="arabicPeriod"/>
            </a:pPr>
            <a:r>
              <a:rPr lang="en-US" sz="4800" b="1" dirty="0">
                <a:solidFill>
                  <a:schemeClr val="lt1"/>
                </a:solidFill>
                <a:latin typeface="Calibri"/>
                <a:ea typeface="Calibri"/>
                <a:cs typeface="Calibri"/>
                <a:sym typeface="Calibri"/>
              </a:rPr>
              <a:t>Glue another small “heart-shaped paper” in the center.</a:t>
            </a:r>
          </a:p>
          <a:p>
            <a:pPr marL="914400" marR="0" lvl="0" indent="-914400" algn="l" rtl="0">
              <a:spcBef>
                <a:spcPts val="0"/>
              </a:spcBef>
              <a:spcAft>
                <a:spcPts val="0"/>
              </a:spcAft>
              <a:buClr>
                <a:schemeClr val="lt1"/>
              </a:buClr>
              <a:buSzPts val="4800"/>
              <a:buFont typeface="+mj-lt"/>
              <a:buAutoNum type="arabicPeriod"/>
            </a:pPr>
            <a:endParaRPr lang="en-US" sz="4800" b="1" dirty="0">
              <a:solidFill>
                <a:schemeClr val="lt1"/>
              </a:solidFill>
              <a:latin typeface="Calibri"/>
              <a:ea typeface="Calibri"/>
              <a:cs typeface="Calibri"/>
              <a:sym typeface="Calibri"/>
            </a:endParaRPr>
          </a:p>
          <a:p>
            <a:pPr marL="914400" marR="0" lvl="0" indent="-914400" algn="l" rtl="0">
              <a:spcBef>
                <a:spcPts val="0"/>
              </a:spcBef>
              <a:spcAft>
                <a:spcPts val="0"/>
              </a:spcAft>
              <a:buClr>
                <a:schemeClr val="lt1"/>
              </a:buClr>
              <a:buSzPts val="4800"/>
              <a:buFont typeface="+mj-lt"/>
              <a:buAutoNum type="arabicPeriod"/>
            </a:pPr>
            <a:r>
              <a:rPr lang="en-US" sz="4800" b="1" dirty="0">
                <a:solidFill>
                  <a:schemeClr val="lt1"/>
                </a:solidFill>
                <a:latin typeface="Calibri"/>
                <a:ea typeface="Calibri"/>
                <a:cs typeface="Calibri"/>
                <a:sym typeface="Calibri"/>
              </a:rPr>
              <a:t>Cut the handout of the paper.</a:t>
            </a:r>
          </a:p>
          <a:p>
            <a:pPr marL="914400" marR="0" lvl="0" indent="-914400" algn="l" rtl="0">
              <a:spcBef>
                <a:spcPts val="0"/>
              </a:spcBef>
              <a:spcAft>
                <a:spcPts val="0"/>
              </a:spcAft>
              <a:buClr>
                <a:schemeClr val="lt1"/>
              </a:buClr>
              <a:buSzPts val="4800"/>
              <a:buFont typeface="+mj-lt"/>
              <a:buAutoNum type="arabicPeriod"/>
            </a:pPr>
            <a:endParaRPr lang="en-US" sz="4800" b="1" dirty="0">
              <a:solidFill>
                <a:schemeClr val="lt1"/>
              </a:solidFill>
              <a:latin typeface="Calibri"/>
              <a:ea typeface="Calibri"/>
              <a:cs typeface="Calibri"/>
              <a:sym typeface="Calibri"/>
            </a:endParaRPr>
          </a:p>
          <a:p>
            <a:pPr marL="914400" marR="0" lvl="0" indent="-914400" algn="l" rtl="0">
              <a:spcBef>
                <a:spcPts val="0"/>
              </a:spcBef>
              <a:spcAft>
                <a:spcPts val="0"/>
              </a:spcAft>
              <a:buClr>
                <a:schemeClr val="lt1"/>
              </a:buClr>
              <a:buSzPts val="4800"/>
              <a:buFont typeface="+mj-lt"/>
              <a:buAutoNum type="arabicPeriod"/>
            </a:pPr>
            <a:r>
              <a:rPr lang="en-US" sz="4800" b="1" dirty="0">
                <a:solidFill>
                  <a:schemeClr val="lt1"/>
                </a:solidFill>
                <a:latin typeface="Calibri"/>
                <a:ea typeface="Calibri"/>
                <a:cs typeface="Calibri"/>
                <a:sym typeface="Calibri"/>
              </a:rPr>
              <a:t>On each finger, write the name</a:t>
            </a:r>
          </a:p>
          <a:p>
            <a:pPr marR="0" lvl="0" algn="l" rtl="0">
              <a:spcBef>
                <a:spcPts val="0"/>
              </a:spcBef>
              <a:spcAft>
                <a:spcPts val="0"/>
              </a:spcAft>
              <a:buClr>
                <a:schemeClr val="lt1"/>
              </a:buClr>
              <a:buSzPts val="4800"/>
            </a:pPr>
            <a:r>
              <a:rPr lang="en-US" sz="4800" b="1" dirty="0">
                <a:solidFill>
                  <a:schemeClr val="lt1"/>
                </a:solidFill>
                <a:latin typeface="Calibri"/>
                <a:ea typeface="Calibri"/>
                <a:cs typeface="Calibri"/>
                <a:sym typeface="Calibri"/>
              </a:rPr>
              <a:t>of the person that you want to pray for.</a:t>
            </a:r>
            <a:endParaRPr dirty="0"/>
          </a:p>
        </p:txBody>
      </p:sp>
      <p:pic>
        <p:nvPicPr>
          <p:cNvPr id="4" name="Picture 3" descr="A picture containing text&#10;&#10;Description automatically generated">
            <a:extLst>
              <a:ext uri="{FF2B5EF4-FFF2-40B4-BE49-F238E27FC236}">
                <a16:creationId xmlns:a16="http://schemas.microsoft.com/office/drawing/2014/main" id="{71AB5299-79F2-455B-9BA0-AE90E7C593B7}"/>
              </a:ext>
            </a:extLst>
          </p:cNvPr>
          <p:cNvPicPr>
            <a:picLocks noChangeAspect="1"/>
          </p:cNvPicPr>
          <p:nvPr/>
        </p:nvPicPr>
        <p:blipFill>
          <a:blip r:embed="rId3"/>
          <a:stretch>
            <a:fillRect/>
          </a:stretch>
        </p:blipFill>
        <p:spPr>
          <a:xfrm>
            <a:off x="10294236" y="2344284"/>
            <a:ext cx="7058134" cy="705813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133646" y="1945780"/>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p>
        </p:txBody>
      </p:sp>
      <p:sp>
        <p:nvSpPr>
          <p:cNvPr id="219" name="Google Shape;219;gf7e905350f_0_52"/>
          <p:cNvSpPr/>
          <p:nvPr/>
        </p:nvSpPr>
        <p:spPr>
          <a:xfrm>
            <a:off x="1133646" y="3225248"/>
            <a:ext cx="9566980" cy="5009322"/>
          </a:xfrm>
          <a:prstGeom prst="rect">
            <a:avLst/>
          </a:prstGeom>
          <a:noFill/>
          <a:ln>
            <a:noFill/>
          </a:ln>
        </p:spPr>
        <p:txBody>
          <a:bodyPr spcFirstLastPara="1" wrap="square" lIns="91425" tIns="45700" rIns="91425" bIns="45700" anchor="ctr" anchorCtr="0">
            <a:noAutofit/>
          </a:bodyPr>
          <a:lstStyle/>
          <a:p>
            <a:pPr fontAlgn="base"/>
            <a:r>
              <a:rPr lang="en-US" sz="4000" b="1" i="1" dirty="0">
                <a:solidFill>
                  <a:schemeClr val="bg1"/>
                </a:solidFill>
                <a:latin typeface="+mj-lt"/>
              </a:rPr>
              <a:t>Dear God, Thank you for the life of Jesus, and thank you for your promises. We believe in you and trust you even when we can’t see you. Help us not to be afraid and to remember that you watch over us.</a:t>
            </a:r>
          </a:p>
          <a:p>
            <a:pPr fontAlgn="base"/>
            <a:endParaRPr lang="en-US" sz="4000" b="1" i="1" dirty="0">
              <a:solidFill>
                <a:schemeClr val="bg1"/>
              </a:solidFill>
              <a:latin typeface="+mj-lt"/>
            </a:endParaRPr>
          </a:p>
          <a:p>
            <a:pPr fontAlgn="base"/>
            <a:r>
              <a:rPr lang="en-US" sz="4000" b="1" dirty="0">
                <a:solidFill>
                  <a:schemeClr val="bg1"/>
                </a:solidFill>
                <a:latin typeface="+mj-lt"/>
              </a:rPr>
              <a:t>In Jesus’ name, we pray. Amen.</a:t>
            </a:r>
          </a:p>
        </p:txBody>
      </p:sp>
      <p:pic>
        <p:nvPicPr>
          <p:cNvPr id="220" name="Google Shape;220;gf7e905350f_0_52"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2</a:t>
            </a:r>
            <a:r>
              <a:rPr lang="en-US" sz="3000" b="1" baseline="30000" dirty="0">
                <a:solidFill>
                  <a:srgbClr val="FFFFFF"/>
                </a:solidFill>
              </a:rPr>
              <a:t>nd</a:t>
            </a:r>
            <a:r>
              <a:rPr lang="en-US" sz="3000" b="1" dirty="0">
                <a:solidFill>
                  <a:srgbClr val="FFFFFF"/>
                </a:solidFill>
              </a:rPr>
              <a:t> Sunday of Easter </a:t>
            </a:r>
            <a:r>
              <a:rPr lang="en-US" sz="3000" b="1" i="0" u="none" strike="noStrike" cap="none" dirty="0">
                <a:solidFill>
                  <a:srgbClr val="FFFFFF"/>
                </a:solidFill>
                <a:latin typeface="Arial"/>
                <a:ea typeface="Arial"/>
                <a:cs typeface="Arial"/>
                <a:sym typeface="Arial"/>
              </a:rPr>
              <a:t>|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265710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4" name="Google Shape;139;p6">
            <a:extLst>
              <a:ext uri="{FF2B5EF4-FFF2-40B4-BE49-F238E27FC236}">
                <a16:creationId xmlns:a16="http://schemas.microsoft.com/office/drawing/2014/main" id="{68566117-2A32-4634-806E-AA9EB14C6D88}"/>
              </a:ext>
            </a:extLst>
          </p:cNvPr>
          <p:cNvSpPr txBox="1"/>
          <p:nvPr/>
        </p:nvSpPr>
        <p:spPr>
          <a:xfrm>
            <a:off x="1445714" y="1419404"/>
            <a:ext cx="15396573" cy="7448193"/>
          </a:xfrm>
          <a:prstGeom prst="rect">
            <a:avLst/>
          </a:prstGeom>
          <a:noFill/>
          <a:ln>
            <a:noFill/>
          </a:ln>
        </p:spPr>
        <p:txBody>
          <a:bodyPr spcFirstLastPara="1" wrap="square" lIns="0" tIns="0" rIns="0" bIns="0" anchor="t" anchorCtr="0">
            <a:spAutoFit/>
          </a:bodyPr>
          <a:lstStyle/>
          <a:p>
            <a:pPr lvl="0" algn="just">
              <a:buSzPts val="4000"/>
            </a:pPr>
            <a:r>
              <a:rPr lang="en-US" sz="4400" dirty="0">
                <a:solidFill>
                  <a:schemeClr val="tx1">
                    <a:lumMod val="75000"/>
                    <a:lumOff val="25000"/>
                  </a:schemeClr>
                </a:solidFill>
                <a:latin typeface="Open Sans" pitchFamily="2" charset="0"/>
                <a:ea typeface="Open Sans" pitchFamily="2" charset="0"/>
                <a:cs typeface="Open Sans" pitchFamily="2" charset="0"/>
              </a:rPr>
              <a:t>Furthermore, In today’s Gospel, Jesus greets his disciples with the </a:t>
            </a:r>
            <a:r>
              <a:rPr lang="en-US" sz="4400" b="1" dirty="0">
                <a:solidFill>
                  <a:schemeClr val="tx1">
                    <a:lumMod val="75000"/>
                    <a:lumOff val="25000"/>
                  </a:schemeClr>
                </a:solidFill>
                <a:latin typeface="Open Sans" pitchFamily="2" charset="0"/>
                <a:ea typeface="Open Sans" pitchFamily="2" charset="0"/>
                <a:cs typeface="Open Sans" pitchFamily="2" charset="0"/>
              </a:rPr>
              <a:t>gift of peace</a:t>
            </a:r>
            <a:r>
              <a:rPr lang="en-US" sz="4400" dirty="0">
                <a:solidFill>
                  <a:schemeClr val="tx1">
                    <a:lumMod val="75000"/>
                    <a:lumOff val="25000"/>
                  </a:schemeClr>
                </a:solidFill>
                <a:latin typeface="Open Sans" pitchFamily="2" charset="0"/>
                <a:ea typeface="Open Sans" pitchFamily="2" charset="0"/>
                <a:cs typeface="Open Sans" pitchFamily="2" charset="0"/>
              </a:rPr>
              <a:t>. Jesus then commands his disciples to continue the work that he has begun; as Jesus was sent by God, so Jesus sends his disciples. He gives his disciples the </a:t>
            </a:r>
            <a:r>
              <a:rPr lang="en-US" sz="4400" b="1" dirty="0">
                <a:solidFill>
                  <a:schemeClr val="tx1">
                    <a:lumMod val="75000"/>
                    <a:lumOff val="25000"/>
                  </a:schemeClr>
                </a:solidFill>
                <a:latin typeface="Open Sans" pitchFamily="2" charset="0"/>
                <a:ea typeface="Open Sans" pitchFamily="2" charset="0"/>
                <a:cs typeface="Open Sans" pitchFamily="2" charset="0"/>
              </a:rPr>
              <a:t>gift of the Holy Spirit </a:t>
            </a:r>
            <a:r>
              <a:rPr lang="en-US" sz="4400" dirty="0">
                <a:solidFill>
                  <a:schemeClr val="tx1">
                    <a:lumMod val="75000"/>
                    <a:lumOff val="25000"/>
                  </a:schemeClr>
                </a:solidFill>
                <a:latin typeface="Open Sans" pitchFamily="2" charset="0"/>
                <a:ea typeface="Open Sans" pitchFamily="2" charset="0"/>
                <a:cs typeface="Open Sans" pitchFamily="2" charset="0"/>
              </a:rPr>
              <a:t>so that they will be able to accomplish this task.</a:t>
            </a:r>
          </a:p>
          <a:p>
            <a:pPr lvl="0" algn="just">
              <a:buSzPts val="4000"/>
            </a:pPr>
            <a:endParaRPr lang="en-US" sz="4400" dirty="0">
              <a:solidFill>
                <a:schemeClr val="tx1">
                  <a:lumMod val="75000"/>
                  <a:lumOff val="25000"/>
                </a:schemeClr>
              </a:solidFill>
              <a:latin typeface="Open Sans" pitchFamily="2" charset="0"/>
              <a:ea typeface="Open Sans" pitchFamily="2" charset="0"/>
              <a:cs typeface="Open Sans" pitchFamily="2" charset="0"/>
            </a:endParaRPr>
          </a:p>
          <a:p>
            <a:pPr lvl="0" algn="just">
              <a:buSzPts val="4000"/>
            </a:pPr>
            <a:r>
              <a:rPr lang="en-US" sz="4400" dirty="0">
                <a:solidFill>
                  <a:schemeClr val="tx1">
                    <a:lumMod val="75000"/>
                    <a:lumOff val="25000"/>
                  </a:schemeClr>
                </a:solidFill>
                <a:latin typeface="Open Sans" pitchFamily="2" charset="0"/>
                <a:ea typeface="Open Sans" pitchFamily="2" charset="0"/>
                <a:cs typeface="Open Sans" pitchFamily="2" charset="0"/>
              </a:rPr>
              <a:t>Jesus’ words to his disciples also highlight the important </a:t>
            </a:r>
            <a:r>
              <a:rPr lang="en-US" sz="4400" b="1" dirty="0">
                <a:solidFill>
                  <a:schemeClr val="tx1">
                    <a:lumMod val="75000"/>
                    <a:lumOff val="25000"/>
                  </a:schemeClr>
                </a:solidFill>
                <a:latin typeface="Open Sans" pitchFamily="2" charset="0"/>
                <a:ea typeface="Open Sans" pitchFamily="2" charset="0"/>
                <a:cs typeface="Open Sans" pitchFamily="2" charset="0"/>
              </a:rPr>
              <a:t>connection between the forgiveness of sins and the gift of the Holy Spirit</a:t>
            </a:r>
            <a:r>
              <a:rPr lang="en-US" sz="4400" dirty="0">
                <a:solidFill>
                  <a:schemeClr val="tx1">
                    <a:lumMod val="75000"/>
                    <a:lumOff val="25000"/>
                  </a:schemeClr>
                </a:solidFill>
                <a:latin typeface="Open Sans" pitchFamily="2" charset="0"/>
                <a:ea typeface="Open Sans" pitchFamily="2" charset="0"/>
                <a:cs typeface="Open Sans" pitchFamily="2" charset="0"/>
              </a:rPr>
              <a:t>. With the grace of the Holy Spirit, we can share forgiveness and reconciliation with others.</a:t>
            </a:r>
          </a:p>
        </p:txBody>
      </p:sp>
    </p:spTree>
    <p:extLst>
      <p:ext uri="{BB962C8B-B14F-4D97-AF65-F5344CB8AC3E}">
        <p14:creationId xmlns:p14="http://schemas.microsoft.com/office/powerpoint/2010/main" val="351044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2</a:t>
            </a:r>
            <a:r>
              <a:rPr lang="en-US" sz="3000" b="1" baseline="30000" dirty="0">
                <a:solidFill>
                  <a:srgbClr val="FFFFFF"/>
                </a:solidFill>
              </a:rPr>
              <a:t>nd</a:t>
            </a:r>
            <a:r>
              <a:rPr lang="en-US" sz="3000" b="1" dirty="0">
                <a:solidFill>
                  <a:srgbClr val="FFFFFF"/>
                </a:solidFill>
              </a:rPr>
              <a:t> Sunday of Easter </a:t>
            </a:r>
            <a:r>
              <a:rPr lang="en-US" sz="3000" b="1" i="0" u="none" strike="noStrike" cap="none" dirty="0">
                <a:solidFill>
                  <a:srgbClr val="FFFFFF"/>
                </a:solidFill>
                <a:latin typeface="Arial"/>
                <a:ea typeface="Arial"/>
                <a:cs typeface="Arial"/>
                <a:sym typeface="Arial"/>
              </a:rPr>
              <a:t>|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69111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457069"/>
            <a:ext cx="18288000" cy="1829931"/>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0" y="8676968"/>
            <a:ext cx="18288000" cy="615553"/>
          </a:xfrm>
          <a:prstGeom prst="rect">
            <a:avLst/>
          </a:prstGeom>
          <a:noFill/>
          <a:ln>
            <a:noFill/>
          </a:ln>
        </p:spPr>
        <p:txBody>
          <a:bodyPr spcFirstLastPara="1" wrap="square" lIns="0" tIns="0" rIns="0" bIns="0" anchor="t" anchorCtr="0">
            <a:spAutoFit/>
          </a:bodyPr>
          <a:lstStyle/>
          <a:p>
            <a:pPr lvl="0" algn="ctr">
              <a:buSzPts val="6600"/>
            </a:pPr>
            <a:r>
              <a:rPr lang="en-US" sz="4000" b="1" i="0" u="none" strike="noStrike" cap="none" dirty="0">
                <a:solidFill>
                  <a:srgbClr val="C4A300"/>
                </a:solidFill>
                <a:latin typeface="Arial Black"/>
                <a:ea typeface="Arial Black"/>
                <a:cs typeface="Arial Black"/>
                <a:sym typeface="Arial Black"/>
              </a:rPr>
              <a:t>Jesus Appears to His Disciples</a:t>
            </a:r>
          </a:p>
        </p:txBody>
      </p:sp>
      <p:sp>
        <p:nvSpPr>
          <p:cNvPr id="117" name="Google Shape;117;p3"/>
          <p:cNvSpPr txBox="1"/>
          <p:nvPr/>
        </p:nvSpPr>
        <p:spPr>
          <a:xfrm>
            <a:off x="0" y="9321772"/>
            <a:ext cx="18288000" cy="615553"/>
          </a:xfrm>
          <a:prstGeom prst="rect">
            <a:avLst/>
          </a:prstGeom>
          <a:noFill/>
          <a:ln>
            <a:noFill/>
          </a:ln>
        </p:spPr>
        <p:txBody>
          <a:bodyPr spcFirstLastPara="1" wrap="square" lIns="0" tIns="0" rIns="0" bIns="0" anchor="t" anchorCtr="0">
            <a:spAutoFit/>
          </a:bodyPr>
          <a:lstStyle/>
          <a:p>
            <a:pPr lvl="0" algn="ctr">
              <a:buSzPts val="5000"/>
            </a:pPr>
            <a:r>
              <a:rPr lang="en-US" sz="4000" dirty="0">
                <a:solidFill>
                  <a:srgbClr val="7030A0"/>
                </a:solidFill>
                <a:latin typeface="Arial Black"/>
                <a:ea typeface="Arial Black"/>
                <a:cs typeface="Arial Black"/>
                <a:sym typeface="Arial Black"/>
              </a:rPr>
              <a:t>John 20:19-31</a:t>
            </a:r>
          </a:p>
        </p:txBody>
      </p:sp>
      <p:pic>
        <p:nvPicPr>
          <p:cNvPr id="3" name="Picture 2" descr="A group of men in robes&#10;&#10;Description automatically generated with low confidence">
            <a:extLst>
              <a:ext uri="{FF2B5EF4-FFF2-40B4-BE49-F238E27FC236}">
                <a16:creationId xmlns:a16="http://schemas.microsoft.com/office/drawing/2014/main" id="{70310545-C27A-4468-B7D3-A273C6928109}"/>
              </a:ext>
            </a:extLst>
          </p:cNvPr>
          <p:cNvPicPr>
            <a:picLocks noChangeAspect="1"/>
          </p:cNvPicPr>
          <p:nvPr/>
        </p:nvPicPr>
        <p:blipFill>
          <a:blip r:embed="rId3"/>
          <a:stretch>
            <a:fillRect/>
          </a:stretch>
        </p:blipFill>
        <p:spPr>
          <a:xfrm>
            <a:off x="4267200" y="611257"/>
            <a:ext cx="9753600" cy="7315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John</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032007" y="968041"/>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19</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032007" y="2091347"/>
            <a:ext cx="5816053" cy="7386638"/>
          </a:xfrm>
          <a:prstGeom prst="rect">
            <a:avLst/>
          </a:prstGeom>
          <a:noFill/>
          <a:ln>
            <a:noFill/>
          </a:ln>
        </p:spPr>
        <p:txBody>
          <a:bodyPr spcFirstLastPara="1" wrap="square" lIns="0" tIns="0" rIns="0" bIns="0" anchor="t" anchorCtr="0">
            <a:spAutoFit/>
          </a:bodyPr>
          <a:lstStyle/>
          <a:p>
            <a:pPr lvl="0">
              <a:buSzPts val="4000"/>
            </a:pPr>
            <a:r>
              <a:rPr lang="en-US" sz="4000" b="1" i="0" dirty="0">
                <a:solidFill>
                  <a:schemeClr val="bg1"/>
                </a:solidFill>
                <a:effectLst/>
                <a:latin typeface="Arial Black" panose="020B0A04020102020204" pitchFamily="34" charset="0"/>
              </a:rPr>
              <a:t>It was late that Sunday evening, and the disciples were gathered together behind locked doors, because they were afraid of the Jewish authorities. Then Jesus came and stood among them. “Peace be with you,” he said.</a:t>
            </a:r>
            <a:endParaRPr lang="en-US" sz="40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 name="Picture 2" descr="Diagram&#10;&#10;Description automatically generated">
            <a:extLst>
              <a:ext uri="{FF2B5EF4-FFF2-40B4-BE49-F238E27FC236}">
                <a16:creationId xmlns:a16="http://schemas.microsoft.com/office/drawing/2014/main" id="{DF32F044-A35D-464C-A139-77D76EF64729}"/>
              </a:ext>
            </a:extLst>
          </p:cNvPr>
          <p:cNvPicPr>
            <a:picLocks noChangeAspect="1"/>
          </p:cNvPicPr>
          <p:nvPr/>
        </p:nvPicPr>
        <p:blipFill>
          <a:blip r:embed="rId3"/>
          <a:stretch>
            <a:fillRect/>
          </a:stretch>
        </p:blipFill>
        <p:spPr>
          <a:xfrm>
            <a:off x="7447721" y="2091347"/>
            <a:ext cx="9753600" cy="7315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926756" y="1510543"/>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20</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926756" y="2490320"/>
            <a:ext cx="4305271" cy="6771084"/>
          </a:xfrm>
          <a:prstGeom prst="rect">
            <a:avLst/>
          </a:prstGeom>
          <a:noFill/>
          <a:ln>
            <a:noFill/>
          </a:ln>
        </p:spPr>
        <p:txBody>
          <a:bodyPr spcFirstLastPara="1" wrap="square" lIns="0" tIns="0" rIns="0" bIns="0" anchor="t" anchorCtr="0">
            <a:spAutoFit/>
          </a:bodyPr>
          <a:lstStyle/>
          <a:p>
            <a:pPr lvl="0">
              <a:buSzPts val="4000"/>
            </a:pPr>
            <a:r>
              <a:rPr lang="en-US" sz="4400" b="0" i="0" dirty="0">
                <a:solidFill>
                  <a:schemeClr val="bg1"/>
                </a:solidFill>
                <a:effectLst/>
                <a:latin typeface="Arial Black" panose="020B0A04020102020204" pitchFamily="34" charset="0"/>
              </a:rPr>
              <a:t>After saying this, he showed them his hands and his side. The disciples were filled with joy at seeing the Lord.</a:t>
            </a:r>
            <a:endParaRPr lang="en-US" sz="44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 name="Picture 2" descr="A picture containing text&#10;&#10;Description automatically generated">
            <a:extLst>
              <a:ext uri="{FF2B5EF4-FFF2-40B4-BE49-F238E27FC236}">
                <a16:creationId xmlns:a16="http://schemas.microsoft.com/office/drawing/2014/main" id="{DE07B0D7-21BC-43CF-BD1F-5B20EB21A5F6}"/>
              </a:ext>
            </a:extLst>
          </p:cNvPr>
          <p:cNvPicPr>
            <a:picLocks noChangeAspect="1"/>
          </p:cNvPicPr>
          <p:nvPr/>
        </p:nvPicPr>
        <p:blipFill>
          <a:blip r:embed="rId3"/>
          <a:stretch>
            <a:fillRect/>
          </a:stretch>
        </p:blipFill>
        <p:spPr>
          <a:xfrm>
            <a:off x="6622773" y="1638300"/>
            <a:ext cx="9753600" cy="7315200"/>
          </a:xfrm>
          <a:prstGeom prst="rect">
            <a:avLst/>
          </a:prstGeom>
        </p:spPr>
      </p:pic>
    </p:spTree>
    <p:extLst>
      <p:ext uri="{BB962C8B-B14F-4D97-AF65-F5344CB8AC3E}">
        <p14:creationId xmlns:p14="http://schemas.microsoft.com/office/powerpoint/2010/main" val="51851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318802" y="2751061"/>
            <a:ext cx="5082319" cy="5816977"/>
          </a:xfrm>
          <a:prstGeom prst="rect">
            <a:avLst/>
          </a:prstGeom>
          <a:noFill/>
          <a:ln>
            <a:noFill/>
          </a:ln>
        </p:spPr>
        <p:txBody>
          <a:bodyPr spcFirstLastPara="1" wrap="square" lIns="0" tIns="0" rIns="0" bIns="0" anchor="t" anchorCtr="0">
            <a:spAutoFit/>
          </a:bodyPr>
          <a:lstStyle/>
          <a:p>
            <a:pPr lvl="0">
              <a:buSzPts val="4000"/>
            </a:pPr>
            <a:r>
              <a:rPr lang="en-US" sz="5400" b="0" i="0" dirty="0">
                <a:solidFill>
                  <a:schemeClr val="bg1"/>
                </a:solidFill>
                <a:effectLst/>
                <a:latin typeface="Arial Black" panose="020B0A04020102020204" pitchFamily="34" charset="0"/>
              </a:rPr>
              <a:t>Jesus said to them again, “Peace be with you. As the Father sent me, so I send you.” </a:t>
            </a:r>
            <a:endParaRPr lang="en-US" sz="5400" b="0" i="0" u="none" strike="noStrike" cap="none" dirty="0">
              <a:solidFill>
                <a:schemeClr val="bg1"/>
              </a:solidFill>
              <a:latin typeface="Arial Black" panose="020B0A04020102020204" pitchFamily="34" charset="0"/>
              <a:ea typeface="Arial Black"/>
              <a:cs typeface="Arial Black"/>
              <a:sym typeface="Arial Black"/>
            </a:endParaRPr>
          </a:p>
        </p:txBody>
      </p:sp>
      <p:sp>
        <p:nvSpPr>
          <p:cNvPr id="131" name="Google Shape;131;p5"/>
          <p:cNvSpPr txBox="1"/>
          <p:nvPr/>
        </p:nvSpPr>
        <p:spPr>
          <a:xfrm>
            <a:off x="1318802" y="1677436"/>
            <a:ext cx="925656" cy="738664"/>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4800" b="1" i="0" u="none" strike="noStrike" cap="none" dirty="0">
                <a:solidFill>
                  <a:srgbClr val="FFFFFF"/>
                </a:solidFill>
                <a:latin typeface="Arial Black"/>
                <a:ea typeface="Arial Black"/>
                <a:cs typeface="Arial Black"/>
                <a:sym typeface="Arial Black"/>
              </a:rPr>
              <a:t>21</a:t>
            </a:r>
            <a:endParaRPr sz="4800" b="1" i="0" u="none" strike="noStrike" cap="none" dirty="0">
              <a:solidFill>
                <a:srgbClr val="FFFFFF"/>
              </a:solidFill>
              <a:latin typeface="Arial Black"/>
              <a:ea typeface="Arial Black"/>
              <a:cs typeface="Arial Black"/>
              <a:sym typeface="Arial Black"/>
            </a:endParaRPr>
          </a:p>
        </p:txBody>
      </p:sp>
      <p:pic>
        <p:nvPicPr>
          <p:cNvPr id="5" name="Picture 4" descr="A picture containing text&#10;&#10;Description automatically generated">
            <a:extLst>
              <a:ext uri="{FF2B5EF4-FFF2-40B4-BE49-F238E27FC236}">
                <a16:creationId xmlns:a16="http://schemas.microsoft.com/office/drawing/2014/main" id="{DB249BE8-FF39-4986-952C-94DD26F186FF}"/>
              </a:ext>
            </a:extLst>
          </p:cNvPr>
          <p:cNvPicPr>
            <a:picLocks noChangeAspect="1"/>
          </p:cNvPicPr>
          <p:nvPr/>
        </p:nvPicPr>
        <p:blipFill>
          <a:blip r:embed="rId3"/>
          <a:stretch>
            <a:fillRect/>
          </a:stretch>
        </p:blipFill>
        <p:spPr>
          <a:xfrm>
            <a:off x="6791421" y="1356692"/>
            <a:ext cx="9753600" cy="7315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3528</TotalTime>
  <Words>758</Words>
  <Application>Microsoft Office PowerPoint</Application>
  <PresentationFormat>Custom</PresentationFormat>
  <Paragraphs>93</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Open Sans</vt:lpstr>
      <vt:lpstr>Arial Black</vt: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Jerald Cruz</cp:lastModifiedBy>
  <cp:revision>203</cp:revision>
  <dcterms:created xsi:type="dcterms:W3CDTF">2020-09-06T06:27:27Z</dcterms:created>
  <dcterms:modified xsi:type="dcterms:W3CDTF">2022-04-19T16:45:33Z</dcterms:modified>
</cp:coreProperties>
</file>