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312" r:id="rId3"/>
    <p:sldId id="310" r:id="rId4"/>
    <p:sldId id="311" r:id="rId5"/>
    <p:sldId id="256" r:id="rId6"/>
    <p:sldId id="258" r:id="rId7"/>
    <p:sldId id="259" r:id="rId8"/>
    <p:sldId id="261" r:id="rId9"/>
    <p:sldId id="287" r:id="rId10"/>
    <p:sldId id="260" r:id="rId11"/>
    <p:sldId id="262" r:id="rId12"/>
    <p:sldId id="263" r:id="rId13"/>
    <p:sldId id="290" r:id="rId14"/>
    <p:sldId id="293" r:id="rId15"/>
    <p:sldId id="297" r:id="rId16"/>
    <p:sldId id="298" r:id="rId17"/>
    <p:sldId id="306" r:id="rId18"/>
    <p:sldId id="307" r:id="rId19"/>
    <p:sldId id="314" r:id="rId20"/>
    <p:sldId id="315" r:id="rId21"/>
    <p:sldId id="267" r:id="rId22"/>
    <p:sldId id="270" r:id="rId23"/>
    <p:sldId id="266" r:id="rId24"/>
    <p:sldId id="316" r:id="rId25"/>
    <p:sldId id="271" r:id="rId26"/>
    <p:sldId id="304" r:id="rId27"/>
  </p:sldIdLst>
  <p:sldSz cx="18288000" cy="10287000"/>
  <p:notesSz cx="6858000" cy="9144000"/>
  <p:embeddedFontLs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1057" autoAdjust="0"/>
  </p:normalViewPr>
  <p:slideViewPr>
    <p:cSldViewPr snapToGrid="0">
      <p:cViewPr varScale="1">
        <p:scale>
          <a:sx n="48" d="100"/>
          <a:sy n="48" d="100"/>
        </p:scale>
        <p:origin x="2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200087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223654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113720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286152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170647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200818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11700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234771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val="32897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805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25491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805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7987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193094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6</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15108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364617" y="221266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31</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364617" y="3630454"/>
            <a:ext cx="3913103" cy="4739759"/>
          </a:xfrm>
          <a:prstGeom prst="rect">
            <a:avLst/>
          </a:prstGeom>
          <a:noFill/>
          <a:ln>
            <a:noFill/>
          </a:ln>
        </p:spPr>
        <p:txBody>
          <a:bodyPr spcFirstLastPara="1" wrap="square" lIns="0" tIns="0" rIns="0" bIns="0" anchor="t" anchorCtr="0">
            <a:spAutoFit/>
          </a:bodyPr>
          <a:lstStyle/>
          <a:p>
            <a:pPr lvl="0">
              <a:buClr>
                <a:schemeClr val="dk1"/>
              </a:buClr>
              <a:buSzPts val="1100"/>
            </a:pPr>
            <a:r>
              <a:rPr lang="en-US" sz="4400" b="0" i="0" dirty="0">
                <a:solidFill>
                  <a:schemeClr val="bg1"/>
                </a:solidFill>
                <a:effectLst/>
                <a:latin typeface="Arial Black" panose="020B0A04020102020204" pitchFamily="34" charset="0"/>
              </a:rPr>
              <a:t>If someone asks you why you are untying it, tell him that the Master needs it.”</a:t>
            </a:r>
            <a:endParaRPr sz="44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 person with a beard&#10;&#10;Description automatically generated with medium confidence">
            <a:extLst>
              <a:ext uri="{FF2B5EF4-FFF2-40B4-BE49-F238E27FC236}">
                <a16:creationId xmlns:a16="http://schemas.microsoft.com/office/drawing/2014/main" id="{EBD0017A-E70A-470D-8F33-E3688E5B736E}"/>
              </a:ext>
            </a:extLst>
          </p:cNvPr>
          <p:cNvPicPr>
            <a:picLocks noChangeAspect="1"/>
          </p:cNvPicPr>
          <p:nvPr/>
        </p:nvPicPr>
        <p:blipFill>
          <a:blip r:embed="rId3"/>
          <a:stretch>
            <a:fillRect/>
          </a:stretch>
        </p:blipFill>
        <p:spPr>
          <a:xfrm>
            <a:off x="1653209" y="148590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721238" y="2182853"/>
            <a:ext cx="4391327" cy="6618247"/>
          </a:xfrm>
          <a:prstGeom prst="rect">
            <a:avLst/>
          </a:prstGeom>
          <a:noFill/>
          <a:ln>
            <a:noFill/>
          </a:ln>
        </p:spPr>
        <p:txBody>
          <a:bodyPr spcFirstLastPara="1" wrap="square" lIns="0" tIns="0" rIns="0" bIns="0" anchor="t" anchorCtr="0">
            <a:spAutoFit/>
          </a:bodyPr>
          <a:lstStyle/>
          <a:p>
            <a:pPr lvl="0">
              <a:buSzPts val="4400"/>
            </a:pPr>
            <a:r>
              <a:rPr lang="en-US" sz="5400" b="0" i="0" dirty="0">
                <a:solidFill>
                  <a:schemeClr val="bg1"/>
                </a:solidFill>
                <a:effectLst/>
                <a:latin typeface="Arial Black" panose="020B0A04020102020204" pitchFamily="34" charset="0"/>
              </a:rPr>
              <a:t>They went on their way and found everything just as Jesus had told them.</a:t>
            </a:r>
            <a:endParaRPr sz="54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721238" y="1147891"/>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32</a:t>
            </a:r>
            <a:endParaRPr sz="5000" b="1" i="0" u="none" strike="noStrike" cap="none" dirty="0">
              <a:solidFill>
                <a:srgbClr val="FFFFFF"/>
              </a:solidFill>
              <a:latin typeface="Arial Black"/>
              <a:ea typeface="Arial Black"/>
              <a:cs typeface="Arial Black"/>
              <a:sym typeface="Arial Black"/>
            </a:endParaRPr>
          </a:p>
        </p:txBody>
      </p:sp>
      <p:pic>
        <p:nvPicPr>
          <p:cNvPr id="3" name="Picture 2" descr="A group of men in clothing&#10;&#10;Description automatically generated with low confidence">
            <a:extLst>
              <a:ext uri="{FF2B5EF4-FFF2-40B4-BE49-F238E27FC236}">
                <a16:creationId xmlns:a16="http://schemas.microsoft.com/office/drawing/2014/main" id="{C322304C-5A52-4D32-8F5A-3991E6B6FA37}"/>
              </a:ext>
            </a:extLst>
          </p:cNvPr>
          <p:cNvPicPr>
            <a:picLocks noChangeAspect="1"/>
          </p:cNvPicPr>
          <p:nvPr/>
        </p:nvPicPr>
        <p:blipFill>
          <a:blip r:embed="rId3"/>
          <a:stretch>
            <a:fillRect/>
          </a:stretch>
        </p:blipFill>
        <p:spPr>
          <a:xfrm>
            <a:off x="6813162" y="148590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555470" y="1356650"/>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33</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555471" y="2606986"/>
            <a:ext cx="4949256" cy="5816977"/>
          </a:xfrm>
          <a:prstGeom prst="rect">
            <a:avLst/>
          </a:prstGeom>
          <a:noFill/>
          <a:ln>
            <a:noFill/>
          </a:ln>
        </p:spPr>
        <p:txBody>
          <a:bodyPr spcFirstLastPara="1" wrap="square" lIns="0" tIns="0" rIns="0" bIns="0" anchor="t" anchorCtr="0">
            <a:spAutoFit/>
          </a:bodyPr>
          <a:lstStyle/>
          <a:p>
            <a:pPr lvl="0">
              <a:buClr>
                <a:schemeClr val="dk1"/>
              </a:buClr>
              <a:buSzPts val="1100"/>
            </a:pPr>
            <a:r>
              <a:rPr lang="en-US" sz="5400" b="0" i="0" dirty="0">
                <a:solidFill>
                  <a:schemeClr val="bg1"/>
                </a:solidFill>
                <a:effectLst/>
                <a:latin typeface="Arial Black" panose="020B0A04020102020204" pitchFamily="34" charset="0"/>
              </a:rPr>
              <a:t>As they were untying the colt, its owners said to them, “Why are you untying it?”</a:t>
            </a:r>
            <a:endParaRPr sz="5400" dirty="0">
              <a:solidFill>
                <a:schemeClr val="bg1"/>
              </a:solidFill>
              <a:latin typeface="Arial Black" panose="020B0A04020102020204" pitchFamily="34" charset="0"/>
              <a:ea typeface="Arial Black"/>
              <a:cs typeface="Arial Black"/>
              <a:sym typeface="Arial Black"/>
            </a:endParaRPr>
          </a:p>
        </p:txBody>
      </p:sp>
      <p:pic>
        <p:nvPicPr>
          <p:cNvPr id="4" name="Picture 3" descr="A group of men in clothing&#10;&#10;Description automatically generated with low confidence">
            <a:extLst>
              <a:ext uri="{FF2B5EF4-FFF2-40B4-BE49-F238E27FC236}">
                <a16:creationId xmlns:a16="http://schemas.microsoft.com/office/drawing/2014/main" id="{A8456537-284E-4678-A370-2A26F84D90A1}"/>
              </a:ext>
            </a:extLst>
          </p:cNvPr>
          <p:cNvPicPr>
            <a:picLocks noChangeAspect="1"/>
          </p:cNvPicPr>
          <p:nvPr/>
        </p:nvPicPr>
        <p:blipFill>
          <a:blip r:embed="rId3"/>
          <a:stretch>
            <a:fillRect/>
          </a:stretch>
        </p:blipFill>
        <p:spPr>
          <a:xfrm>
            <a:off x="6992644" y="1485900"/>
            <a:ext cx="9753600" cy="7315200"/>
          </a:xfrm>
          <a:prstGeom prst="rect">
            <a:avLst/>
          </a:prstGeom>
        </p:spPr>
      </p:pic>
    </p:spTree>
    <p:extLst>
      <p:ext uri="{BB962C8B-B14F-4D97-AF65-F5344CB8AC3E}">
        <p14:creationId xmlns:p14="http://schemas.microsoft.com/office/powerpoint/2010/main" val="79682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471128" y="2058453"/>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471129" y="3197485"/>
            <a:ext cx="4769874" cy="5078313"/>
          </a:xfrm>
          <a:prstGeom prst="rect">
            <a:avLst/>
          </a:prstGeom>
          <a:noFill/>
          <a:ln>
            <a:noFill/>
          </a:ln>
        </p:spPr>
        <p:txBody>
          <a:bodyPr spcFirstLastPara="1" wrap="square" lIns="0" tIns="0" rIns="0" bIns="0" anchor="t" anchorCtr="0">
            <a:spAutoFit/>
          </a:bodyPr>
          <a:lstStyle/>
          <a:p>
            <a:pPr lvl="0">
              <a:buClr>
                <a:schemeClr val="dk1"/>
              </a:buClr>
              <a:buSzPts val="1100"/>
            </a:pPr>
            <a:r>
              <a:rPr lang="en-US" sz="6600" b="0" i="0" dirty="0">
                <a:solidFill>
                  <a:schemeClr val="bg1"/>
                </a:solidFill>
                <a:effectLst/>
                <a:latin typeface="Arial Black" panose="020B0A04020102020204" pitchFamily="34" charset="0"/>
              </a:rPr>
              <a:t>“The Master needs it,” they answered,</a:t>
            </a:r>
            <a:endParaRPr sz="66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 picture containing text, turban&#10;&#10;Description automatically generated">
            <a:extLst>
              <a:ext uri="{FF2B5EF4-FFF2-40B4-BE49-F238E27FC236}">
                <a16:creationId xmlns:a16="http://schemas.microsoft.com/office/drawing/2014/main" id="{CFD93A50-4E04-4A1E-8E5C-9E94D5FE86CD}"/>
              </a:ext>
            </a:extLst>
          </p:cNvPr>
          <p:cNvPicPr>
            <a:picLocks noChangeAspect="1"/>
          </p:cNvPicPr>
          <p:nvPr/>
        </p:nvPicPr>
        <p:blipFill>
          <a:blip r:embed="rId3"/>
          <a:stretch>
            <a:fillRect/>
          </a:stretch>
        </p:blipFill>
        <p:spPr>
          <a:xfrm>
            <a:off x="6841724" y="1485900"/>
            <a:ext cx="9753600" cy="7315200"/>
          </a:xfrm>
          <a:prstGeom prst="rect">
            <a:avLst/>
          </a:prstGeom>
        </p:spPr>
      </p:pic>
    </p:spTree>
    <p:extLst>
      <p:ext uri="{BB962C8B-B14F-4D97-AF65-F5344CB8AC3E}">
        <p14:creationId xmlns:p14="http://schemas.microsoft.com/office/powerpoint/2010/main" val="142539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2350142" y="2707124"/>
            <a:ext cx="4507529" cy="6093976"/>
          </a:xfrm>
          <a:prstGeom prst="rect">
            <a:avLst/>
          </a:prstGeom>
          <a:noFill/>
          <a:ln>
            <a:noFill/>
          </a:ln>
        </p:spPr>
        <p:txBody>
          <a:bodyPr spcFirstLastPara="1" wrap="square" lIns="0" tIns="0" rIns="0" bIns="0" anchor="t" anchorCtr="0">
            <a:spAutoFit/>
          </a:bodyPr>
          <a:lstStyle/>
          <a:p>
            <a:pPr lvl="0">
              <a:buSzPts val="4400"/>
            </a:pPr>
            <a:r>
              <a:rPr lang="en-US" sz="4400" b="0" i="0" dirty="0">
                <a:solidFill>
                  <a:schemeClr val="bg1"/>
                </a:solidFill>
                <a:effectLst/>
                <a:latin typeface="Arial Black" panose="020B0A04020102020204" pitchFamily="34" charset="0"/>
              </a:rPr>
              <a:t>and they took the colt to Jesus. Then they threw their cloaks over the animal and helped Jesus get on.</a:t>
            </a:r>
            <a:endParaRPr sz="44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2350142" y="1697301"/>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35</a:t>
            </a:r>
            <a:endParaRPr sz="5000" b="1" i="0" u="none" strike="noStrike" cap="none" dirty="0">
              <a:solidFill>
                <a:srgbClr val="FFFFFF"/>
              </a:solidFill>
              <a:latin typeface="Arial Black"/>
              <a:ea typeface="Arial Black"/>
              <a:cs typeface="Arial Black"/>
              <a:sym typeface="Arial Black"/>
            </a:endParaRPr>
          </a:p>
        </p:txBody>
      </p:sp>
      <p:pic>
        <p:nvPicPr>
          <p:cNvPr id="6" name="Picture 5" descr="A picture containing text&#10;&#10;Description automatically generated">
            <a:extLst>
              <a:ext uri="{FF2B5EF4-FFF2-40B4-BE49-F238E27FC236}">
                <a16:creationId xmlns:a16="http://schemas.microsoft.com/office/drawing/2014/main" id="{05F96AA9-0D89-46C8-BBEE-30D3398B59B5}"/>
              </a:ext>
            </a:extLst>
          </p:cNvPr>
          <p:cNvPicPr>
            <a:picLocks noChangeAspect="1"/>
          </p:cNvPicPr>
          <p:nvPr/>
        </p:nvPicPr>
        <p:blipFill>
          <a:blip r:embed="rId3"/>
          <a:stretch>
            <a:fillRect/>
          </a:stretch>
        </p:blipFill>
        <p:spPr>
          <a:xfrm>
            <a:off x="1489965" y="1485900"/>
            <a:ext cx="9753600" cy="7315200"/>
          </a:xfrm>
          <a:prstGeom prst="rect">
            <a:avLst/>
          </a:prstGeom>
        </p:spPr>
      </p:pic>
    </p:spTree>
    <p:extLst>
      <p:ext uri="{BB962C8B-B14F-4D97-AF65-F5344CB8AC3E}">
        <p14:creationId xmlns:p14="http://schemas.microsoft.com/office/powerpoint/2010/main" val="421434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2001574" y="1936435"/>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001574" y="3190010"/>
            <a:ext cx="4777352" cy="5539978"/>
          </a:xfrm>
          <a:prstGeom prst="rect">
            <a:avLst/>
          </a:prstGeom>
          <a:noFill/>
          <a:ln>
            <a:noFill/>
          </a:ln>
        </p:spPr>
        <p:txBody>
          <a:bodyPr spcFirstLastPara="1" wrap="square" lIns="0" tIns="0" rIns="0" bIns="0" anchor="t" anchorCtr="0">
            <a:spAutoFit/>
          </a:bodyPr>
          <a:lstStyle/>
          <a:p>
            <a:pPr>
              <a:buClr>
                <a:schemeClr val="dk1"/>
              </a:buClr>
              <a:buSzPts val="1100"/>
            </a:pPr>
            <a:r>
              <a:rPr lang="en-US" sz="6000" b="0" i="0" dirty="0">
                <a:solidFill>
                  <a:schemeClr val="bg1"/>
                </a:solidFill>
                <a:effectLst/>
                <a:latin typeface="Arial Black" panose="020B0A04020102020204" pitchFamily="34" charset="0"/>
              </a:rPr>
              <a:t>As he rode on, people spread their cloaks on the road.</a:t>
            </a:r>
            <a:endParaRPr sz="6000" dirty="0">
              <a:solidFill>
                <a:schemeClr val="bg1"/>
              </a:solidFill>
              <a:latin typeface="Arial Black" panose="020B0A04020102020204" pitchFamily="34" charset="0"/>
              <a:ea typeface="Arial Black"/>
              <a:cs typeface="Arial Black"/>
              <a:sym typeface="Arial Black"/>
            </a:endParaRPr>
          </a:p>
        </p:txBody>
      </p:sp>
      <p:pic>
        <p:nvPicPr>
          <p:cNvPr id="6" name="Picture 5" descr="A group of people in clothing&#10;&#10;Description automatically generated with low confidence">
            <a:extLst>
              <a:ext uri="{FF2B5EF4-FFF2-40B4-BE49-F238E27FC236}">
                <a16:creationId xmlns:a16="http://schemas.microsoft.com/office/drawing/2014/main" id="{A437A0B6-A4F4-4718-A86C-0EB949566247}"/>
              </a:ext>
            </a:extLst>
          </p:cNvPr>
          <p:cNvPicPr>
            <a:picLocks noChangeAspect="1"/>
          </p:cNvPicPr>
          <p:nvPr/>
        </p:nvPicPr>
        <p:blipFill>
          <a:blip r:embed="rId3"/>
          <a:stretch>
            <a:fillRect/>
          </a:stretch>
        </p:blipFill>
        <p:spPr>
          <a:xfrm>
            <a:off x="1509074" y="1485900"/>
            <a:ext cx="9753600" cy="7315200"/>
          </a:xfrm>
          <a:prstGeom prst="rect">
            <a:avLst/>
          </a:prstGeom>
        </p:spPr>
      </p:pic>
    </p:spTree>
    <p:extLst>
      <p:ext uri="{BB962C8B-B14F-4D97-AF65-F5344CB8AC3E}">
        <p14:creationId xmlns:p14="http://schemas.microsoft.com/office/powerpoint/2010/main" val="262696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07118" y="137657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37</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05806" y="2525017"/>
            <a:ext cx="5147394" cy="6647974"/>
          </a:xfrm>
          <a:prstGeom prst="rect">
            <a:avLst/>
          </a:prstGeom>
          <a:noFill/>
          <a:ln>
            <a:noFill/>
          </a:ln>
        </p:spPr>
        <p:txBody>
          <a:bodyPr spcFirstLastPara="1" wrap="square" lIns="0" tIns="0" rIns="0" bIns="0" anchor="t" anchorCtr="0">
            <a:spAutoFit/>
          </a:bodyPr>
          <a:lstStyle/>
          <a:p>
            <a:pPr lvl="0">
              <a:buSzPts val="4000"/>
            </a:pPr>
            <a:r>
              <a:rPr lang="en-US" sz="3600" b="0" i="0" dirty="0">
                <a:solidFill>
                  <a:schemeClr val="bg1"/>
                </a:solidFill>
                <a:effectLst/>
                <a:latin typeface="Arial Black" panose="020B0A04020102020204" pitchFamily="34" charset="0"/>
              </a:rPr>
              <a:t>When he came near Jerusalem, at the place where the road went down the Mount of Olives, the large crowd of his disciples began to thank God and praise him in loud voices for all the great things that they had seen:</a:t>
            </a:r>
            <a:endParaRPr lang="en-US" sz="36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A group of people in clothing&#10;&#10;Description automatically generated with low confidence">
            <a:extLst>
              <a:ext uri="{FF2B5EF4-FFF2-40B4-BE49-F238E27FC236}">
                <a16:creationId xmlns:a16="http://schemas.microsoft.com/office/drawing/2014/main" id="{48036508-5C3F-4D07-A9D0-E5692CC874D9}"/>
              </a:ext>
            </a:extLst>
          </p:cNvPr>
          <p:cNvPicPr>
            <a:picLocks noChangeAspect="1"/>
          </p:cNvPicPr>
          <p:nvPr/>
        </p:nvPicPr>
        <p:blipFill>
          <a:blip r:embed="rId3"/>
          <a:stretch>
            <a:fillRect/>
          </a:stretch>
        </p:blipFill>
        <p:spPr>
          <a:xfrm>
            <a:off x="6966858" y="1485900"/>
            <a:ext cx="9753600" cy="7315200"/>
          </a:xfrm>
          <a:prstGeom prst="rect">
            <a:avLst/>
          </a:prstGeom>
        </p:spPr>
      </p:pic>
    </p:spTree>
    <p:extLst>
      <p:ext uri="{BB962C8B-B14F-4D97-AF65-F5344CB8AC3E}">
        <p14:creationId xmlns:p14="http://schemas.microsoft.com/office/powerpoint/2010/main" val="334230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69368" y="186690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38</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269368" y="3087310"/>
            <a:ext cx="6020432" cy="5816977"/>
          </a:xfrm>
          <a:prstGeom prst="rect">
            <a:avLst/>
          </a:prstGeom>
          <a:noFill/>
          <a:ln>
            <a:noFill/>
          </a:ln>
        </p:spPr>
        <p:txBody>
          <a:bodyPr spcFirstLastPara="1" wrap="square" lIns="0" tIns="0" rIns="0" bIns="0" anchor="t" anchorCtr="0">
            <a:spAutoFit/>
          </a:bodyPr>
          <a:lstStyle/>
          <a:p>
            <a:pPr lvl="0">
              <a:buSzPts val="4000"/>
            </a:pPr>
            <a:r>
              <a:rPr lang="en-US" sz="5400" b="0" i="0" dirty="0">
                <a:solidFill>
                  <a:schemeClr val="bg1"/>
                </a:solidFill>
                <a:effectLst/>
                <a:latin typeface="Arial Black" panose="020B0A04020102020204" pitchFamily="34" charset="0"/>
              </a:rPr>
              <a:t>“God bless the king who comes in the name of the Lord! Peace in heaven and glory to God!”</a:t>
            </a:r>
            <a:endParaRPr lang="en-US" sz="5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 name="Picture 3" descr="A picture containing text&#10;&#10;Description automatically generated">
            <a:extLst>
              <a:ext uri="{FF2B5EF4-FFF2-40B4-BE49-F238E27FC236}">
                <a16:creationId xmlns:a16="http://schemas.microsoft.com/office/drawing/2014/main" id="{907D688E-5CF0-4851-8BEB-0D1BBC19B5DF}"/>
              </a:ext>
            </a:extLst>
          </p:cNvPr>
          <p:cNvPicPr>
            <a:picLocks noChangeAspect="1"/>
          </p:cNvPicPr>
          <p:nvPr/>
        </p:nvPicPr>
        <p:blipFill>
          <a:blip r:embed="rId3"/>
          <a:stretch>
            <a:fillRect/>
          </a:stretch>
        </p:blipFill>
        <p:spPr>
          <a:xfrm>
            <a:off x="7407966" y="1485900"/>
            <a:ext cx="9753600" cy="7315200"/>
          </a:xfrm>
          <a:prstGeom prst="rect">
            <a:avLst/>
          </a:prstGeom>
        </p:spPr>
      </p:pic>
    </p:spTree>
    <p:extLst>
      <p:ext uri="{BB962C8B-B14F-4D97-AF65-F5344CB8AC3E}">
        <p14:creationId xmlns:p14="http://schemas.microsoft.com/office/powerpoint/2010/main" val="76656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696F"/>
        </a:solidFill>
        <a:effectLst/>
      </p:bgPr>
    </p:bg>
    <p:spTree>
      <p:nvGrpSpPr>
        <p:cNvPr id="1" name="Shape 146"/>
        <p:cNvGrpSpPr/>
        <p:nvPr/>
      </p:nvGrpSpPr>
      <p:grpSpPr>
        <a:xfrm>
          <a:off x="0" y="0"/>
          <a:ext cx="0" cy="0"/>
          <a:chOff x="0" y="0"/>
          <a:chExt cx="0" cy="0"/>
        </a:xfrm>
      </p:grpSpPr>
      <p:sp>
        <p:nvSpPr>
          <p:cNvPr id="147" name="Google Shape;147;p7"/>
          <p:cNvSpPr/>
          <p:nvPr/>
        </p:nvSpPr>
        <p:spPr>
          <a:xfrm>
            <a:off x="12180479" y="1002157"/>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39</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180479" y="2255732"/>
            <a:ext cx="4777352" cy="6771084"/>
          </a:xfrm>
          <a:prstGeom prst="rect">
            <a:avLst/>
          </a:prstGeom>
          <a:noFill/>
          <a:ln>
            <a:noFill/>
          </a:ln>
        </p:spPr>
        <p:txBody>
          <a:bodyPr spcFirstLastPara="1" wrap="square" lIns="0" tIns="0" rIns="0" bIns="0" anchor="t" anchorCtr="0">
            <a:spAutoFit/>
          </a:bodyPr>
          <a:lstStyle/>
          <a:p>
            <a:pPr>
              <a:buClr>
                <a:schemeClr val="dk1"/>
              </a:buClr>
              <a:buSzPts val="1100"/>
            </a:pPr>
            <a:r>
              <a:rPr lang="en-US" sz="4400" b="0" i="0" dirty="0">
                <a:solidFill>
                  <a:schemeClr val="bg1"/>
                </a:solidFill>
                <a:effectLst/>
                <a:latin typeface="Arial Black" panose="020B0A04020102020204" pitchFamily="34" charset="0"/>
              </a:rPr>
              <a:t>Then some of the Pharisees in the crowd spoke to Jesus. “Teacher,” they said, “command your disciples to be quiet!”</a:t>
            </a:r>
            <a:endParaRPr sz="4400" dirty="0">
              <a:solidFill>
                <a:schemeClr val="bg1"/>
              </a:solidFill>
              <a:latin typeface="Arial Black" panose="020B0A04020102020204" pitchFamily="34" charset="0"/>
              <a:ea typeface="Arial Black"/>
              <a:cs typeface="Arial Black"/>
              <a:sym typeface="Arial Black"/>
            </a:endParaRPr>
          </a:p>
        </p:txBody>
      </p:sp>
      <p:pic>
        <p:nvPicPr>
          <p:cNvPr id="4" name="Picture 3" descr="A picture containing text&#10;&#10;Description automatically generated">
            <a:extLst>
              <a:ext uri="{FF2B5EF4-FFF2-40B4-BE49-F238E27FC236}">
                <a16:creationId xmlns:a16="http://schemas.microsoft.com/office/drawing/2014/main" id="{8DF324BD-C539-41E5-A144-AE2D095CAF8C}"/>
              </a:ext>
            </a:extLst>
          </p:cNvPr>
          <p:cNvPicPr>
            <a:picLocks noChangeAspect="1"/>
          </p:cNvPicPr>
          <p:nvPr/>
        </p:nvPicPr>
        <p:blipFill>
          <a:blip r:embed="rId3"/>
          <a:stretch>
            <a:fillRect/>
          </a:stretch>
        </p:blipFill>
        <p:spPr>
          <a:xfrm>
            <a:off x="1588532" y="1485900"/>
            <a:ext cx="9753600" cy="7315200"/>
          </a:xfrm>
          <a:prstGeom prst="rect">
            <a:avLst/>
          </a:prstGeom>
        </p:spPr>
      </p:pic>
    </p:spTree>
    <p:extLst>
      <p:ext uri="{BB962C8B-B14F-4D97-AF65-F5344CB8AC3E}">
        <p14:creationId xmlns:p14="http://schemas.microsoft.com/office/powerpoint/2010/main" val="141578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06509" y="148590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40</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05197" y="2465381"/>
            <a:ext cx="5044690" cy="6647974"/>
          </a:xfrm>
          <a:prstGeom prst="rect">
            <a:avLst/>
          </a:prstGeom>
          <a:noFill/>
          <a:ln>
            <a:noFill/>
          </a:ln>
        </p:spPr>
        <p:txBody>
          <a:bodyPr spcFirstLastPara="1" wrap="square" lIns="0" tIns="0" rIns="0" bIns="0" anchor="t" anchorCtr="0">
            <a:spAutoFit/>
          </a:bodyPr>
          <a:lstStyle/>
          <a:p>
            <a:pPr lvl="0">
              <a:buSzPts val="4000"/>
            </a:pPr>
            <a:r>
              <a:rPr lang="en-US" sz="4800" b="0" i="0" dirty="0">
                <a:solidFill>
                  <a:schemeClr val="bg1"/>
                </a:solidFill>
                <a:effectLst/>
                <a:latin typeface="Arial Black" panose="020B0A04020102020204" pitchFamily="34" charset="0"/>
              </a:rPr>
              <a:t>Jesus answered, “I tell you that if they keep quiet, the stones themselves will start shouting.”</a:t>
            </a:r>
            <a:endParaRPr lang="en-US" sz="48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A picture containing diagram&#10;&#10;Description automatically generated">
            <a:extLst>
              <a:ext uri="{FF2B5EF4-FFF2-40B4-BE49-F238E27FC236}">
                <a16:creationId xmlns:a16="http://schemas.microsoft.com/office/drawing/2014/main" id="{DD577E7B-7397-46F0-9ED9-8B7AEEDC18EE}"/>
              </a:ext>
            </a:extLst>
          </p:cNvPr>
          <p:cNvPicPr>
            <a:picLocks noChangeAspect="1"/>
          </p:cNvPicPr>
          <p:nvPr/>
        </p:nvPicPr>
        <p:blipFill>
          <a:blip r:embed="rId3"/>
          <a:stretch>
            <a:fillRect/>
          </a:stretch>
        </p:blipFill>
        <p:spPr>
          <a:xfrm>
            <a:off x="7060097" y="1485900"/>
            <a:ext cx="9753600" cy="7315200"/>
          </a:xfrm>
          <a:prstGeom prst="rect">
            <a:avLst/>
          </a:prstGeom>
        </p:spPr>
      </p:pic>
    </p:spTree>
    <p:extLst>
      <p:ext uri="{BB962C8B-B14F-4D97-AF65-F5344CB8AC3E}">
        <p14:creationId xmlns:p14="http://schemas.microsoft.com/office/powerpoint/2010/main" val="191796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6"/>
          <p:cNvSpPr txBox="1"/>
          <p:nvPr/>
        </p:nvSpPr>
        <p:spPr>
          <a:xfrm>
            <a:off x="2281827" y="1602581"/>
            <a:ext cx="13724345" cy="1231106"/>
          </a:xfrm>
          <a:prstGeom prst="rect">
            <a:avLst/>
          </a:prstGeom>
          <a:noFill/>
          <a:ln>
            <a:noFill/>
          </a:ln>
        </p:spPr>
        <p:txBody>
          <a:bodyPr spcFirstLastPara="1" wrap="square" lIns="0" tIns="0" rIns="0" bIns="0" anchor="t" anchorCtr="0">
            <a:spAutoFit/>
          </a:bodyPr>
          <a:lstStyle/>
          <a:p>
            <a:pPr lvl="0" algn="ctr">
              <a:buSzPts val="4000"/>
            </a:pPr>
            <a:r>
              <a:rPr lang="en-US" sz="4000" b="1" dirty="0">
                <a:solidFill>
                  <a:schemeClr val="accent6">
                    <a:lumMod val="75000"/>
                  </a:schemeClr>
                </a:solidFill>
                <a:latin typeface="+mj-lt"/>
              </a:rPr>
              <a:t>USEFUL NOTES FOR THE FACILITATOR</a:t>
            </a:r>
          </a:p>
          <a:p>
            <a:pPr lvl="0" algn="ctr">
              <a:buSzPts val="4000"/>
            </a:pPr>
            <a:r>
              <a:rPr lang="en-US" sz="4000" b="1" dirty="0">
                <a:solidFill>
                  <a:schemeClr val="accent6">
                    <a:lumMod val="75000"/>
                  </a:schemeClr>
                </a:solidFill>
                <a:latin typeface="+mj-lt"/>
              </a:rPr>
              <a:t>(Don’t include this slide when you start your bible study)</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2122004" y="3796436"/>
            <a:ext cx="14043992" cy="4616648"/>
          </a:xfrm>
          <a:prstGeom prst="rect">
            <a:avLst/>
          </a:prstGeom>
          <a:noFill/>
          <a:ln>
            <a:noFill/>
          </a:ln>
        </p:spPr>
        <p:txBody>
          <a:bodyPr spcFirstLastPara="1" wrap="square" lIns="0" tIns="0" rIns="0" bIns="0" anchor="t" anchorCtr="0">
            <a:spAutoFit/>
          </a:bodyPr>
          <a:lstStyle/>
          <a:p>
            <a:pPr lvl="0" algn="ctr">
              <a:buSzPts val="4000"/>
            </a:pPr>
            <a:r>
              <a:rPr lang="en-US" sz="6000" b="0" i="0" dirty="0">
                <a:solidFill>
                  <a:schemeClr val="tx1"/>
                </a:solidFill>
                <a:effectLst/>
                <a:latin typeface="Noto Sans" panose="020B0502040204020203" pitchFamily="34" charset="0"/>
              </a:rPr>
              <a:t>Jesus is completing His journey to Jerusalem; the place He knows that He must go for His passion. Our Mass this Sunday opens with Luke’s account of Jesus’ Messianic entry into the city.</a:t>
            </a:r>
            <a:endParaRPr lang="en-US" sz="4800" dirty="0">
              <a:solidFill>
                <a:schemeClr val="tx1"/>
              </a:solidFill>
              <a:latin typeface="+mj-lt"/>
            </a:endParaRPr>
          </a:p>
        </p:txBody>
      </p:sp>
    </p:spTree>
    <p:extLst>
      <p:ext uri="{BB962C8B-B14F-4D97-AF65-F5344CB8AC3E}">
        <p14:creationId xmlns:p14="http://schemas.microsoft.com/office/powerpoint/2010/main" val="21719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75"/>
        <p:cNvGrpSpPr/>
        <p:nvPr/>
      </p:nvGrpSpPr>
      <p:grpSpPr>
        <a:xfrm>
          <a:off x="0" y="0"/>
          <a:ext cx="0" cy="0"/>
          <a:chOff x="0" y="0"/>
          <a:chExt cx="0" cy="0"/>
        </a:xfrm>
      </p:grpSpPr>
      <p:sp>
        <p:nvSpPr>
          <p:cNvPr id="176" name="Google Shape;176;p11"/>
          <p:cNvSpPr/>
          <p:nvPr/>
        </p:nvSpPr>
        <p:spPr>
          <a:xfrm>
            <a:off x="1367136" y="1546151"/>
            <a:ext cx="6696746" cy="1440160"/>
          </a:xfrm>
          <a:prstGeom prst="rect">
            <a:avLst/>
          </a:prstGeom>
          <a:solidFill>
            <a:srgbClr val="5F49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chemeClr val="lt1"/>
                </a:solidFill>
                <a:latin typeface="Arial Black"/>
                <a:ea typeface="Arial Black"/>
                <a:cs typeface="Arial Black"/>
                <a:sym typeface="Arial Black"/>
              </a:rPr>
              <a:t>Activity: </a:t>
            </a:r>
            <a:endParaRPr dirty="0"/>
          </a:p>
          <a:p>
            <a:pPr marL="0" marR="0" lvl="0" indent="0" algn="ctr" rtl="0">
              <a:spcBef>
                <a:spcPts val="0"/>
              </a:spcBef>
              <a:spcAft>
                <a:spcPts val="0"/>
              </a:spcAft>
              <a:buNone/>
            </a:pPr>
            <a:r>
              <a:rPr lang="en-US" sz="4000" dirty="0">
                <a:solidFill>
                  <a:schemeClr val="lt1"/>
                </a:solidFill>
                <a:latin typeface="Arial Black"/>
                <a:ea typeface="Arial Black"/>
                <a:cs typeface="Arial Black"/>
                <a:sym typeface="Arial Black"/>
              </a:rPr>
              <a:t>Hand Palm Stick</a:t>
            </a:r>
            <a:endParaRPr sz="4000" dirty="0">
              <a:solidFill>
                <a:schemeClr val="lt1"/>
              </a:solidFill>
              <a:latin typeface="Arial Black"/>
              <a:ea typeface="Arial Black"/>
              <a:cs typeface="Arial Black"/>
              <a:sym typeface="Arial Black"/>
            </a:endParaRPr>
          </a:p>
        </p:txBody>
      </p:sp>
      <p:sp>
        <p:nvSpPr>
          <p:cNvPr id="177" name="Google Shape;177;p11"/>
          <p:cNvSpPr txBox="1"/>
          <p:nvPr/>
        </p:nvSpPr>
        <p:spPr>
          <a:xfrm>
            <a:off x="1367136" y="3199284"/>
            <a:ext cx="7560839" cy="6001643"/>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Scissors</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Construction paper (green)</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Markers or decorating materials</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Glue or tape</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Toilet Paper tube or popsicle stick</a:t>
            </a:r>
            <a:endParaRPr sz="4800" b="1">
              <a:solidFill>
                <a:schemeClr val="lt1"/>
              </a:solidFill>
              <a:latin typeface="Calibri"/>
              <a:ea typeface="Calibri"/>
              <a:cs typeface="Calibri"/>
              <a:sym typeface="Calibri"/>
            </a:endParaRPr>
          </a:p>
        </p:txBody>
      </p:sp>
      <p:pic>
        <p:nvPicPr>
          <p:cNvPr id="178" name="Google Shape;178;p11" descr="Craft one: “Palm Palm Stick ” "/>
          <p:cNvPicPr preferRelativeResize="0"/>
          <p:nvPr/>
        </p:nvPicPr>
        <p:blipFill rotWithShape="1">
          <a:blip r:embed="rId3">
            <a:alphaModFix/>
          </a:blip>
          <a:srcRect/>
          <a:stretch/>
        </p:blipFill>
        <p:spPr>
          <a:xfrm>
            <a:off x="9576048" y="967036"/>
            <a:ext cx="6552728" cy="87369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83"/>
        <p:cNvGrpSpPr/>
        <p:nvPr/>
      </p:nvGrpSpPr>
      <p:grpSpPr>
        <a:xfrm>
          <a:off x="0" y="0"/>
          <a:ext cx="0" cy="0"/>
          <a:chOff x="0" y="0"/>
          <a:chExt cx="0" cy="0"/>
        </a:xfrm>
      </p:grpSpPr>
      <p:sp>
        <p:nvSpPr>
          <p:cNvPr id="184" name="Google Shape;184;p12"/>
          <p:cNvSpPr/>
          <p:nvPr/>
        </p:nvSpPr>
        <p:spPr>
          <a:xfrm>
            <a:off x="5795627" y="799017"/>
            <a:ext cx="6696746" cy="1440160"/>
          </a:xfrm>
          <a:prstGeom prst="rect">
            <a:avLst/>
          </a:prstGeom>
          <a:solidFill>
            <a:srgbClr val="CCC0D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chemeClr val="accent4">
                    <a:lumMod val="75000"/>
                  </a:schemeClr>
                </a:solidFill>
                <a:latin typeface="Arial Black"/>
                <a:ea typeface="Arial Black"/>
                <a:cs typeface="Arial Black"/>
                <a:sym typeface="Arial Black"/>
              </a:rPr>
              <a:t>Activity: </a:t>
            </a:r>
            <a:endParaRPr dirty="0">
              <a:solidFill>
                <a:schemeClr val="accent4">
                  <a:lumMod val="75000"/>
                </a:schemeClr>
              </a:solidFill>
            </a:endParaRPr>
          </a:p>
          <a:p>
            <a:pPr marL="0" marR="0" lvl="0" indent="0" algn="ctr" rtl="0">
              <a:spcBef>
                <a:spcPts val="0"/>
              </a:spcBef>
              <a:spcAft>
                <a:spcPts val="0"/>
              </a:spcAft>
              <a:buNone/>
            </a:pPr>
            <a:r>
              <a:rPr lang="en-US" sz="4000" dirty="0">
                <a:solidFill>
                  <a:schemeClr val="accent4">
                    <a:lumMod val="75000"/>
                  </a:schemeClr>
                </a:solidFill>
                <a:latin typeface="Arial Black"/>
                <a:ea typeface="Arial Black"/>
                <a:cs typeface="Arial Black"/>
                <a:sym typeface="Arial Black"/>
              </a:rPr>
              <a:t>Hand Palm Stick</a:t>
            </a:r>
            <a:endParaRPr sz="4000" dirty="0">
              <a:solidFill>
                <a:schemeClr val="accent4">
                  <a:lumMod val="75000"/>
                </a:schemeClr>
              </a:solidFill>
              <a:latin typeface="Arial Black"/>
              <a:ea typeface="Arial Black"/>
              <a:cs typeface="Arial Black"/>
              <a:sym typeface="Arial Black"/>
            </a:endParaRPr>
          </a:p>
        </p:txBody>
      </p:sp>
      <p:sp>
        <p:nvSpPr>
          <p:cNvPr id="185" name="Google Shape;185;p12"/>
          <p:cNvSpPr txBox="1"/>
          <p:nvPr/>
        </p:nvSpPr>
        <p:spPr>
          <a:xfrm>
            <a:off x="1367136" y="3127276"/>
            <a:ext cx="9289032" cy="6001643"/>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Trace handprints onto green paper.</a:t>
            </a:r>
            <a:endParaRPr dirty="0"/>
          </a:p>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Carefully cut the hands out of the paper.</a:t>
            </a:r>
            <a:endParaRPr dirty="0"/>
          </a:p>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Decorate the hands with words, phrases, or verses.</a:t>
            </a:r>
            <a:endParaRPr dirty="0"/>
          </a:p>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Glue the handprints onto the sides of the stick or tube.</a:t>
            </a:r>
            <a:endParaRPr dirty="0"/>
          </a:p>
        </p:txBody>
      </p:sp>
      <p:pic>
        <p:nvPicPr>
          <p:cNvPr id="186" name="Google Shape;186;p12" descr="Craft one: “Palm Palm Stick ” "/>
          <p:cNvPicPr preferRelativeResize="0"/>
          <p:nvPr/>
        </p:nvPicPr>
        <p:blipFill rotWithShape="1">
          <a:blip r:embed="rId3">
            <a:alphaModFix/>
          </a:blip>
          <a:srcRect/>
          <a:stretch/>
        </p:blipFill>
        <p:spPr>
          <a:xfrm>
            <a:off x="11016208" y="2479204"/>
            <a:ext cx="5256584" cy="70087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p>
        </p:txBody>
      </p:sp>
      <p:sp>
        <p:nvSpPr>
          <p:cNvPr id="219" name="Google Shape;219;gf7e905350f_0_52"/>
          <p:cNvSpPr/>
          <p:nvPr/>
        </p:nvSpPr>
        <p:spPr>
          <a:xfrm>
            <a:off x="1096104" y="2421804"/>
            <a:ext cx="9566980" cy="6505825"/>
          </a:xfrm>
          <a:prstGeom prst="rect">
            <a:avLst/>
          </a:prstGeom>
          <a:noFill/>
          <a:ln>
            <a:noFill/>
          </a:ln>
        </p:spPr>
        <p:txBody>
          <a:bodyPr spcFirstLastPara="1" wrap="square" lIns="91425" tIns="45700" rIns="91425" bIns="45700" anchor="ctr" anchorCtr="0">
            <a:noAutofit/>
          </a:bodyPr>
          <a:lstStyle/>
          <a:p>
            <a:pPr algn="just" fontAlgn="base"/>
            <a:r>
              <a:rPr lang="en-US" sz="3600" b="1" i="1" dirty="0">
                <a:solidFill>
                  <a:schemeClr val="bg1"/>
                </a:solidFill>
                <a:latin typeface="+mj-lt"/>
              </a:rPr>
              <a:t>Dear Jesus, Lord of our life, show us how to live. When we are afraid, angry, sad and rejected, </a:t>
            </a:r>
            <a:r>
              <a:rPr lang="en-US" sz="3600" b="1" i="1" dirty="0" err="1">
                <a:solidFill>
                  <a:schemeClr val="bg1"/>
                </a:solidFill>
                <a:latin typeface="+mj-lt"/>
              </a:rPr>
              <a:t>taeach</a:t>
            </a:r>
            <a:r>
              <a:rPr lang="en-US" sz="3600" b="1" i="1" dirty="0">
                <a:solidFill>
                  <a:schemeClr val="bg1"/>
                </a:solidFill>
                <a:latin typeface="+mj-lt"/>
              </a:rPr>
              <a:t> us to live deeply into difficult moments, that we might find meaning and purpose even in the moments which require a bit of pain as a child. We offer to you all our challenges and may we glorify you in all these things.</a:t>
            </a:r>
          </a:p>
          <a:p>
            <a:pPr algn="just" fontAlgn="base"/>
            <a:endParaRPr lang="en-US" sz="3600" b="1" dirty="0">
              <a:solidFill>
                <a:schemeClr val="bg1"/>
              </a:solidFill>
              <a:latin typeface="+mj-lt"/>
            </a:endParaRPr>
          </a:p>
          <a:p>
            <a:pPr fontAlgn="base"/>
            <a:r>
              <a:rPr lang="en-US" sz="36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6</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lang="en-US"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1445714" y="2558177"/>
            <a:ext cx="15396573" cy="5170646"/>
          </a:xfrm>
          <a:prstGeom prst="rect">
            <a:avLst/>
          </a:prstGeom>
          <a:noFill/>
          <a:ln>
            <a:noFill/>
          </a:ln>
        </p:spPr>
        <p:txBody>
          <a:bodyPr spcFirstLastPara="1" wrap="square" lIns="0" tIns="0" rIns="0" bIns="0" anchor="t" anchorCtr="0">
            <a:spAutoFit/>
          </a:bodyPr>
          <a:lstStyle/>
          <a:p>
            <a:pPr lvl="0" algn="ctr">
              <a:buSzPts val="4000"/>
            </a:pPr>
            <a:r>
              <a:rPr lang="en-US" sz="4800" dirty="0">
                <a:solidFill>
                  <a:schemeClr val="tx1"/>
                </a:solidFill>
                <a:latin typeface="+mj-lt"/>
              </a:rPr>
              <a:t>Just a few days before He was crucified, Jesus rode a donkey into Jerusalem as the people waved palm branches and shouted "Hosanna! He who comes in the name of the Lord is the blessed One--the King of Israel!" We remember and celebrate this event on Palm Sunday. His triumphal entry into Jerusalem declared that Jesus is the King of kings.</a:t>
            </a:r>
          </a:p>
        </p:txBody>
      </p:sp>
    </p:spTree>
    <p:extLst>
      <p:ext uri="{BB962C8B-B14F-4D97-AF65-F5344CB8AC3E}">
        <p14:creationId xmlns:p14="http://schemas.microsoft.com/office/powerpoint/2010/main" val="351044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6</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lang="en-US"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76968"/>
            <a:ext cx="18288000" cy="615553"/>
          </a:xfrm>
          <a:prstGeom prst="rect">
            <a:avLst/>
          </a:prstGeom>
          <a:noFill/>
          <a:ln>
            <a:noFill/>
          </a:ln>
        </p:spPr>
        <p:txBody>
          <a:bodyPr spcFirstLastPara="1" wrap="square" lIns="0" tIns="0" rIns="0" bIns="0" anchor="t" anchorCtr="0">
            <a:spAutoFit/>
          </a:bodyPr>
          <a:lstStyle/>
          <a:p>
            <a:pPr lvl="0" algn="ctr">
              <a:buSzPts val="6600"/>
            </a:pPr>
            <a:r>
              <a:rPr lang="en-US" sz="4000" b="1" i="0" u="none" strike="noStrike" cap="none" dirty="0">
                <a:solidFill>
                  <a:srgbClr val="C00000"/>
                </a:solidFill>
                <a:latin typeface="Arial Black"/>
                <a:ea typeface="Arial Black"/>
                <a:cs typeface="Arial Black"/>
                <a:sym typeface="Arial Black"/>
              </a:rPr>
              <a:t>The Triumphant Approach to Jerusalem (Palm Sunday)</a:t>
            </a:r>
          </a:p>
        </p:txBody>
      </p:sp>
      <p:sp>
        <p:nvSpPr>
          <p:cNvPr id="117" name="Google Shape;117;p3"/>
          <p:cNvSpPr txBox="1"/>
          <p:nvPr/>
        </p:nvSpPr>
        <p:spPr>
          <a:xfrm>
            <a:off x="0" y="9321772"/>
            <a:ext cx="18288000" cy="615553"/>
          </a:xfrm>
          <a:prstGeom prst="rect">
            <a:avLst/>
          </a:prstGeom>
          <a:noFill/>
          <a:ln>
            <a:noFill/>
          </a:ln>
        </p:spPr>
        <p:txBody>
          <a:bodyPr spcFirstLastPara="1" wrap="square" lIns="0" tIns="0" rIns="0" bIns="0" anchor="t" anchorCtr="0">
            <a:spAutoFit/>
          </a:bodyPr>
          <a:lstStyle/>
          <a:p>
            <a:pPr lvl="0" algn="ctr">
              <a:buSzPts val="5000"/>
            </a:pPr>
            <a:r>
              <a:rPr lang="en-US" sz="4000" dirty="0">
                <a:solidFill>
                  <a:srgbClr val="7030A0"/>
                </a:solidFill>
                <a:latin typeface="Arial Black"/>
                <a:ea typeface="Arial Black"/>
                <a:cs typeface="Arial Black"/>
                <a:sym typeface="Arial Black"/>
              </a:rPr>
              <a:t>Luke 19:28-40</a:t>
            </a:r>
          </a:p>
        </p:txBody>
      </p:sp>
      <p:pic>
        <p:nvPicPr>
          <p:cNvPr id="6" name="Picture 5" descr="A picture containing text&#10;&#10;Description automatically generated">
            <a:extLst>
              <a:ext uri="{FF2B5EF4-FFF2-40B4-BE49-F238E27FC236}">
                <a16:creationId xmlns:a16="http://schemas.microsoft.com/office/drawing/2014/main" id="{9A39D250-9BE8-4630-9602-D9A474190A48}"/>
              </a:ext>
            </a:extLst>
          </p:cNvPr>
          <p:cNvPicPr>
            <a:picLocks noChangeAspect="1"/>
          </p:cNvPicPr>
          <p:nvPr/>
        </p:nvPicPr>
        <p:blipFill>
          <a:blip r:embed="rId3"/>
          <a:stretch>
            <a:fillRect/>
          </a:stretch>
        </p:blipFill>
        <p:spPr>
          <a:xfrm>
            <a:off x="4267200" y="562622"/>
            <a:ext cx="9753600" cy="731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Luke</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8721" y="1713476"/>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68721" y="2853456"/>
            <a:ext cx="4453127" cy="5816977"/>
          </a:xfrm>
          <a:prstGeom prst="rect">
            <a:avLst/>
          </a:prstGeom>
          <a:noFill/>
          <a:ln>
            <a:noFill/>
          </a:ln>
        </p:spPr>
        <p:txBody>
          <a:bodyPr spcFirstLastPara="1" wrap="square" lIns="0" tIns="0" rIns="0" bIns="0" anchor="t" anchorCtr="0">
            <a:spAutoFit/>
          </a:bodyPr>
          <a:lstStyle/>
          <a:p>
            <a:pPr lvl="0">
              <a:buSzPts val="4000"/>
            </a:pPr>
            <a:r>
              <a:rPr lang="en-US" sz="5400" b="1" i="0" dirty="0">
                <a:solidFill>
                  <a:schemeClr val="bg1"/>
                </a:solidFill>
                <a:effectLst/>
                <a:latin typeface="Arial Black" panose="020B0A04020102020204" pitchFamily="34" charset="0"/>
              </a:rPr>
              <a:t>After Jesus said this, he went on in front of them toward Jerusalem.</a:t>
            </a:r>
            <a:endParaRPr lang="en-US" sz="5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 name="Picture 3" descr="A group of men in clothing&#10;&#10;Description automatically generated with medium confidence">
            <a:extLst>
              <a:ext uri="{FF2B5EF4-FFF2-40B4-BE49-F238E27FC236}">
                <a16:creationId xmlns:a16="http://schemas.microsoft.com/office/drawing/2014/main" id="{BA3A5DAA-9F08-46FE-847F-A83BE75D0196}"/>
              </a:ext>
            </a:extLst>
          </p:cNvPr>
          <p:cNvPicPr>
            <a:picLocks noChangeAspect="1"/>
          </p:cNvPicPr>
          <p:nvPr/>
        </p:nvPicPr>
        <p:blipFill>
          <a:blip r:embed="rId3"/>
          <a:stretch>
            <a:fillRect/>
          </a:stretch>
        </p:blipFill>
        <p:spPr>
          <a:xfrm>
            <a:off x="6513250" y="1485900"/>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2115600" y="1745769"/>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29</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2115600" y="2725546"/>
            <a:ext cx="4305271" cy="6093976"/>
          </a:xfrm>
          <a:prstGeom prst="rect">
            <a:avLst/>
          </a:prstGeom>
          <a:noFill/>
          <a:ln>
            <a:noFill/>
          </a:ln>
        </p:spPr>
        <p:txBody>
          <a:bodyPr spcFirstLastPara="1" wrap="square" lIns="0" tIns="0" rIns="0" bIns="0" anchor="t" anchorCtr="0">
            <a:spAutoFit/>
          </a:bodyPr>
          <a:lstStyle/>
          <a:p>
            <a:pPr lvl="0">
              <a:buSzPts val="4000"/>
            </a:pPr>
            <a:r>
              <a:rPr lang="en-US" sz="4400" b="0" i="0" dirty="0">
                <a:solidFill>
                  <a:schemeClr val="bg1"/>
                </a:solidFill>
                <a:effectLst/>
                <a:latin typeface="Arial Black" panose="020B0A04020102020204" pitchFamily="34" charset="0"/>
              </a:rPr>
              <a:t>As he came near </a:t>
            </a:r>
            <a:r>
              <a:rPr lang="en-US" sz="4400" b="0" i="0" dirty="0" err="1">
                <a:solidFill>
                  <a:schemeClr val="bg1"/>
                </a:solidFill>
                <a:effectLst/>
                <a:latin typeface="Arial Black" panose="020B0A04020102020204" pitchFamily="34" charset="0"/>
              </a:rPr>
              <a:t>Bethphage</a:t>
            </a:r>
            <a:r>
              <a:rPr lang="en-US" sz="4400" b="0" i="0" dirty="0">
                <a:solidFill>
                  <a:schemeClr val="bg1"/>
                </a:solidFill>
                <a:effectLst/>
                <a:latin typeface="Arial Black" panose="020B0A04020102020204" pitchFamily="34" charset="0"/>
              </a:rPr>
              <a:t> and Bethany at the Mount of Olives, he sent two disciples ahead</a:t>
            </a:r>
            <a:endParaRPr lang="en-US" sz="4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 name="Picture 7" descr="A group of men in clothing&#10;&#10;Description automatically generated with low confidence">
            <a:extLst>
              <a:ext uri="{FF2B5EF4-FFF2-40B4-BE49-F238E27FC236}">
                <a16:creationId xmlns:a16="http://schemas.microsoft.com/office/drawing/2014/main" id="{9EF7EC86-02E8-4265-AE44-0515247EBC3B}"/>
              </a:ext>
            </a:extLst>
          </p:cNvPr>
          <p:cNvPicPr>
            <a:picLocks noChangeAspect="1"/>
          </p:cNvPicPr>
          <p:nvPr/>
        </p:nvPicPr>
        <p:blipFill>
          <a:blip r:embed="rId3"/>
          <a:stretch>
            <a:fillRect/>
          </a:stretch>
        </p:blipFill>
        <p:spPr>
          <a:xfrm>
            <a:off x="6573079" y="1485900"/>
            <a:ext cx="9753600" cy="7315200"/>
          </a:xfrm>
          <a:prstGeom prst="rect">
            <a:avLst/>
          </a:prstGeom>
        </p:spPr>
      </p:pic>
    </p:spTree>
    <p:extLst>
      <p:ext uri="{BB962C8B-B14F-4D97-AF65-F5344CB8AC3E}">
        <p14:creationId xmlns:p14="http://schemas.microsoft.com/office/powerpoint/2010/main" val="51851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28132" y="2751061"/>
            <a:ext cx="5082319" cy="6155531"/>
          </a:xfrm>
          <a:prstGeom prst="rect">
            <a:avLst/>
          </a:prstGeom>
          <a:noFill/>
          <a:ln>
            <a:noFill/>
          </a:ln>
        </p:spPr>
        <p:txBody>
          <a:bodyPr spcFirstLastPara="1" wrap="square" lIns="0" tIns="0" rIns="0" bIns="0" anchor="t" anchorCtr="0">
            <a:spAutoFit/>
          </a:bodyPr>
          <a:lstStyle/>
          <a:p>
            <a:pPr lvl="0">
              <a:buSzPts val="4000"/>
            </a:pPr>
            <a:r>
              <a:rPr lang="en-US" sz="4000" b="0" i="0" dirty="0">
                <a:solidFill>
                  <a:schemeClr val="bg1"/>
                </a:solidFill>
                <a:effectLst/>
                <a:latin typeface="Arial Black" panose="020B0A04020102020204" pitchFamily="34" charset="0"/>
              </a:rPr>
              <a:t>with these instructions: “Go to the village there ahead of you; as you go in, you will find a colt tied up that has never been ridden. Untie it and bring it here.</a:t>
            </a:r>
            <a:endParaRPr lang="en-US" sz="40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428132" y="1677436"/>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4800" b="1" i="0" u="none" strike="noStrike" cap="none" dirty="0">
                <a:solidFill>
                  <a:srgbClr val="FFFFFF"/>
                </a:solidFill>
                <a:latin typeface="Arial Black"/>
                <a:ea typeface="Arial Black"/>
                <a:cs typeface="Arial Black"/>
                <a:sym typeface="Arial Black"/>
              </a:rPr>
              <a:t>30</a:t>
            </a:r>
            <a:endParaRPr sz="4800" b="1" i="0" u="none" strike="noStrike" cap="none" dirty="0">
              <a:solidFill>
                <a:srgbClr val="FFFFFF"/>
              </a:solidFill>
              <a:latin typeface="Arial Black"/>
              <a:ea typeface="Arial Black"/>
              <a:cs typeface="Arial Black"/>
              <a:sym typeface="Arial Black"/>
            </a:endParaRPr>
          </a:p>
        </p:txBody>
      </p:sp>
      <p:pic>
        <p:nvPicPr>
          <p:cNvPr id="8" name="Picture 7" descr="A person with a beard&#10;&#10;Description automatically generated with medium confidence">
            <a:extLst>
              <a:ext uri="{FF2B5EF4-FFF2-40B4-BE49-F238E27FC236}">
                <a16:creationId xmlns:a16="http://schemas.microsoft.com/office/drawing/2014/main" id="{25FB6D8C-6A07-4216-8E06-A78641C87963}"/>
              </a:ext>
            </a:extLst>
          </p:cNvPr>
          <p:cNvPicPr>
            <a:picLocks noChangeAspect="1"/>
          </p:cNvPicPr>
          <p:nvPr/>
        </p:nvPicPr>
        <p:blipFill>
          <a:blip r:embed="rId3"/>
          <a:stretch>
            <a:fillRect/>
          </a:stretch>
        </p:blipFill>
        <p:spPr>
          <a:xfrm>
            <a:off x="7106268" y="148590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680</Words>
  <Application>Microsoft Office PowerPoint</Application>
  <PresentationFormat>Custom</PresentationFormat>
  <Paragraphs>86</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 Black</vt:lpstr>
      <vt:lpstr>Noto Sans</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Jerald Cruz</cp:lastModifiedBy>
  <cp:revision>195</cp:revision>
  <dcterms:created xsi:type="dcterms:W3CDTF">2020-09-06T06:27:27Z</dcterms:created>
  <dcterms:modified xsi:type="dcterms:W3CDTF">2022-04-06T02:05:58Z</dcterms:modified>
</cp:coreProperties>
</file>