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312" r:id="rId3"/>
    <p:sldId id="310" r:id="rId4"/>
    <p:sldId id="311" r:id="rId5"/>
    <p:sldId id="256" r:id="rId6"/>
    <p:sldId id="258" r:id="rId7"/>
    <p:sldId id="259" r:id="rId8"/>
    <p:sldId id="261" r:id="rId9"/>
    <p:sldId id="287" r:id="rId10"/>
    <p:sldId id="260" r:id="rId11"/>
    <p:sldId id="262" r:id="rId12"/>
    <p:sldId id="263" r:id="rId13"/>
    <p:sldId id="290" r:id="rId14"/>
    <p:sldId id="293" r:id="rId15"/>
    <p:sldId id="297" r:id="rId16"/>
    <p:sldId id="298" r:id="rId17"/>
    <p:sldId id="306" r:id="rId18"/>
    <p:sldId id="307" r:id="rId19"/>
    <p:sldId id="267" r:id="rId20"/>
    <p:sldId id="270" r:id="rId21"/>
    <p:sldId id="308" r:id="rId22"/>
    <p:sldId id="313" r:id="rId23"/>
    <p:sldId id="285" r:id="rId24"/>
    <p:sldId id="309" r:id="rId25"/>
    <p:sldId id="271" r:id="rId26"/>
    <p:sldId id="304" r:id="rId27"/>
  </p:sldIdLst>
  <p:sldSz cx="18288000" cy="10287000"/>
  <p:notesSz cx="6858000" cy="9144000"/>
  <p:embeddedFontLs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1057" autoAdjust="0"/>
  </p:normalViewPr>
  <p:slideViewPr>
    <p:cSldViewPr snapToGrid="0">
      <p:cViewPr varScale="1">
        <p:scale>
          <a:sx n="38" d="100"/>
          <a:sy n="38" d="100"/>
        </p:scale>
        <p:origin x="228"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32878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20998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200087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223654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113720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286152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170647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200818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extLst>
      <p:ext uri="{BB962C8B-B14F-4D97-AF65-F5344CB8AC3E}">
        <p14:creationId xmlns:p14="http://schemas.microsoft.com/office/powerpoint/2010/main" val="328979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20</a:t>
            </a:fld>
            <a:endParaRPr/>
          </a:p>
        </p:txBody>
      </p:sp>
    </p:spTree>
    <p:extLst>
      <p:ext uri="{BB962C8B-B14F-4D97-AF65-F5344CB8AC3E}">
        <p14:creationId xmlns:p14="http://schemas.microsoft.com/office/powerpoint/2010/main" val="118583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1780769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22</a:t>
            </a:fld>
            <a:endParaRPr/>
          </a:p>
        </p:txBody>
      </p:sp>
    </p:spTree>
    <p:extLst>
      <p:ext uri="{BB962C8B-B14F-4D97-AF65-F5344CB8AC3E}">
        <p14:creationId xmlns:p14="http://schemas.microsoft.com/office/powerpoint/2010/main" val="3464197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val="52408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805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25491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805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7987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193094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5</a:t>
            </a:r>
            <a:r>
              <a:rPr lang="en-US" sz="3000" b="1" baseline="30000" dirty="0">
                <a:solidFill>
                  <a:srgbClr val="FFFFFF"/>
                </a:solidFill>
              </a:rPr>
              <a:t>th</a:t>
            </a:r>
            <a:r>
              <a:rPr lang="en-US" sz="3000" b="1" dirty="0">
                <a:solidFill>
                  <a:srgbClr val="FFFFFF"/>
                </a:solidFill>
              </a:rPr>
              <a:t> Sunday</a:t>
            </a:r>
            <a:r>
              <a:rPr lang="en-US" sz="3000" b="1" i="0" u="none" strike="noStrike" cap="none" dirty="0">
                <a:solidFill>
                  <a:srgbClr val="FFFFFF"/>
                </a:solidFill>
                <a:latin typeface="Arial"/>
                <a:ea typeface="Arial"/>
                <a:cs typeface="Arial"/>
                <a:sym typeface="Arial"/>
              </a:rPr>
              <a:t> of Lent |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151083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732364" y="221266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732364" y="3630454"/>
            <a:ext cx="3913103" cy="5170646"/>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b="0" i="0" dirty="0">
                <a:solidFill>
                  <a:schemeClr val="bg1"/>
                </a:solidFill>
                <a:effectLst/>
                <a:latin typeface="Arial Black" panose="020B0A04020102020204" pitchFamily="34" charset="0"/>
              </a:rPr>
              <a:t>“Teacher,” they said to Jesus, “this woman was caught in the very act of committing adultery.</a:t>
            </a:r>
            <a:endParaRPr sz="42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A picture containing text&#10;&#10;Description automatically generated">
            <a:extLst>
              <a:ext uri="{FF2B5EF4-FFF2-40B4-BE49-F238E27FC236}">
                <a16:creationId xmlns:a16="http://schemas.microsoft.com/office/drawing/2014/main" id="{99BDE38A-D490-4551-A4C4-E175E496DAD1}"/>
              </a:ext>
            </a:extLst>
          </p:cNvPr>
          <p:cNvPicPr>
            <a:picLocks noChangeAspect="1"/>
          </p:cNvPicPr>
          <p:nvPr/>
        </p:nvPicPr>
        <p:blipFill>
          <a:blip r:embed="rId3"/>
          <a:stretch>
            <a:fillRect/>
          </a:stretch>
        </p:blipFill>
        <p:spPr>
          <a:xfrm>
            <a:off x="1862666" y="148590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721238" y="2182853"/>
            <a:ext cx="5018228" cy="6647974"/>
          </a:xfrm>
          <a:prstGeom prst="rect">
            <a:avLst/>
          </a:prstGeom>
          <a:noFill/>
          <a:ln>
            <a:noFill/>
          </a:ln>
        </p:spPr>
        <p:txBody>
          <a:bodyPr spcFirstLastPara="1" wrap="square" lIns="0" tIns="0" rIns="0" bIns="0" anchor="t" anchorCtr="0">
            <a:spAutoFit/>
          </a:bodyPr>
          <a:lstStyle/>
          <a:p>
            <a:pPr lvl="0">
              <a:buSzPts val="4400"/>
            </a:pPr>
            <a:r>
              <a:rPr lang="en-US" sz="4800" b="0" i="0" dirty="0">
                <a:solidFill>
                  <a:schemeClr val="bg1"/>
                </a:solidFill>
                <a:effectLst/>
                <a:latin typeface="Arial Black" panose="020B0A04020102020204" pitchFamily="34" charset="0"/>
              </a:rPr>
              <a:t>In our Law Moses commanded that such a woman must be stoned to death. Now, what do you say?”</a:t>
            </a:r>
            <a:endParaRPr sz="48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721238" y="1147891"/>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pic>
        <p:nvPicPr>
          <p:cNvPr id="5" name="Picture 4" descr="A group of men with beards&#10;&#10;Description automatically generated with low confidence">
            <a:extLst>
              <a:ext uri="{FF2B5EF4-FFF2-40B4-BE49-F238E27FC236}">
                <a16:creationId xmlns:a16="http://schemas.microsoft.com/office/drawing/2014/main" id="{AE9D4F98-FA9D-44F2-A692-C34F1EBC952E}"/>
              </a:ext>
            </a:extLst>
          </p:cNvPr>
          <p:cNvPicPr>
            <a:picLocks noChangeAspect="1"/>
          </p:cNvPicPr>
          <p:nvPr/>
        </p:nvPicPr>
        <p:blipFill>
          <a:blip r:embed="rId3"/>
          <a:stretch>
            <a:fillRect/>
          </a:stretch>
        </p:blipFill>
        <p:spPr>
          <a:xfrm>
            <a:off x="6671736" y="1485900"/>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759657" y="1356650"/>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759658" y="2606986"/>
            <a:ext cx="4793542" cy="6093976"/>
          </a:xfrm>
          <a:prstGeom prst="rect">
            <a:avLst/>
          </a:prstGeom>
          <a:noFill/>
          <a:ln>
            <a:noFill/>
          </a:ln>
        </p:spPr>
        <p:txBody>
          <a:bodyPr spcFirstLastPara="1" wrap="square" lIns="0" tIns="0" rIns="0" bIns="0" anchor="t" anchorCtr="0">
            <a:spAutoFit/>
          </a:bodyPr>
          <a:lstStyle/>
          <a:p>
            <a:pPr lvl="0">
              <a:buClr>
                <a:schemeClr val="dk1"/>
              </a:buClr>
              <a:buSzPts val="1100"/>
            </a:pPr>
            <a:r>
              <a:rPr lang="en-US" sz="4400" b="0" i="0" dirty="0">
                <a:solidFill>
                  <a:schemeClr val="bg1"/>
                </a:solidFill>
                <a:effectLst/>
                <a:latin typeface="Arial Black" panose="020B0A04020102020204" pitchFamily="34" charset="0"/>
              </a:rPr>
              <a:t>They said this to trap Jesus, so that they could accuse him. But he bent over and wrote on the ground with his finger.</a:t>
            </a:r>
            <a:endParaRPr sz="4400" dirty="0">
              <a:solidFill>
                <a:schemeClr val="bg1"/>
              </a:solidFill>
              <a:latin typeface="Arial Black" panose="020B0A04020102020204" pitchFamily="34" charset="0"/>
              <a:ea typeface="Arial Black"/>
              <a:cs typeface="Arial Black"/>
              <a:sym typeface="Arial Black"/>
            </a:endParaRPr>
          </a:p>
        </p:txBody>
      </p:sp>
      <p:pic>
        <p:nvPicPr>
          <p:cNvPr id="3" name="Picture 2" descr="A picture containing text&#10;&#10;Description automatically generated">
            <a:extLst>
              <a:ext uri="{FF2B5EF4-FFF2-40B4-BE49-F238E27FC236}">
                <a16:creationId xmlns:a16="http://schemas.microsoft.com/office/drawing/2014/main" id="{D4A03A0B-0B30-48C9-ABDA-094ED75D36EC}"/>
              </a:ext>
            </a:extLst>
          </p:cNvPr>
          <p:cNvPicPr>
            <a:picLocks noChangeAspect="1"/>
          </p:cNvPicPr>
          <p:nvPr/>
        </p:nvPicPr>
        <p:blipFill>
          <a:blip r:embed="rId3"/>
          <a:stretch>
            <a:fillRect/>
          </a:stretch>
        </p:blipFill>
        <p:spPr>
          <a:xfrm>
            <a:off x="7162801" y="1485900"/>
            <a:ext cx="9753600" cy="7315200"/>
          </a:xfrm>
          <a:prstGeom prst="rect">
            <a:avLst/>
          </a:prstGeom>
        </p:spPr>
      </p:pic>
    </p:spTree>
    <p:extLst>
      <p:ext uri="{BB962C8B-B14F-4D97-AF65-F5344CB8AC3E}">
        <p14:creationId xmlns:p14="http://schemas.microsoft.com/office/powerpoint/2010/main" val="79682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471128" y="1188442"/>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7</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471128" y="2327474"/>
            <a:ext cx="4883241" cy="6771084"/>
          </a:xfrm>
          <a:prstGeom prst="rect">
            <a:avLst/>
          </a:prstGeom>
          <a:noFill/>
          <a:ln>
            <a:noFill/>
          </a:ln>
        </p:spPr>
        <p:txBody>
          <a:bodyPr spcFirstLastPara="1" wrap="square" lIns="0" tIns="0" rIns="0" bIns="0" anchor="t" anchorCtr="0">
            <a:spAutoFit/>
          </a:bodyPr>
          <a:lstStyle/>
          <a:p>
            <a:pPr lvl="0">
              <a:buClr>
                <a:schemeClr val="dk1"/>
              </a:buClr>
              <a:buSzPts val="1100"/>
            </a:pPr>
            <a:r>
              <a:rPr lang="en-US" sz="4000" b="0" i="0" dirty="0">
                <a:solidFill>
                  <a:schemeClr val="bg1"/>
                </a:solidFill>
                <a:effectLst/>
                <a:latin typeface="Arial Black" panose="020B0A04020102020204" pitchFamily="34" charset="0"/>
              </a:rPr>
              <a:t>As they stood there asking him questions, he straightened up and said to them, “Whichever one of you has committed no sin may throw the first stone at her.”</a:t>
            </a:r>
            <a:endParaRPr sz="4000" dirty="0">
              <a:solidFill>
                <a:schemeClr val="bg1"/>
              </a:solidFill>
              <a:latin typeface="Arial Black" panose="020B0A04020102020204"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A picture containing text&#10;&#10;Description automatically generated">
            <a:extLst>
              <a:ext uri="{FF2B5EF4-FFF2-40B4-BE49-F238E27FC236}">
                <a16:creationId xmlns:a16="http://schemas.microsoft.com/office/drawing/2014/main" id="{B63D8848-0AF2-4E13-9BC8-6C0BC7B529AA}"/>
              </a:ext>
            </a:extLst>
          </p:cNvPr>
          <p:cNvPicPr>
            <a:picLocks noChangeAspect="1"/>
          </p:cNvPicPr>
          <p:nvPr/>
        </p:nvPicPr>
        <p:blipFill>
          <a:blip r:embed="rId3"/>
          <a:stretch>
            <a:fillRect/>
          </a:stretch>
        </p:blipFill>
        <p:spPr>
          <a:xfrm>
            <a:off x="6942666" y="1485900"/>
            <a:ext cx="9753600" cy="7315200"/>
          </a:xfrm>
          <a:prstGeom prst="rect">
            <a:avLst/>
          </a:prstGeom>
        </p:spPr>
      </p:pic>
    </p:spTree>
    <p:extLst>
      <p:ext uri="{BB962C8B-B14F-4D97-AF65-F5344CB8AC3E}">
        <p14:creationId xmlns:p14="http://schemas.microsoft.com/office/powerpoint/2010/main" val="142539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2171237" y="3386254"/>
            <a:ext cx="4507529" cy="4154984"/>
          </a:xfrm>
          <a:prstGeom prst="rect">
            <a:avLst/>
          </a:prstGeom>
          <a:noFill/>
          <a:ln>
            <a:noFill/>
          </a:ln>
        </p:spPr>
        <p:txBody>
          <a:bodyPr spcFirstLastPara="1" wrap="square" lIns="0" tIns="0" rIns="0" bIns="0" anchor="t" anchorCtr="0">
            <a:spAutoFit/>
          </a:bodyPr>
          <a:lstStyle/>
          <a:p>
            <a:pPr lvl="0">
              <a:buSzPts val="4400"/>
            </a:pPr>
            <a:r>
              <a:rPr lang="en-US" sz="5400" b="0" i="0" dirty="0">
                <a:solidFill>
                  <a:schemeClr val="bg1"/>
                </a:solidFill>
                <a:effectLst/>
                <a:latin typeface="Arial Black" panose="020B0A04020102020204" pitchFamily="34" charset="0"/>
              </a:rPr>
              <a:t>Then he bent over again and wrote on the ground.</a:t>
            </a:r>
            <a:endParaRPr sz="54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2171237" y="2376431"/>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pic>
        <p:nvPicPr>
          <p:cNvPr id="3" name="Picture 2" descr="A picture containing text&#10;&#10;Description automatically generated">
            <a:extLst>
              <a:ext uri="{FF2B5EF4-FFF2-40B4-BE49-F238E27FC236}">
                <a16:creationId xmlns:a16="http://schemas.microsoft.com/office/drawing/2014/main" id="{4BD7920C-CF39-4536-9F3C-5068FCBD5BB2}"/>
              </a:ext>
            </a:extLst>
          </p:cNvPr>
          <p:cNvPicPr>
            <a:picLocks noChangeAspect="1"/>
          </p:cNvPicPr>
          <p:nvPr/>
        </p:nvPicPr>
        <p:blipFill>
          <a:blip r:embed="rId3"/>
          <a:stretch>
            <a:fillRect/>
          </a:stretch>
        </p:blipFill>
        <p:spPr>
          <a:xfrm>
            <a:off x="1778567" y="1485900"/>
            <a:ext cx="9753600" cy="7315200"/>
          </a:xfrm>
          <a:prstGeom prst="rect">
            <a:avLst/>
          </a:prstGeom>
        </p:spPr>
      </p:pic>
    </p:spTree>
    <p:extLst>
      <p:ext uri="{BB962C8B-B14F-4D97-AF65-F5344CB8AC3E}">
        <p14:creationId xmlns:p14="http://schemas.microsoft.com/office/powerpoint/2010/main" val="421434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2001574" y="1002157"/>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9</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001574" y="2255732"/>
            <a:ext cx="4777352" cy="6771084"/>
          </a:xfrm>
          <a:prstGeom prst="rect">
            <a:avLst/>
          </a:prstGeom>
          <a:noFill/>
          <a:ln>
            <a:noFill/>
          </a:ln>
        </p:spPr>
        <p:txBody>
          <a:bodyPr spcFirstLastPara="1" wrap="square" lIns="0" tIns="0" rIns="0" bIns="0" anchor="t" anchorCtr="0">
            <a:spAutoFit/>
          </a:bodyPr>
          <a:lstStyle/>
          <a:p>
            <a:pPr>
              <a:buClr>
                <a:schemeClr val="dk1"/>
              </a:buClr>
              <a:buSzPts val="1100"/>
            </a:pPr>
            <a:r>
              <a:rPr lang="en-US" sz="4400" b="0" i="0" dirty="0">
                <a:solidFill>
                  <a:schemeClr val="bg1"/>
                </a:solidFill>
                <a:effectLst/>
                <a:latin typeface="Arial Black" panose="020B0A04020102020204" pitchFamily="34" charset="0"/>
              </a:rPr>
              <a:t>When they heard this, they all left, one by one, the older ones first. Jesus was left alone, with the woman still standing there.</a:t>
            </a:r>
            <a:endParaRPr sz="4400" dirty="0">
              <a:solidFill>
                <a:schemeClr val="bg1"/>
              </a:solidFill>
              <a:latin typeface="Arial Black" panose="020B0A04020102020204" pitchFamily="34" charset="0"/>
              <a:ea typeface="Arial Black"/>
              <a:cs typeface="Arial Black"/>
              <a:sym typeface="Arial Black"/>
            </a:endParaRPr>
          </a:p>
        </p:txBody>
      </p:sp>
      <p:pic>
        <p:nvPicPr>
          <p:cNvPr id="3" name="Picture 2" descr="A picture containing text, person&#10;&#10;Description automatically generated">
            <a:extLst>
              <a:ext uri="{FF2B5EF4-FFF2-40B4-BE49-F238E27FC236}">
                <a16:creationId xmlns:a16="http://schemas.microsoft.com/office/drawing/2014/main" id="{9D99EDCB-14FF-4BF3-8ECF-EE57CFDAA050}"/>
              </a:ext>
            </a:extLst>
          </p:cNvPr>
          <p:cNvPicPr>
            <a:picLocks noChangeAspect="1"/>
          </p:cNvPicPr>
          <p:nvPr/>
        </p:nvPicPr>
        <p:blipFill>
          <a:blip r:embed="rId3"/>
          <a:stretch>
            <a:fillRect/>
          </a:stretch>
        </p:blipFill>
        <p:spPr>
          <a:xfrm>
            <a:off x="1612827" y="1485900"/>
            <a:ext cx="9753600" cy="7315200"/>
          </a:xfrm>
          <a:prstGeom prst="rect">
            <a:avLst/>
          </a:prstGeom>
        </p:spPr>
      </p:pic>
    </p:spTree>
    <p:extLst>
      <p:ext uri="{BB962C8B-B14F-4D97-AF65-F5344CB8AC3E}">
        <p14:creationId xmlns:p14="http://schemas.microsoft.com/office/powerpoint/2010/main" val="262696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07118" y="1635436"/>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10</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05806" y="3012483"/>
            <a:ext cx="5147394" cy="4062651"/>
          </a:xfrm>
          <a:prstGeom prst="rect">
            <a:avLst/>
          </a:prstGeom>
          <a:noFill/>
          <a:ln>
            <a:noFill/>
          </a:ln>
        </p:spPr>
        <p:txBody>
          <a:bodyPr spcFirstLastPara="1" wrap="square" lIns="0" tIns="0" rIns="0" bIns="0" anchor="t" anchorCtr="0">
            <a:spAutoFit/>
          </a:bodyPr>
          <a:lstStyle/>
          <a:p>
            <a:pPr lvl="0">
              <a:buSzPts val="4000"/>
            </a:pPr>
            <a:r>
              <a:rPr lang="en-US" sz="4400" b="0" i="0" dirty="0">
                <a:solidFill>
                  <a:schemeClr val="bg1"/>
                </a:solidFill>
                <a:effectLst/>
                <a:latin typeface="Arial Black" panose="020B0A04020102020204" pitchFamily="34" charset="0"/>
              </a:rPr>
              <a:t>He straightened up and said to her, “Where are they? Is there no one left to condemn you?”</a:t>
            </a:r>
            <a:endParaRPr lang="en-US" sz="4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 name="Picture 6" descr="A picture containing text, person&#10;&#10;Description automatically generated">
            <a:extLst>
              <a:ext uri="{FF2B5EF4-FFF2-40B4-BE49-F238E27FC236}">
                <a16:creationId xmlns:a16="http://schemas.microsoft.com/office/drawing/2014/main" id="{4DBDD25F-6901-4171-B85B-6DDBF14AD2B7}"/>
              </a:ext>
            </a:extLst>
          </p:cNvPr>
          <p:cNvPicPr>
            <a:picLocks noChangeAspect="1"/>
          </p:cNvPicPr>
          <p:nvPr/>
        </p:nvPicPr>
        <p:blipFill>
          <a:blip r:embed="rId3"/>
          <a:stretch>
            <a:fillRect/>
          </a:stretch>
        </p:blipFill>
        <p:spPr>
          <a:xfrm>
            <a:off x="7025682" y="1485900"/>
            <a:ext cx="9753600" cy="7315200"/>
          </a:xfrm>
          <a:prstGeom prst="rect">
            <a:avLst/>
          </a:prstGeom>
        </p:spPr>
      </p:pic>
    </p:spTree>
    <p:extLst>
      <p:ext uri="{BB962C8B-B14F-4D97-AF65-F5344CB8AC3E}">
        <p14:creationId xmlns:p14="http://schemas.microsoft.com/office/powerpoint/2010/main" val="334230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40768" y="186690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040768" y="3087310"/>
            <a:ext cx="6020432" cy="5170646"/>
          </a:xfrm>
          <a:prstGeom prst="rect">
            <a:avLst/>
          </a:prstGeom>
          <a:noFill/>
          <a:ln>
            <a:noFill/>
          </a:ln>
        </p:spPr>
        <p:txBody>
          <a:bodyPr spcFirstLastPara="1" wrap="square" lIns="0" tIns="0" rIns="0" bIns="0" anchor="t" anchorCtr="0">
            <a:spAutoFit/>
          </a:bodyPr>
          <a:lstStyle/>
          <a:p>
            <a:pPr lvl="0">
              <a:buSzPts val="4000"/>
            </a:pPr>
            <a:r>
              <a:rPr lang="en-US" sz="4800" b="0" i="0" dirty="0">
                <a:solidFill>
                  <a:schemeClr val="bg1"/>
                </a:solidFill>
                <a:effectLst/>
                <a:latin typeface="Arial Black" panose="020B0A04020102020204" pitchFamily="34" charset="0"/>
              </a:rPr>
              <a:t>“No one, sir,” she answered. “Well, then,” Jesus said, “I do not condemn you either. Go, but do not sin again.”</a:t>
            </a:r>
            <a:endParaRPr lang="en-US" sz="48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Diagram&#10;&#10;Description automatically generated">
            <a:extLst>
              <a:ext uri="{FF2B5EF4-FFF2-40B4-BE49-F238E27FC236}">
                <a16:creationId xmlns:a16="http://schemas.microsoft.com/office/drawing/2014/main" id="{22FD8329-3E85-4FB4-BDFA-3144249436FB}"/>
              </a:ext>
            </a:extLst>
          </p:cNvPr>
          <p:cNvPicPr>
            <a:picLocks noChangeAspect="1"/>
          </p:cNvPicPr>
          <p:nvPr/>
        </p:nvPicPr>
        <p:blipFill>
          <a:blip r:embed="rId3"/>
          <a:stretch>
            <a:fillRect/>
          </a:stretch>
        </p:blipFill>
        <p:spPr>
          <a:xfrm>
            <a:off x="7569200" y="1485900"/>
            <a:ext cx="9753600" cy="7315200"/>
          </a:xfrm>
          <a:prstGeom prst="rect">
            <a:avLst/>
          </a:prstGeom>
        </p:spPr>
      </p:pic>
    </p:spTree>
    <p:extLst>
      <p:ext uri="{BB962C8B-B14F-4D97-AF65-F5344CB8AC3E}">
        <p14:creationId xmlns:p14="http://schemas.microsoft.com/office/powerpoint/2010/main" val="76656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6"/>
          <p:cNvSpPr txBox="1"/>
          <p:nvPr/>
        </p:nvSpPr>
        <p:spPr>
          <a:xfrm>
            <a:off x="2281827" y="1602581"/>
            <a:ext cx="13724345" cy="1231106"/>
          </a:xfrm>
          <a:prstGeom prst="rect">
            <a:avLst/>
          </a:prstGeom>
          <a:noFill/>
          <a:ln>
            <a:noFill/>
          </a:ln>
        </p:spPr>
        <p:txBody>
          <a:bodyPr spcFirstLastPara="1" wrap="square" lIns="0" tIns="0" rIns="0" bIns="0" anchor="t" anchorCtr="0">
            <a:spAutoFit/>
          </a:bodyPr>
          <a:lstStyle/>
          <a:p>
            <a:pPr lvl="0" algn="ctr">
              <a:buSzPts val="4000"/>
            </a:pPr>
            <a:r>
              <a:rPr lang="en-US" sz="4000" b="1" dirty="0">
                <a:solidFill>
                  <a:schemeClr val="accent6">
                    <a:lumMod val="75000"/>
                  </a:schemeClr>
                </a:solidFill>
                <a:latin typeface="+mj-lt"/>
              </a:rPr>
              <a:t>USEFUL NOTES FOR THE FACILITATOR</a:t>
            </a:r>
          </a:p>
          <a:p>
            <a:pPr lvl="0" algn="ctr">
              <a:buSzPts val="4000"/>
            </a:pPr>
            <a:r>
              <a:rPr lang="en-US" sz="4000" b="1" dirty="0">
                <a:solidFill>
                  <a:schemeClr val="accent6">
                    <a:lumMod val="75000"/>
                  </a:schemeClr>
                </a:solidFill>
                <a:latin typeface="+mj-lt"/>
              </a:rPr>
              <a:t>(Don’t include this slide when you start your bible study)</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2122004" y="4064793"/>
            <a:ext cx="14043992" cy="4154984"/>
          </a:xfrm>
          <a:prstGeom prst="rect">
            <a:avLst/>
          </a:prstGeom>
          <a:noFill/>
          <a:ln>
            <a:noFill/>
          </a:ln>
        </p:spPr>
        <p:txBody>
          <a:bodyPr spcFirstLastPara="1" wrap="square" lIns="0" tIns="0" rIns="0" bIns="0" anchor="t" anchorCtr="0">
            <a:spAutoFit/>
          </a:bodyPr>
          <a:lstStyle/>
          <a:p>
            <a:pPr lvl="0" algn="ctr">
              <a:buSzPts val="4000"/>
            </a:pPr>
            <a:r>
              <a:rPr lang="en-US" sz="5400" dirty="0">
                <a:solidFill>
                  <a:schemeClr val="tx1"/>
                </a:solidFill>
                <a:latin typeface="+mj-lt"/>
              </a:rPr>
              <a:t>This Gospel on Sunday is based on</a:t>
            </a:r>
          </a:p>
          <a:p>
            <a:pPr lvl="0" algn="ctr">
              <a:buSzPts val="4000"/>
            </a:pPr>
            <a:r>
              <a:rPr lang="en-US" sz="5400" dirty="0">
                <a:solidFill>
                  <a:schemeClr val="tx1"/>
                </a:solidFill>
                <a:latin typeface="+mj-lt"/>
              </a:rPr>
              <a:t>John 8:1-11, the story of the Adulterous Woman talking to Jesus. This lesson shows how willing Christ is to forgive every sin, even the ones our culture considers unforgivable.</a:t>
            </a:r>
          </a:p>
        </p:txBody>
      </p:sp>
    </p:spTree>
    <p:extLst>
      <p:ext uri="{BB962C8B-B14F-4D97-AF65-F5344CB8AC3E}">
        <p14:creationId xmlns:p14="http://schemas.microsoft.com/office/powerpoint/2010/main" val="21719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6"/>
          <p:cNvSpPr txBox="1"/>
          <p:nvPr/>
        </p:nvSpPr>
        <p:spPr>
          <a:xfrm>
            <a:off x="4655735" y="930278"/>
            <a:ext cx="8976531" cy="1077218"/>
          </a:xfrm>
          <a:prstGeom prst="rect">
            <a:avLst/>
          </a:prstGeom>
          <a:noFill/>
          <a:ln>
            <a:noFill/>
          </a:ln>
        </p:spPr>
        <p:txBody>
          <a:bodyPr spcFirstLastPara="1" wrap="square" lIns="0" tIns="0" rIns="0" bIns="0" anchor="t" anchorCtr="0">
            <a:spAutoFit/>
          </a:bodyPr>
          <a:lstStyle/>
          <a:p>
            <a:pPr lvl="0" algn="ctr">
              <a:buSzPts val="4000"/>
            </a:pPr>
            <a:r>
              <a:rPr lang="en-US" sz="3500" dirty="0">
                <a:solidFill>
                  <a:schemeClr val="tx1"/>
                </a:solidFill>
                <a:latin typeface="Arial Black" pitchFamily="34" charset="0"/>
              </a:rPr>
              <a:t>“A LESSON FOR ME”</a:t>
            </a:r>
          </a:p>
          <a:p>
            <a:pPr lvl="0" algn="ctr">
              <a:buSzPts val="4000"/>
            </a:pPr>
            <a:r>
              <a:rPr lang="en-US" sz="3500" dirty="0">
                <a:solidFill>
                  <a:schemeClr val="tx1"/>
                </a:solidFill>
                <a:latin typeface="Arial Black" pitchFamily="34" charset="0"/>
              </a:rPr>
              <a:t>(Hand Tracing Activity)</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pic>
        <p:nvPicPr>
          <p:cNvPr id="4" name="Picture 3" descr="A person writing on a piece of paper&#10;&#10;Description automatically generated with medium confidence">
            <a:extLst>
              <a:ext uri="{FF2B5EF4-FFF2-40B4-BE49-F238E27FC236}">
                <a16:creationId xmlns:a16="http://schemas.microsoft.com/office/drawing/2014/main" id="{40A2216D-2408-44B8-AC91-DAC1D622986E}"/>
              </a:ext>
            </a:extLst>
          </p:cNvPr>
          <p:cNvPicPr>
            <a:picLocks noChangeAspect="1"/>
          </p:cNvPicPr>
          <p:nvPr/>
        </p:nvPicPr>
        <p:blipFill>
          <a:blip r:embed="rId3"/>
          <a:stretch>
            <a:fillRect/>
          </a:stretch>
        </p:blipFill>
        <p:spPr>
          <a:xfrm>
            <a:off x="4064000" y="2520950"/>
            <a:ext cx="10160000" cy="6769100"/>
          </a:xfrm>
          <a:prstGeom prst="rect">
            <a:avLst/>
          </a:prstGeom>
        </p:spPr>
      </p:pic>
    </p:spTree>
    <p:extLst>
      <p:ext uri="{BB962C8B-B14F-4D97-AF65-F5344CB8AC3E}">
        <p14:creationId xmlns:p14="http://schemas.microsoft.com/office/powerpoint/2010/main" val="13420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2066109" y="2251078"/>
            <a:ext cx="8976531" cy="1077218"/>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accent6">
                    <a:lumMod val="75000"/>
                  </a:schemeClr>
                </a:solidFill>
                <a:latin typeface="Arial Black" pitchFamily="34" charset="0"/>
              </a:rPr>
              <a:t>A LESSON FOR ME</a:t>
            </a:r>
          </a:p>
          <a:p>
            <a:pPr lvl="0">
              <a:buSzPts val="4000"/>
            </a:pPr>
            <a:r>
              <a:rPr lang="en-US" sz="3500" dirty="0">
                <a:solidFill>
                  <a:schemeClr val="accent6">
                    <a:lumMod val="75000"/>
                  </a:schemeClr>
                </a:solidFill>
                <a:latin typeface="Arial Black" pitchFamily="34" charset="0"/>
              </a:rPr>
              <a:t>(Hand Tracing Activity)</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2066109" y="3881969"/>
            <a:ext cx="6881246" cy="4062651"/>
          </a:xfrm>
          <a:prstGeom prst="rect">
            <a:avLst/>
          </a:prstGeom>
          <a:noFill/>
          <a:ln>
            <a:noFill/>
          </a:ln>
        </p:spPr>
        <p:txBody>
          <a:bodyPr spcFirstLastPara="1" wrap="square" lIns="0" tIns="0" rIns="0" bIns="0" anchor="t" anchorCtr="0">
            <a:spAutoFit/>
          </a:bodyPr>
          <a:lstStyle/>
          <a:p>
            <a:pPr lvl="0"/>
            <a:r>
              <a:rPr lang="en-US" sz="4400" b="1" dirty="0"/>
              <a:t>MATERIALS NEEDED:</a:t>
            </a:r>
          </a:p>
          <a:p>
            <a:pPr lvl="0"/>
            <a:endParaRPr lang="en-US" sz="4400" b="1" dirty="0"/>
          </a:p>
          <a:p>
            <a:pPr marL="457200" lvl="0" indent="-457200">
              <a:buFont typeface="Arial" panose="020B0604020202020204" pitchFamily="34" charset="0"/>
              <a:buChar char="•"/>
            </a:pPr>
            <a:r>
              <a:rPr lang="en-US" sz="4400" dirty="0"/>
              <a:t>Construction Paper or Bond Paper</a:t>
            </a:r>
          </a:p>
          <a:p>
            <a:pPr marL="457200" lvl="0" indent="-457200">
              <a:buFont typeface="Arial" panose="020B0604020202020204" pitchFamily="34" charset="0"/>
              <a:buChar char="•"/>
            </a:pPr>
            <a:r>
              <a:rPr lang="en-US" sz="4400" dirty="0"/>
              <a:t>Marker / Pen</a:t>
            </a:r>
          </a:p>
          <a:p>
            <a:pPr marL="457200" lvl="0" indent="-457200">
              <a:buFont typeface="Arial" panose="020B0604020202020204" pitchFamily="34" charset="0"/>
              <a:buChar char="•"/>
            </a:pPr>
            <a:r>
              <a:rPr lang="en-US" sz="4400" dirty="0"/>
              <a:t>Coloring Materials</a:t>
            </a:r>
          </a:p>
        </p:txBody>
      </p:sp>
      <p:pic>
        <p:nvPicPr>
          <p:cNvPr id="3" name="Picture 2" descr="Diagram&#10;&#10;Description automatically generated">
            <a:extLst>
              <a:ext uri="{FF2B5EF4-FFF2-40B4-BE49-F238E27FC236}">
                <a16:creationId xmlns:a16="http://schemas.microsoft.com/office/drawing/2014/main" id="{B1DBFB56-BF44-4B93-B338-B7886D3F0768}"/>
              </a:ext>
            </a:extLst>
          </p:cNvPr>
          <p:cNvPicPr>
            <a:picLocks noChangeAspect="1"/>
          </p:cNvPicPr>
          <p:nvPr/>
        </p:nvPicPr>
        <p:blipFill>
          <a:blip r:embed="rId3"/>
          <a:stretch>
            <a:fillRect/>
          </a:stretch>
        </p:blipFill>
        <p:spPr>
          <a:xfrm>
            <a:off x="9950245" y="1133478"/>
            <a:ext cx="6210807" cy="8032644"/>
          </a:xfrm>
          <a:prstGeom prst="rect">
            <a:avLst/>
          </a:prstGeom>
        </p:spPr>
      </p:pic>
    </p:spTree>
    <p:extLst>
      <p:ext uri="{BB962C8B-B14F-4D97-AF65-F5344CB8AC3E}">
        <p14:creationId xmlns:p14="http://schemas.microsoft.com/office/powerpoint/2010/main" val="82076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2066109" y="1133478"/>
            <a:ext cx="8976531" cy="1077218"/>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accent6">
                    <a:lumMod val="75000"/>
                  </a:schemeClr>
                </a:solidFill>
                <a:latin typeface="Arial Black" pitchFamily="34" charset="0"/>
              </a:rPr>
              <a:t>A LESSON FOR ME</a:t>
            </a:r>
          </a:p>
          <a:p>
            <a:pPr lvl="0">
              <a:buSzPts val="4000"/>
            </a:pPr>
            <a:r>
              <a:rPr lang="en-US" sz="3500" dirty="0">
                <a:solidFill>
                  <a:schemeClr val="accent6">
                    <a:lumMod val="75000"/>
                  </a:schemeClr>
                </a:solidFill>
                <a:latin typeface="Arial Black" pitchFamily="34" charset="0"/>
              </a:rPr>
              <a:t>(Hand Tracing Activity)</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2066109" y="2764369"/>
            <a:ext cx="6881246" cy="6401753"/>
          </a:xfrm>
          <a:prstGeom prst="rect">
            <a:avLst/>
          </a:prstGeom>
          <a:noFill/>
          <a:ln>
            <a:noFill/>
          </a:ln>
        </p:spPr>
        <p:txBody>
          <a:bodyPr spcFirstLastPara="1" wrap="square" lIns="0" tIns="0" rIns="0" bIns="0" anchor="t" anchorCtr="0">
            <a:spAutoFit/>
          </a:bodyPr>
          <a:lstStyle/>
          <a:p>
            <a:pPr marL="514350" lvl="0" indent="-514350">
              <a:buFont typeface="+mj-lt"/>
              <a:buAutoNum type="arabicPeriod"/>
            </a:pPr>
            <a:r>
              <a:rPr lang="en-US" sz="3200" dirty="0"/>
              <a:t>Trace your hands on a piece of construction paper or bond paper.</a:t>
            </a:r>
          </a:p>
          <a:p>
            <a:pPr marL="514350" lvl="0" indent="-514350">
              <a:buFont typeface="+mj-lt"/>
              <a:buAutoNum type="arabicPeriod"/>
            </a:pPr>
            <a:r>
              <a:rPr lang="en-US" sz="3200" dirty="0"/>
              <a:t>Label the index finger - "TO SOMEONE".</a:t>
            </a:r>
          </a:p>
          <a:p>
            <a:pPr marL="514350" lvl="0" indent="-514350">
              <a:buFont typeface="+mj-lt"/>
              <a:buAutoNum type="arabicPeriod"/>
            </a:pPr>
            <a:r>
              <a:rPr lang="en-US" sz="3200" dirty="0"/>
              <a:t>Label the other 3 fingers not including the thumb - "TO ME".</a:t>
            </a:r>
          </a:p>
          <a:p>
            <a:pPr marL="514350" lvl="0" indent="-514350">
              <a:buFont typeface="+mj-lt"/>
              <a:buAutoNum type="arabicPeriod"/>
            </a:pPr>
            <a:r>
              <a:rPr lang="en-US" sz="3200" dirty="0"/>
              <a:t>Write (inside the palm part) what you've learned from the Gospel in our bible study today.</a:t>
            </a:r>
          </a:p>
          <a:p>
            <a:pPr marL="514350" lvl="0" indent="-514350">
              <a:buFont typeface="+mj-lt"/>
              <a:buAutoNum type="arabicPeriod"/>
            </a:pPr>
            <a:r>
              <a:rPr lang="en-US" sz="3200" dirty="0"/>
              <a:t>Take time and have fun coloring your traced hand while making sure that the lesson learned is still readable.</a:t>
            </a:r>
          </a:p>
        </p:txBody>
      </p:sp>
      <p:pic>
        <p:nvPicPr>
          <p:cNvPr id="3" name="Picture 2" descr="Diagram&#10;&#10;Description automatically generated">
            <a:extLst>
              <a:ext uri="{FF2B5EF4-FFF2-40B4-BE49-F238E27FC236}">
                <a16:creationId xmlns:a16="http://schemas.microsoft.com/office/drawing/2014/main" id="{B1DBFB56-BF44-4B93-B338-B7886D3F0768}"/>
              </a:ext>
            </a:extLst>
          </p:cNvPr>
          <p:cNvPicPr>
            <a:picLocks noChangeAspect="1"/>
          </p:cNvPicPr>
          <p:nvPr/>
        </p:nvPicPr>
        <p:blipFill>
          <a:blip r:embed="rId3"/>
          <a:stretch>
            <a:fillRect/>
          </a:stretch>
        </p:blipFill>
        <p:spPr>
          <a:xfrm>
            <a:off x="9950245" y="1133478"/>
            <a:ext cx="6210807" cy="8032644"/>
          </a:xfrm>
          <a:prstGeom prst="rect">
            <a:avLst/>
          </a:prstGeom>
        </p:spPr>
      </p:pic>
    </p:spTree>
    <p:extLst>
      <p:ext uri="{BB962C8B-B14F-4D97-AF65-F5344CB8AC3E}">
        <p14:creationId xmlns:p14="http://schemas.microsoft.com/office/powerpoint/2010/main" val="668807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6"/>
          <p:cNvSpPr txBox="1"/>
          <p:nvPr/>
        </p:nvSpPr>
        <p:spPr>
          <a:xfrm>
            <a:off x="2446988" y="1911846"/>
            <a:ext cx="13394024" cy="6463308"/>
          </a:xfrm>
          <a:prstGeom prst="rect">
            <a:avLst/>
          </a:prstGeom>
          <a:noFill/>
          <a:ln>
            <a:noFill/>
          </a:ln>
        </p:spPr>
        <p:txBody>
          <a:bodyPr spcFirstLastPara="1" wrap="square" lIns="0" tIns="0" rIns="0" bIns="0" anchor="t" anchorCtr="0">
            <a:spAutoFit/>
          </a:bodyPr>
          <a:lstStyle/>
          <a:p>
            <a:pPr lvl="0" algn="ctr">
              <a:buSzPts val="4000"/>
            </a:pPr>
            <a:r>
              <a:rPr lang="en-US" sz="6000" dirty="0">
                <a:solidFill>
                  <a:schemeClr val="accent6">
                    <a:lumMod val="75000"/>
                  </a:schemeClr>
                </a:solidFill>
                <a:latin typeface="+mj-lt"/>
              </a:rPr>
              <a:t>"Remember, when you point your finger at someone, there are three fingers pointing back at you.“</a:t>
            </a:r>
          </a:p>
          <a:p>
            <a:pPr lvl="0" algn="ctr">
              <a:buSzPts val="4000"/>
            </a:pPr>
            <a:endParaRPr lang="en-US" sz="6000" dirty="0">
              <a:solidFill>
                <a:schemeClr val="accent6">
                  <a:lumMod val="75000"/>
                </a:schemeClr>
              </a:solidFill>
              <a:latin typeface="+mj-lt"/>
            </a:endParaRPr>
          </a:p>
          <a:p>
            <a:pPr lvl="0" algn="ctr">
              <a:buSzPts val="4000"/>
            </a:pPr>
            <a:r>
              <a:rPr lang="en-US" sz="6000" dirty="0">
                <a:solidFill>
                  <a:schemeClr val="accent6">
                    <a:lumMod val="75000"/>
                  </a:schemeClr>
                </a:solidFill>
                <a:latin typeface="+mj-lt"/>
              </a:rPr>
              <a:t>Try it, point your finger at someone and then look at your hand. Three fingers are pointing back at you!</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486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p>
        </p:txBody>
      </p:sp>
      <p:sp>
        <p:nvSpPr>
          <p:cNvPr id="219" name="Google Shape;219;gf7e905350f_0_52"/>
          <p:cNvSpPr/>
          <p:nvPr/>
        </p:nvSpPr>
        <p:spPr>
          <a:xfrm>
            <a:off x="1096104" y="2421804"/>
            <a:ext cx="9566980" cy="6505825"/>
          </a:xfrm>
          <a:prstGeom prst="rect">
            <a:avLst/>
          </a:prstGeom>
          <a:noFill/>
          <a:ln>
            <a:noFill/>
          </a:ln>
        </p:spPr>
        <p:txBody>
          <a:bodyPr spcFirstLastPara="1" wrap="square" lIns="91425" tIns="45700" rIns="91425" bIns="45700" anchor="ctr" anchorCtr="0">
            <a:noAutofit/>
          </a:bodyPr>
          <a:lstStyle/>
          <a:p>
            <a:pPr algn="just" fontAlgn="base"/>
            <a:r>
              <a:rPr lang="en-US" sz="3600" b="1" i="1" dirty="0">
                <a:solidFill>
                  <a:schemeClr val="bg1"/>
                </a:solidFill>
                <a:latin typeface="+mj-lt"/>
              </a:rPr>
              <a:t>Let’s pray the Act of Contrition</a:t>
            </a:r>
          </a:p>
          <a:p>
            <a:pPr algn="just" fontAlgn="base"/>
            <a:endParaRPr lang="en-US" sz="3600" b="1" i="1" dirty="0">
              <a:solidFill>
                <a:schemeClr val="bg1"/>
              </a:solidFill>
              <a:latin typeface="+mj-lt"/>
            </a:endParaRPr>
          </a:p>
          <a:p>
            <a:pPr algn="just" fontAlgn="base"/>
            <a:endParaRPr lang="en-US" sz="3600" b="1" i="1" dirty="0">
              <a:solidFill>
                <a:schemeClr val="bg1"/>
              </a:solidFill>
              <a:latin typeface="+mj-lt"/>
            </a:endParaRPr>
          </a:p>
          <a:p>
            <a:pPr algn="just" fontAlgn="base"/>
            <a:endParaRPr lang="en-US" sz="3600" b="1" i="1" dirty="0">
              <a:solidFill>
                <a:schemeClr val="bg1"/>
              </a:solidFill>
              <a:latin typeface="+mj-lt"/>
            </a:endParaRPr>
          </a:p>
          <a:p>
            <a:pPr algn="just" fontAlgn="base"/>
            <a:r>
              <a:rPr lang="en-US" sz="3600" b="1" dirty="0">
                <a:solidFill>
                  <a:schemeClr val="bg1"/>
                </a:solidFill>
                <a:latin typeface="+mj-lt"/>
              </a:rPr>
              <a:t>O my God, we are sorry for our sins because we have offended you. We know that we should love you above all things. Help us to do penance, to do better, and to avoid anything that might lead us to sin.</a:t>
            </a:r>
          </a:p>
          <a:p>
            <a:pPr algn="just" fontAlgn="base"/>
            <a:endParaRPr lang="en-US" sz="3600" b="1" dirty="0">
              <a:solidFill>
                <a:schemeClr val="bg1"/>
              </a:solidFill>
              <a:latin typeface="+mj-lt"/>
            </a:endParaRPr>
          </a:p>
          <a:p>
            <a:pPr fontAlgn="base"/>
            <a:r>
              <a:rPr lang="en-US" sz="3600" b="1" dirty="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5</a:t>
            </a:r>
            <a:r>
              <a:rPr lang="en-US" sz="3000" b="1" baseline="30000" dirty="0">
                <a:solidFill>
                  <a:srgbClr val="FFFFFF"/>
                </a:solidFill>
              </a:rPr>
              <a:t>th</a:t>
            </a:r>
            <a:r>
              <a:rPr lang="en-US" sz="3000" b="1" dirty="0">
                <a:solidFill>
                  <a:srgbClr val="FFFFFF"/>
                </a:solidFill>
              </a:rPr>
              <a:t> Sunday</a:t>
            </a:r>
            <a:r>
              <a:rPr lang="en-US" sz="3000" b="1" i="0" u="none" strike="noStrike" cap="none" dirty="0">
                <a:solidFill>
                  <a:srgbClr val="FFFFFF"/>
                </a:solidFill>
                <a:latin typeface="Arial"/>
                <a:ea typeface="Arial"/>
                <a:cs typeface="Arial"/>
                <a:sym typeface="Arial"/>
              </a:rPr>
              <a:t> of Lent |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4" name="Google Shape;139;p6">
            <a:extLst>
              <a:ext uri="{FF2B5EF4-FFF2-40B4-BE49-F238E27FC236}">
                <a16:creationId xmlns:a16="http://schemas.microsoft.com/office/drawing/2014/main" id="{68566117-2A32-4634-806E-AA9EB14C6D88}"/>
              </a:ext>
            </a:extLst>
          </p:cNvPr>
          <p:cNvSpPr txBox="1"/>
          <p:nvPr/>
        </p:nvSpPr>
        <p:spPr>
          <a:xfrm>
            <a:off x="1445714" y="1757958"/>
            <a:ext cx="15396573" cy="6771084"/>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tx1"/>
                </a:solidFill>
                <a:latin typeface="+mj-lt"/>
              </a:rPr>
              <a:t>When dealing with adult subjects such as adultery you should be careful to explain the concept at a child’s level. Here are two ways to define adultery that helps children see the point while preserving their innocence. Many children will already know more but remember </a:t>
            </a:r>
            <a:r>
              <a:rPr lang="en-US" sz="4000" b="1" dirty="0">
                <a:solidFill>
                  <a:schemeClr val="accent6">
                    <a:lumMod val="75000"/>
                  </a:schemeClr>
                </a:solidFill>
                <a:latin typeface="+mj-lt"/>
              </a:rPr>
              <a:t>the point of the lesson is Jesus’ forgiveness more than the woman’s sin.</a:t>
            </a:r>
          </a:p>
          <a:p>
            <a:pPr lvl="0">
              <a:buSzPts val="4000"/>
            </a:pPr>
            <a:endParaRPr lang="en-US" sz="4000" b="1" dirty="0">
              <a:solidFill>
                <a:schemeClr val="tx1"/>
              </a:solidFill>
              <a:latin typeface="+mj-lt"/>
            </a:endParaRPr>
          </a:p>
          <a:p>
            <a:pPr marL="571500" lvl="0" indent="-571500">
              <a:buSzPts val="4000"/>
              <a:buFont typeface="Arial" panose="020B0604020202020204" pitchFamily="34" charset="0"/>
              <a:buChar char="•"/>
            </a:pPr>
            <a:r>
              <a:rPr lang="en-US" sz="4000" b="1" dirty="0">
                <a:solidFill>
                  <a:schemeClr val="tx1"/>
                </a:solidFill>
                <a:latin typeface="+mj-lt"/>
              </a:rPr>
              <a:t>Adultery is when a person does not keep their marriage promises.</a:t>
            </a:r>
          </a:p>
          <a:p>
            <a:pPr marL="571500" lvl="0" indent="-571500">
              <a:buSzPts val="4000"/>
              <a:buFont typeface="Arial" panose="020B0604020202020204" pitchFamily="34" charset="0"/>
              <a:buChar char="•"/>
            </a:pPr>
            <a:r>
              <a:rPr lang="en-US" sz="4000" b="1" dirty="0">
                <a:solidFill>
                  <a:schemeClr val="tx1"/>
                </a:solidFill>
                <a:latin typeface="+mj-lt"/>
              </a:rPr>
              <a:t>Adultery is when a person pretends that someone else is their husband/wife who is not.</a:t>
            </a:r>
            <a:endParaRPr lang="en-US" sz="4000" dirty="0">
              <a:solidFill>
                <a:schemeClr val="tx1"/>
              </a:solidFill>
              <a:latin typeface="+mj-lt"/>
            </a:endParaRPr>
          </a:p>
        </p:txBody>
      </p:sp>
    </p:spTree>
    <p:extLst>
      <p:ext uri="{BB962C8B-B14F-4D97-AF65-F5344CB8AC3E}">
        <p14:creationId xmlns:p14="http://schemas.microsoft.com/office/powerpoint/2010/main" val="351044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5</a:t>
            </a:r>
            <a:r>
              <a:rPr lang="en-US" sz="3000" b="1" baseline="30000" dirty="0">
                <a:solidFill>
                  <a:srgbClr val="FFFFFF"/>
                </a:solidFill>
              </a:rPr>
              <a:t>th</a:t>
            </a:r>
            <a:r>
              <a:rPr lang="en-US" sz="3000" b="1" dirty="0">
                <a:solidFill>
                  <a:srgbClr val="FFFFFF"/>
                </a:solidFill>
              </a:rPr>
              <a:t> Sunday</a:t>
            </a:r>
            <a:r>
              <a:rPr lang="en-US" sz="3000" b="1" i="0" u="none" strike="noStrike" cap="none" dirty="0">
                <a:solidFill>
                  <a:srgbClr val="FFFFFF"/>
                </a:solidFill>
                <a:latin typeface="Arial"/>
                <a:ea typeface="Arial"/>
                <a:cs typeface="Arial"/>
                <a:sym typeface="Arial"/>
              </a:rPr>
              <a:t> of Lent |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b="1" i="0" u="none" strike="noStrike" cap="none" dirty="0">
                <a:solidFill>
                  <a:srgbClr val="C00000"/>
                </a:solidFill>
                <a:latin typeface="Arial Black"/>
                <a:ea typeface="Arial Black"/>
                <a:cs typeface="Arial Black"/>
                <a:sym typeface="Arial Black"/>
              </a:rPr>
              <a:t>The Woman Caught in Adultery</a:t>
            </a:r>
          </a:p>
        </p:txBody>
      </p:sp>
      <p:sp>
        <p:nvSpPr>
          <p:cNvPr id="117" name="Google Shape;117;p3"/>
          <p:cNvSpPr txBox="1"/>
          <p:nvPr/>
        </p:nvSpPr>
        <p:spPr>
          <a:xfrm>
            <a:off x="0" y="9501836"/>
            <a:ext cx="18288000" cy="738664"/>
          </a:xfrm>
          <a:prstGeom prst="rect">
            <a:avLst/>
          </a:prstGeom>
          <a:noFill/>
          <a:ln>
            <a:noFill/>
          </a:ln>
        </p:spPr>
        <p:txBody>
          <a:bodyPr spcFirstLastPara="1" wrap="square" lIns="0" tIns="0" rIns="0" bIns="0" anchor="t" anchorCtr="0">
            <a:spAutoFit/>
          </a:bodyPr>
          <a:lstStyle/>
          <a:p>
            <a:pPr lvl="0" algn="ctr">
              <a:buSzPts val="5000"/>
            </a:pPr>
            <a:r>
              <a:rPr lang="en-US" sz="4800" dirty="0">
                <a:solidFill>
                  <a:schemeClr val="lt1"/>
                </a:solidFill>
                <a:latin typeface="Arial Black"/>
                <a:ea typeface="Arial Black"/>
                <a:cs typeface="Arial Black"/>
                <a:sym typeface="Arial Black"/>
              </a:rPr>
              <a:t>John 8:1-11</a:t>
            </a:r>
          </a:p>
        </p:txBody>
      </p:sp>
      <p:pic>
        <p:nvPicPr>
          <p:cNvPr id="3" name="Picture 2" descr="A picture containing text&#10;&#10;Description automatically generated">
            <a:extLst>
              <a:ext uri="{FF2B5EF4-FFF2-40B4-BE49-F238E27FC236}">
                <a16:creationId xmlns:a16="http://schemas.microsoft.com/office/drawing/2014/main" id="{5686F47B-3364-4FF8-B339-65AA1F94D4D0}"/>
              </a:ext>
            </a:extLst>
          </p:cNvPr>
          <p:cNvPicPr>
            <a:picLocks noChangeAspect="1"/>
          </p:cNvPicPr>
          <p:nvPr/>
        </p:nvPicPr>
        <p:blipFill>
          <a:blip r:embed="rId3"/>
          <a:stretch>
            <a:fillRect/>
          </a:stretch>
        </p:blipFill>
        <p:spPr>
          <a:xfrm>
            <a:off x="3505954" y="-1"/>
            <a:ext cx="11276092" cy="84570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John</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678051" y="1872502"/>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678051" y="3012482"/>
            <a:ext cx="4453127" cy="5816977"/>
          </a:xfrm>
          <a:prstGeom prst="rect">
            <a:avLst/>
          </a:prstGeom>
          <a:noFill/>
          <a:ln>
            <a:noFill/>
          </a:ln>
        </p:spPr>
        <p:txBody>
          <a:bodyPr spcFirstLastPara="1" wrap="square" lIns="0" tIns="0" rIns="0" bIns="0" anchor="t" anchorCtr="0">
            <a:spAutoFit/>
          </a:bodyPr>
          <a:lstStyle/>
          <a:p>
            <a:pPr lvl="0">
              <a:buSzPts val="4000"/>
            </a:pPr>
            <a:r>
              <a:rPr lang="en-US" sz="5400" b="1" i="0" dirty="0">
                <a:solidFill>
                  <a:schemeClr val="bg1"/>
                </a:solidFill>
                <a:effectLst/>
                <a:latin typeface="Arial Black" panose="020B0A04020102020204" pitchFamily="34" charset="0"/>
              </a:rPr>
              <a:t>Then everyone went home, but Jesus went to the Mount of Olives.</a:t>
            </a:r>
            <a:endParaRPr lang="en-US" sz="5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A picture containing text&#10;&#10;Description automatically generated">
            <a:extLst>
              <a:ext uri="{FF2B5EF4-FFF2-40B4-BE49-F238E27FC236}">
                <a16:creationId xmlns:a16="http://schemas.microsoft.com/office/drawing/2014/main" id="{2884C1FB-7737-41F5-B4AA-3F0AA3A630F4}"/>
              </a:ext>
            </a:extLst>
          </p:cNvPr>
          <p:cNvPicPr>
            <a:picLocks noChangeAspect="1"/>
          </p:cNvPicPr>
          <p:nvPr/>
        </p:nvPicPr>
        <p:blipFill>
          <a:blip r:embed="rId3"/>
          <a:stretch>
            <a:fillRect/>
          </a:stretch>
        </p:blipFill>
        <p:spPr>
          <a:xfrm>
            <a:off x="6790267" y="1457541"/>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91262" y="1368082"/>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191262" y="2347859"/>
            <a:ext cx="5615938" cy="6093976"/>
          </a:xfrm>
          <a:prstGeom prst="rect">
            <a:avLst/>
          </a:prstGeom>
          <a:noFill/>
          <a:ln>
            <a:noFill/>
          </a:ln>
        </p:spPr>
        <p:txBody>
          <a:bodyPr spcFirstLastPara="1" wrap="square" lIns="0" tIns="0" rIns="0" bIns="0" anchor="t" anchorCtr="0">
            <a:spAutoFit/>
          </a:bodyPr>
          <a:lstStyle/>
          <a:p>
            <a:pPr lvl="0">
              <a:buSzPts val="4000"/>
            </a:pPr>
            <a:r>
              <a:rPr lang="en-US" sz="4400" b="0" i="0" dirty="0">
                <a:solidFill>
                  <a:schemeClr val="bg1"/>
                </a:solidFill>
                <a:effectLst/>
                <a:latin typeface="Arial Black" panose="020B0A04020102020204" pitchFamily="34" charset="0"/>
              </a:rPr>
              <a:t>Early the next morning he went back to the Temple. All the people gathered around him, and he sat down and began to teach them.</a:t>
            </a:r>
            <a:endParaRPr lang="en-US" sz="4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descr="A picture containing text&#10;&#10;Description automatically generated">
            <a:extLst>
              <a:ext uri="{FF2B5EF4-FFF2-40B4-BE49-F238E27FC236}">
                <a16:creationId xmlns:a16="http://schemas.microsoft.com/office/drawing/2014/main" id="{2E3E77A3-917D-4180-9066-F6932C62B317}"/>
              </a:ext>
            </a:extLst>
          </p:cNvPr>
          <p:cNvPicPr>
            <a:picLocks noChangeAspect="1"/>
          </p:cNvPicPr>
          <p:nvPr/>
        </p:nvPicPr>
        <p:blipFill>
          <a:blip r:embed="rId3"/>
          <a:stretch>
            <a:fillRect/>
          </a:stretch>
        </p:blipFill>
        <p:spPr>
          <a:xfrm>
            <a:off x="7128933" y="1485900"/>
            <a:ext cx="9753600" cy="7315200"/>
          </a:xfrm>
          <a:prstGeom prst="rect">
            <a:avLst/>
          </a:prstGeom>
        </p:spPr>
      </p:pic>
    </p:spTree>
    <p:extLst>
      <p:ext uri="{BB962C8B-B14F-4D97-AF65-F5344CB8AC3E}">
        <p14:creationId xmlns:p14="http://schemas.microsoft.com/office/powerpoint/2010/main" val="51851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457629" y="2920027"/>
            <a:ext cx="5421673" cy="5539978"/>
          </a:xfrm>
          <a:prstGeom prst="rect">
            <a:avLst/>
          </a:prstGeom>
          <a:noFill/>
          <a:ln>
            <a:noFill/>
          </a:ln>
        </p:spPr>
        <p:txBody>
          <a:bodyPr spcFirstLastPara="1" wrap="square" lIns="0" tIns="0" rIns="0" bIns="0" anchor="t" anchorCtr="0">
            <a:spAutoFit/>
          </a:bodyPr>
          <a:lstStyle/>
          <a:p>
            <a:pPr lvl="0">
              <a:buSzPts val="4000"/>
            </a:pPr>
            <a:r>
              <a:rPr lang="en-US" sz="4000" b="0" i="0" dirty="0">
                <a:solidFill>
                  <a:schemeClr val="bg1"/>
                </a:solidFill>
                <a:effectLst/>
                <a:latin typeface="Arial Black" panose="020B0A04020102020204" pitchFamily="34" charset="0"/>
              </a:rPr>
              <a:t>The teachers of the Law and the Pharisees brought in a woman who had been caught committing adultery, and they made her stand before them all.</a:t>
            </a:r>
            <a:endParaRPr lang="en-US" sz="40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428132" y="1677436"/>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3</a:t>
            </a:r>
            <a:endParaRPr sz="5000" b="1" i="0" u="none" strike="noStrike" cap="none" dirty="0">
              <a:solidFill>
                <a:srgbClr val="FFFFFF"/>
              </a:solidFill>
              <a:latin typeface="Arial Black"/>
              <a:ea typeface="Arial Black"/>
              <a:cs typeface="Arial Black"/>
              <a:sym typeface="Arial Black"/>
            </a:endParaRPr>
          </a:p>
        </p:txBody>
      </p:sp>
      <p:pic>
        <p:nvPicPr>
          <p:cNvPr id="3" name="Picture 2" descr="A picture containing text&#10;&#10;Description automatically generated">
            <a:extLst>
              <a:ext uri="{FF2B5EF4-FFF2-40B4-BE49-F238E27FC236}">
                <a16:creationId xmlns:a16="http://schemas.microsoft.com/office/drawing/2014/main" id="{68188542-F6BA-4FAA-AD0C-539B28412865}"/>
              </a:ext>
            </a:extLst>
          </p:cNvPr>
          <p:cNvPicPr>
            <a:picLocks noChangeAspect="1"/>
          </p:cNvPicPr>
          <p:nvPr/>
        </p:nvPicPr>
        <p:blipFill>
          <a:blip r:embed="rId3"/>
          <a:stretch>
            <a:fillRect/>
          </a:stretch>
        </p:blipFill>
        <p:spPr>
          <a:xfrm>
            <a:off x="7076771" y="148590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3400</TotalTime>
  <Words>762</Words>
  <Application>Microsoft Office PowerPoint</Application>
  <PresentationFormat>Custom</PresentationFormat>
  <Paragraphs>96</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 Black</vt:lpstr>
      <vt:lpstr>Calibri</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Jerald Cruz</cp:lastModifiedBy>
  <cp:revision>193</cp:revision>
  <dcterms:created xsi:type="dcterms:W3CDTF">2020-09-06T06:27:27Z</dcterms:created>
  <dcterms:modified xsi:type="dcterms:W3CDTF">2022-03-30T00:05:41Z</dcterms:modified>
</cp:coreProperties>
</file>